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4A3C3-6F9A-4419-B803-DBC6847D91A7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202B-83BB-4228-B54E-1326F579AE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56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4C9B8E-60BB-4590-8F73-85F69D25B966}" type="slidenum">
              <a:rPr lang="nl-NL" smtClean="0">
                <a:solidFill>
                  <a:prstClr val="black"/>
                </a:solidFill>
              </a:rPr>
              <a:pPr eaLnBrk="1" hangingPunct="1"/>
              <a:t>7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4C9B8E-60BB-4590-8F73-85F69D25B966}" type="slidenum">
              <a:rPr lang="nl-NL" smtClean="0">
                <a:solidFill>
                  <a:prstClr val="black"/>
                </a:solidFill>
              </a:rPr>
              <a:pPr eaLnBrk="1" hangingPunct="1"/>
              <a:t>8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1752600"/>
          </a:xfrm>
        </p:spPr>
        <p:txBody>
          <a:bodyPr>
            <a:noAutofit/>
          </a:bodyPr>
          <a:lstStyle/>
          <a:p>
            <a:r>
              <a:rPr lang="nl-NL" sz="3600" dirty="0" smtClean="0">
                <a:solidFill>
                  <a:schemeClr val="bg1">
                    <a:lumMod val="85000"/>
                  </a:schemeClr>
                </a:solidFill>
              </a:rPr>
              <a:t>verhoudingstabel</a:t>
            </a:r>
          </a:p>
          <a:p>
            <a:endParaRPr lang="nl-NL" sz="3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dirty="0" smtClean="0">
                <a:solidFill>
                  <a:schemeClr val="bg1">
                    <a:lumMod val="85000"/>
                  </a:schemeClr>
                </a:solidFill>
              </a:rPr>
              <a:t>Evenredig</a:t>
            </a:r>
          </a:p>
          <a:p>
            <a:endParaRPr lang="nl-NL" sz="3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dirty="0" smtClean="0">
                <a:solidFill>
                  <a:schemeClr val="bg1">
                    <a:lumMod val="85000"/>
                  </a:schemeClr>
                </a:solidFill>
              </a:rPr>
              <a:t>Formules</a:t>
            </a:r>
            <a:endParaRPr lang="nl-NL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Rekenen in de natuurkunde</a:t>
              </a:r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De verhoudingstabel.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94509"/>
              </p:ext>
            </p:extLst>
          </p:nvPr>
        </p:nvGraphicFramePr>
        <p:xfrm>
          <a:off x="1259631" y="3648840"/>
          <a:ext cx="7632850" cy="841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6813"/>
                <a:gridCol w="628764"/>
                <a:gridCol w="519615"/>
                <a:gridCol w="519615"/>
                <a:gridCol w="705260"/>
                <a:gridCol w="705260"/>
                <a:gridCol w="705260"/>
                <a:gridCol w="705260"/>
                <a:gridCol w="705260"/>
                <a:gridCol w="531743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Aantal</a:t>
                      </a:r>
                      <a:endParaRPr lang="nl-N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15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25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90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100</a:t>
                      </a:r>
                      <a:endParaRPr lang="nl-N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150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200</a:t>
                      </a:r>
                      <a:endParaRPr lang="nl-N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FF0000"/>
                          </a:solidFill>
                          <a:effectLst/>
                        </a:rPr>
                        <a:t>×4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Percentage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60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100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360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400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600</a:t>
                      </a:r>
                      <a:endParaRPr lang="nl-N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800</a:t>
                      </a:r>
                      <a:endParaRPr lang="nl-N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74850" y="3582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Papier 5"/>
          <p:cNvGrpSpPr/>
          <p:nvPr/>
        </p:nvGrpSpPr>
        <p:grpSpPr>
          <a:xfrm>
            <a:off x="1061041" y="2201040"/>
            <a:ext cx="3003550" cy="1447800"/>
            <a:chOff x="0" y="0"/>
            <a:chExt cx="3004185" cy="1447800"/>
          </a:xfrm>
        </p:grpSpPr>
        <p:sp>
          <p:nvSpPr>
            <p:cNvPr id="18" name="Rechthoek 17"/>
            <p:cNvSpPr/>
            <p:nvPr/>
          </p:nvSpPr>
          <p:spPr>
            <a:xfrm>
              <a:off x="0" y="0"/>
              <a:ext cx="3004185" cy="14478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2750965" cy="123130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cxnSp>
          <p:nvCxnSpPr>
            <p:cNvPr id="20" name="Line 5"/>
            <p:cNvCxnSpPr/>
            <p:nvPr/>
          </p:nvCxnSpPr>
          <p:spPr bwMode="auto">
            <a:xfrm>
              <a:off x="687541" y="796728"/>
              <a:ext cx="1302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977622" y="362149"/>
              <a:ext cx="1447201" cy="43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400" b="1">
                  <a:solidFill>
                    <a:srgbClr val="17365D"/>
                  </a:solidFill>
                  <a:effectLst/>
                  <a:latin typeface="Times New Roman"/>
                  <a:ea typeface="Times New Roman"/>
                </a:rPr>
                <a:t>Onder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506440" y="869158"/>
              <a:ext cx="1738084" cy="325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400" b="1">
                  <a:solidFill>
                    <a:srgbClr val="4F6228"/>
                  </a:solidFill>
                  <a:effectLst/>
                  <a:latin typeface="Times New Roman"/>
                  <a:ea typeface="Times New Roman"/>
                </a:rPr>
                <a:t>Boven</a:t>
              </a:r>
              <a:r>
                <a:rPr lang="nl-NL" sz="1400" b="1">
                  <a:effectLst/>
                  <a:latin typeface="Times New Roman"/>
                  <a:ea typeface="Times New Roman"/>
                </a:rPr>
                <a:t>  ×  </a:t>
              </a:r>
              <a:r>
                <a:rPr lang="nl-NL" sz="1400" b="1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Factor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</p:grpSp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52171"/>
              </p:ext>
            </p:extLst>
          </p:nvPr>
        </p:nvGraphicFramePr>
        <p:xfrm>
          <a:off x="1232037" y="1320665"/>
          <a:ext cx="7492726" cy="841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46945"/>
                <a:gridCol w="1139464"/>
                <a:gridCol w="1215901"/>
                <a:gridCol w="1215901"/>
                <a:gridCol w="18745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Boven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10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15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FF0000"/>
                          </a:solidFill>
                          <a:effectLst/>
                        </a:rPr>
                        <a:t>× Factor 4</a:t>
                      </a:r>
                      <a:endParaRPr lang="nl-NL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Onder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20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40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60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Evenredig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8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460375" y="-5254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jdelijke aanduiding voor inhoud 8"/>
              <p:cNvSpPr txBox="1">
                <a:spLocks/>
              </p:cNvSpPr>
              <p:nvPr/>
            </p:nvSpPr>
            <p:spPr>
              <a:xfrm>
                <a:off x="914400" y="1352551"/>
                <a:ext cx="7837958" cy="10683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SzPct val="100000"/>
                  <a:buFont typeface="Arial" pitchFamily="34" charset="0"/>
                  <a:buBlip>
                    <a:blip r:embed="rId5"/>
                  </a:buBlip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440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</m:ctrlPr>
                      </m:fPr>
                      <m:num>
                        <m:r>
                          <a:rPr lang="nl-NL" sz="4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𝑌</m:t>
                        </m:r>
                      </m:num>
                      <m:den>
                        <m:r>
                          <a:rPr lang="nl-NL" sz="4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𝑥</m:t>
                        </m:r>
                      </m:den>
                    </m:f>
                    <m:r>
                      <a:rPr lang="nl-NL" sz="44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nl-NL" sz="44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cs typeface="Consolas" pitchFamily="49" charset="0"/>
                      </a:rPr>
                      <m:t>𝑐𝑜𝑛𝑠𝑡𝑎𝑛𝑡</m:t>
                    </m:r>
                  </m:oMath>
                </a14:m>
                <a:endParaRPr lang="nl-NL" sz="4400" b="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entury Schoolbook" pitchFamily="18" charset="0"/>
                  <a:cs typeface="Consolas" pitchFamily="49" charset="0"/>
                </a:endParaRPr>
              </a:p>
              <a:p>
                <a:pPr>
                  <a:buSzPct val="100000"/>
                  <a:buFont typeface="Arial" pitchFamily="34" charset="0"/>
                  <a:buBlip>
                    <a:blip r:embed="rId5"/>
                  </a:buBlip>
                </a:pPr>
                <a:r>
                  <a:rPr lang="nl-NL" sz="4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Lijn door de oorsprong</a:t>
                </a:r>
              </a:p>
              <a:p>
                <a:pPr>
                  <a:buSzPct val="100000"/>
                  <a:buFont typeface="Arial" pitchFamily="34" charset="0"/>
                  <a:buBlip>
                    <a:blip r:embed="rId5"/>
                  </a:buBlip>
                </a:pPr>
                <a:r>
                  <a:rPr lang="nl-NL" sz="4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Als x twee maal zo groot</a:t>
                </a:r>
                <a:r>
                  <a:rPr lang="nl-NL" sz="44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 </a:t>
                </a:r>
                <a:r>
                  <a:rPr lang="nl-NL" sz="4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/>
                </a:r>
                <a:br>
                  <a:rPr lang="nl-NL" sz="4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</a:br>
                <a:r>
                  <a:rPr lang="nl-NL" sz="4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 dan is y twee maal zo groot</a:t>
                </a:r>
              </a:p>
            </p:txBody>
          </p:sp>
        </mc:Choice>
        <mc:Fallback xmlns="">
          <p:sp>
            <p:nvSpPr>
              <p:cNvPr id="18" name="Tijdelijke aanduiding voor inhou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52551"/>
                <a:ext cx="7837958" cy="1068337"/>
              </a:xfrm>
              <a:prstGeom prst="rect">
                <a:avLst/>
              </a:prstGeom>
              <a:blipFill rotWithShape="1">
                <a:blip r:embed="rId6"/>
                <a:stretch>
                  <a:fillRect r="-1400" b="-238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utoShape 10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612775" y="-3730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AutoShape 12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765175" y="-2206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2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Natuurkunde en verhouding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709444" y="1705706"/>
            <a:ext cx="8327052" cy="330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de natuurkunde hebben we vaak te maken met verhoudingsgetalen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Deze herken je doordat er in de eenheid een  </a:t>
            </a: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staat.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Een verhouding tussen afstand en tijd is snelheid		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km/h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Kijk ook eens naar de volgende evenredige verbanden: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g/cm</a:t>
            </a:r>
            <a:r>
              <a:rPr kumimoji="0" lang="nl-NL" sz="28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J/m</a:t>
            </a:r>
            <a:r>
              <a:rPr kumimoji="0" lang="nl-NL" sz="28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L/s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N/cm</a:t>
            </a:r>
            <a:r>
              <a:rPr kumimoji="0" lang="nl-NL" sz="28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nl-NL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Natuurkunde en verhouding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6496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37774"/>
              </p:ext>
            </p:extLst>
          </p:nvPr>
        </p:nvGraphicFramePr>
        <p:xfrm>
          <a:off x="914400" y="1628800"/>
          <a:ext cx="5673826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7416"/>
                <a:gridCol w="467386"/>
                <a:gridCol w="386253"/>
                <a:gridCol w="386253"/>
                <a:gridCol w="524250"/>
                <a:gridCol w="524250"/>
                <a:gridCol w="524250"/>
                <a:gridCol w="524250"/>
                <a:gridCol w="524250"/>
                <a:gridCol w="39526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 in h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×4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 in km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88029"/>
              </p:ext>
            </p:extLst>
          </p:nvPr>
        </p:nvGraphicFramePr>
        <p:xfrm>
          <a:off x="890505" y="3551800"/>
          <a:ext cx="5697721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385"/>
                <a:gridCol w="469355"/>
                <a:gridCol w="387879"/>
                <a:gridCol w="387879"/>
                <a:gridCol w="526458"/>
                <a:gridCol w="526458"/>
                <a:gridCol w="526458"/>
                <a:gridCol w="526458"/>
                <a:gridCol w="526458"/>
                <a:gridCol w="396933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 in cm</a:t>
                      </a:r>
                      <a:r>
                        <a:rPr lang="nl-NL" sz="1600" baseline="30000" dirty="0">
                          <a:effectLst/>
                        </a:rPr>
                        <a:t>3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×4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 in g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00826"/>
              </p:ext>
            </p:extLst>
          </p:nvPr>
        </p:nvGraphicFramePr>
        <p:xfrm>
          <a:off x="914400" y="2634751"/>
          <a:ext cx="5673826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7416"/>
                <a:gridCol w="467386"/>
                <a:gridCol w="386253"/>
                <a:gridCol w="386253"/>
                <a:gridCol w="524250"/>
                <a:gridCol w="524250"/>
                <a:gridCol w="524250"/>
                <a:gridCol w="524250"/>
                <a:gridCol w="524250"/>
                <a:gridCol w="39526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 in m</a:t>
                      </a:r>
                      <a:r>
                        <a:rPr lang="nl-NL" sz="1600" baseline="30000" dirty="0">
                          <a:effectLst/>
                        </a:rPr>
                        <a:t>3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5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×4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Q in J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20384"/>
              </p:ext>
            </p:extLst>
          </p:nvPr>
        </p:nvGraphicFramePr>
        <p:xfrm>
          <a:off x="869492" y="4509120"/>
          <a:ext cx="5718732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635"/>
                <a:gridCol w="471086"/>
                <a:gridCol w="389310"/>
                <a:gridCol w="389310"/>
                <a:gridCol w="528399"/>
                <a:gridCol w="528399"/>
                <a:gridCol w="528399"/>
                <a:gridCol w="528399"/>
                <a:gridCol w="528399"/>
                <a:gridCol w="398396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 in s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×4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 in L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82313"/>
              </p:ext>
            </p:extLst>
          </p:nvPr>
        </p:nvGraphicFramePr>
        <p:xfrm>
          <a:off x="869492" y="5467907"/>
          <a:ext cx="5718732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635"/>
                <a:gridCol w="471086"/>
                <a:gridCol w="389310"/>
                <a:gridCol w="389310"/>
                <a:gridCol w="528399"/>
                <a:gridCol w="528399"/>
                <a:gridCol w="528399"/>
                <a:gridCol w="528399"/>
                <a:gridCol w="528399"/>
                <a:gridCol w="398396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 in cm</a:t>
                      </a:r>
                      <a:r>
                        <a:rPr lang="nl-NL" sz="1600" baseline="30000" dirty="0">
                          <a:effectLst/>
                        </a:rPr>
                        <a:t>2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×4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F in N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360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600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69492" y="1191023"/>
            <a:ext cx="3810915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Een snelheid van 4 km/h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Een Dichtheid van 4 g/cm</a:t>
            </a:r>
            <a:r>
              <a:rPr kumimoji="0" lang="nl-NL" sz="20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nl-NL" sz="7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Verbrandingswarmte van 4 J/m</a:t>
            </a:r>
            <a:r>
              <a:rPr kumimoji="0" lang="nl-NL" sz="20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nl-NL" sz="7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Een stroomsterkte 4 L/s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Een druk van 4 N/cm</a:t>
            </a:r>
            <a:r>
              <a:rPr kumimoji="0" lang="nl-NL" sz="20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9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Natuurkunde in formules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3" name="AutoShape 4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QEBUUEhQVFRUVGBgUFRYWFBUVFBUXFBYYFxcYFxcXHSYeFxkjGhYXHy8gIycpLCwsFR4xNzAqNSYrLCkBCQoKDgwOGg8PGiwkHyUuLCwsMCwqLSwvKjQsKSksLCwsKS8sKSwsLC0sKSwpLCwsLCwsKSksLCwpLCkpLCwsKf/AABEIALcBEwMBIgACEQEDEQH/xAAbAAEAAgMBAQAAAAAAAAAAAAAABAUBAwYHAv/EAEgQAAEDAQQFCAUICAYDAQAAAAEAAhEDBBIhMQVBUWFxBhMiMoGRobFScoKywRQjMzRCktHwByRTYnOTotIVFkNjwuFEo7M1/8QAGQEBAAMBAQAAAAAAAAAAAAAAAAECAwQF/8QALREAAgECBAQGAwADAQAAAAAAAAECAxEEEiExE0FRcRQiYaHB8DKBkUNy4TP/2gAMAwEAAhEDEQA/APcUREAREQBERAEREAREQBERAEREAREQBERAEREAREQBERAEREAREQBERAEREAREQBERAEREAREQBERAEREAREQBERAEREARFglAZRRRpOkZiowxnDgfJZGkqRIHONl2AxGJ2DapsyMyJKLEpKgkyixKSgMoiIAiIgCIvlzwMzHFAfSLU20tOTmntC2ByAyiIgCIiAIiIAiIgCIiAIiIAotr0nSpGHva05gE9I8G5lSSqPSPJyk6oamLXPi85pzIECQZBwwyVopN+YpNyS8pKZygpvMMvOPqke9C2VtIlgJNKpA/h/3qpp6DFM3hUIiD0g0jDeIW60aRlpa+rRAOGoHxqLRxjfQyzys7n1T5VMdPzdXDbzf96k09PsP2Xj2Z8iVR0LJTxiqDwLPxKltsY2uI4tjvhXlCmupWM5l1ZdK06pLWPBcMS0y10bbroMb4UtUui7A2/wA4G9XogmS4k54nGBsGs7lchYSST0OiLbWplRLdUwujN3lr/BSnGAqi0WmA6oeDR5KYK7K1JWRXWmw03VRTYxg9MhoE6zPgs2azNq1i8MBZS6QAAkkdUCdc456htXw5xp0p+3V77urtJ81f6MsXNUw3Xm47XH8gdi3nLKjCEczOc/zZXdBFNtIa74c7udg09krfT024iTaqQOwMB+K2/IWufUdBBvuktJbk47FHtFnYG42m7udVHxKtaD2RRymt2fI0rXJhtVrvYYFv+X2oZvp9ob4wVzlWvRn6zT436fxVvZbMx1O822Pyya9gHgVedNR5exSNRvn7n3W5XVqXWpsq7qZLXeJcO0kBdVZa99jXQReAdBzEiYO9cRZ7CDVp3i501GdYl09LfhqXdtCwrxjG1kdNCUne7MoiLnOgKo0to1lSqxxHSAcA4ZjEZd5VuoNs+kZwPm1XhuUqbHPGwAurAuJugnG46YMY3mnwV9yfoBlnphogQfEklVX27Rwd5q40N9Azh8StqruvvQxpLzfepOREXMdIREQBERAEREAREQGqtTLhAcW72xPiCFrfZnEAc48RrFyTxlvlCkogI77O4kEPeIjo9CDG2WzjxWq02Jzw4Cq9t4OAi50CRAc2WzIzE7FNRA9Tx7Smh6gqObVdfe0wS8kncQTOBEHtVVVsV2cG4bPzvXqPK/Q/OM51vWYOlvZ+Lc+BK4hllv1BOLQA53f0R2kdwK9eGKfDzHjSwadXL9sUPyYHUDOvCFP0Fo6pUrsZRcabnHrMJbDRiXGMDA1HCY2qRpeyXH3h1Xkzufme/PsK7T9H+hebpc+4dKqBd3U8x97rcLqiWKbp5i0cGlUsdJZrEWZPeRsNyMeDQZ7V9Ns7gCOceZyJuSOENA75UhfFeqGNLjgAJPALydz172KLTZqQ2jTrVA95kn5skNyjqZE9vROK5KtZKlWqWfK6jm05LnScAMzAdtwCm2jSdSo9zjNMunA4Pu4jA5Aapb3gyFFDjjSptF6pcAAwnF8DhPSO4LrpVMryo4q1JzTm32RackrFVrVnVX1qj2U4aA6IL84xBwa0jI5u2hde2gQ6b7iMeibt0TwbPivjRmjm0KTabcQ0Yk5uJxc47yZKlLCrPPK50UocONjzTTmiH1a1X51zg1zoa84YHY0QO5RByRrXLwFMiMw78Qr+2fTVvWd7wVnzgbZnE5BpJXoqtKEFY8ngqpUle/M8zfYn3ogTExeExlKsqPJqq6lfhl3e7HfhHFTXWQlhw6c3+2Iu8Iw8VeWM/qR4Hapji3LYmeCULNvkc5yW0eW2uiL5AL5LWnA3WuImRBxA1L09tmcARzjzOs3JHCGx3yvPuTIm2UeLj/Q5elLkxbvNdjtwatB26kV1EhsGo8RiXdCeHViOxV1bTFMEAVqhjAloaQeJux3KPpm085UdTvXadMS8nAYC84uPotHiqarpYN6rGBuQNWS53shzQ3hJ3xksVGMVeRtnqTbUOXNnUWXSTKr+jVcD+zIa0HDVLZO3Aqt5Q0Khq0g2vUZevE3bmHSYAB0ZgSdarqFcVuiWhr4vMLCbrruOAOLXCJAk5ZrfpTShIoPOL232xqLw6nB4EQ7hK0gop547eplUc2nTlvpt3OfbRq37SBaavzYdOOLoORkxjmu40DSc6yUfnHgloJd0JM449GO4LjKj7ge7O8xzXnIm8b18xsdJPrO3LueTY/VKH8NviJSrV4kF3+C1Klwqm/L5JraJlvTdgII6MO3nDPhC3Ii5jqCIiAIiIAiIgCIiAIiIAiIgPlwkLzzT2ijZq/QJDHua4CcIcYuwdmPgvQ3uAEkwBiScgFzvK6mHXNwc4dj6SvB7r0M5p6NdUcnZNHG1W0UXE810XvE4XWAEjtdA7V6e0QAAuI5JD9df/Cz7Wf8Aa7hTN6JehMd3cwqTTlpvubRGuHPOwDEeRPYNqtbZaRTYXHICeOwcScFx1vrm6Z69cy7dTGY9ogN9UHYkNPMylTzNQXPfsQ7TaecdeEhsQz92m3I7nGZ4vaDkrTkfosuqOtDsQ35ulO0TfdOvO6Dng7aqVrHVHNY3B1Q4E5NaAXXjuAl/3BmvQNH0mNpNbSIuNF1sEEQMMxmVLWWOu7JTzSstlp+/+EpYWV8PrNaQCQCcACQCTsG1ZGpxVr+mres73grGpZw+zQ6YgHAkYtxGW8eCrbS6atf13jueArYfVzwXoPWMTyqbtOTXqce6qeam8ZvROuL34K8srIsRzxvEydbiSfNUD/oT6/8AyC6Cn9RPA+apSS17m9aUrJX5FbyWZNspbr57mH8V6OvOuSf1ynwf7q9FWeK/P9F8J+H7OLtr5ZX31Wg8OdP4BVzKb3OYym4tdULxIzNxoLWzmBMn2tyn2vq1v4zf/qVo0X9Zs3r1PdT/ACfr4IX/AI/v5IVmruhjxg4m8NnOMMuaY2wHRrD3RlhOtFSi437tQuxhglgBd6TwYLZAxEnDXkp2keT7i91SzXKjHmalInC8DMtIyM45giVXjRVoOHyV/tVm3e0th0dveoau24tWZoppWU07r0uQa7oYcSTAYIJF57rveQ28SNV9u1eg6IsfM0KVP0KbGHi1oCpdDcl3NeKtoLS5v0dNn0dPwxPxxxzXShZyskoo0i5Sbk9OiMoiLM0CIiAIiIAiwSkoDDnQov8AitOSC8NIwId0T45r40zRc+iQx1x0tuuiQDeESNYXFaBs9W21LS2pUbfpOZDrphweycROBEatqlFW3yO/p2hruq4O4EHyW1c7yU0DUspr86WHnHtLSwu6rWBvSBAgzOAniuiUErYIsFa69pbTaXPcGgZkkADvQkiaf0QLXZ30C8sbUhtQtzdTvDnGbr7LzJGIvSFS6WsRoWalTL3VObpPaHu6zrgbdvHWYaMcyt9r5a0m4MD6h2gBre92PcCqi16edamvlrWBrHEAEuJJiASQMyBqW8aU7Xtoc8q0G1FPW6Prksf14j/ZPvhduV5aLU6nWLqbi0lsEjAxsnsatnyurUIBqVDO2o+O6YWqw7mk7mM8VGDasdfpu1h7wyYZTF+odWAnwHi4bFzFevzjnOcM4JHosGDGdvV7XEKRbnc1SFIYXgKlQnMMBlg9ogk7hvVZbKpDQzIuJLtow17LrcOLioVPNJRWyLcTJFze7+ot9CCi+nWdWrU2PqtfSbL2y1jpBddnW7VsYFa6DtNmsjHt+UMeXv5xxG0U2UwAZc52FMYuc44xgAAONAjAZIuiWGUnds5I4uUVZI9D/wAzWb9q3ud+CqbfbbLVtNOuKwBpsfSLTRc9rm1KlGoSJGDgaLYOMScMlySFR4OPVlvGz6IuzUD3VXNMtLnkHaC9XTvq54Fc7YPo3cD7wXQ1fq7uBSatZFKTvmfc4xx+Z9s+8fgF0TPqPZ8Vzrz82fXkd+Pm5dF/4PYqQVr9zety/wBSv5JD9dp+q/3f+16IvI2OIc0gkHHEEg6tinUtKVmdWrUHtuPmSrVcO6jzJlKWJVNZWi3tnVrfxh41HD4rTos/rFl9etPaSR/SWrHOF1me5xkl1Ik7Sam7eo1C2ilUoPIm4+oSBEm8BEey4dyyyPO7dPg2jNcJP1v7nY8n+Twsgd0y8uDGZXW3ad66bsnp9Iy7WA0ZNCt1SWPldZ6mbjTP+4Lo+8Jb4q4bUBAIMg5EYhcsouO6OyM4y/Fn2iwFlVLBERAEREAREQEW11QBiSMsiBhrz4LlNJ8p6NKLznYgHGs4YESOrGrFddaLG2pn+fzKoa/6O7FUIL6V6BABcYAGQwhTexVxucnav0lWSnm+mDqPOOc7DZLs1Fa0B7nDruILnZEluA4QF6BZORdjpRcs9MRiCReIIy60qZbdG0zSeLjYunJoGrdkt6NZQequc1eg5rR2OY5Oco3tqCnVJc1xDWkmS0nIEnEg79oXbLyam6IOvA+S9XYcFfFQUWmjPBVHJNPkQNOaU+T0i4CXHBo2mJ7gMV57arY+s69UcXHVOQnU0ZAZdy6rlxXuCjrBc4H7szxwXNGygiWmJ+6fwW2FjFRzMxxcpOVuRFWHVC0EtJGBnLEDGDPDxW19ncNU7xitFcdE8Dh2ZLrlqjjg7NB7ZeTJwjYAZB1cIxlfQquY6+0iQD1hI2lfLXS4mDkMxxOvivms6CJyEk6xOoePkqLSJpLWoSatue5150Go6692oC7EADZhAG5xWgNdeLnOknDKBnPElZpjMnMmT8B2ABfSmnBRQq1HJ2CIi0MQiIgN9ntpYCIkHfiMZVw7lHTNEsLagJBGTSPNUCLOUFIvGbjsfP2Dn1xGB2tn496uaukgLOKctJjUXT7seKpQcPa8oHkJX2s4wTv3N6lRq3Y1tYZBy1d/58VsRFuc17kgaQLaRpwIJZjkRdfPao76l7DDoudxMwP+IXy9uzUQcTAw/JWvnw2b7mjHbOoDZu8FnlWe5rnfDym5bbNpipZOnSdgMXMP0b9oj7JM5jHjkqmvptg6su8lV2m11K+GTVaVmrMmlTmmpbHuGhtKNtVCnWZIbUaHAGJbObTGEgyDwU1c3+juld0bRAEAX44c49dIvGkrNo9tO6uERFUkIiIAiIgCIiALVah8271T5LasOQhnlbbS7OROs3Wz3xK9Mo21jhLXB2o3eljvjJef6X0O+zvILSWSS10EiNQJ1EZY7FXV7VWpMJo0qlVziGhjAccc9QgCe9elXjGcMyZ5WHlKnPI1udnyrsRtIphha2468S83cwRgM57FzPyl1AuplrXwZvB5ukETI6J4dhVM6vpEOY6pZ20aZe0F1RxDs5IDLskxKm6K0dWe1zqtRjiXG6LpFxuoSCb3HcsaEntyOmtHdrcli3T/AKYHq1Du2thbG2lpzDvaZeH9BnwCi1NElmNweswB3eIk9oK+qBbvA9JhnvYZEerHBbOVtjBU4y3X3vqT6Vmpvxug7Syp5gjDvWXWGh6VVp9UO905KM6znrCHjU+nId2gY9gJ4I21uOJ6YykQHCNoyJ7slHEtuxKhp5Ubv8LpHKv96m8fivh2im6q9HtcWnxCmaOrBxwOMYjI9oOIVuMlfO90zKNJPdW/pzD9GEZPpHhUb+K0VLMW5lvY5p+K6e0UWxNwHdAxwmFRMq0yQXNDQcekAG7cXDDJSq3VkOg+RXl28d6+TWA1hbbS1pc6AI1R8FALQc1spXK8NG42xu1anaTYFHrDFfDBipuTw4m12k2TIbvzWf8AFCcm+Z8lIoNE5DuVjZB0lF7ESst0UxtVY9WmTwafitNR9o9GOMLrDkqq05FRciMk3sc7W5z7Tu5a20AcyfzxUq0rUxSzpizDaIGr4r7T88PzKKpc9Z5DNjR9D1Se9xV8qTkX/wDn2f1B5lXa8if5M747IIiKpYIiIAiIgCIiAIiIBCQiIDl+X1ImhTcMm1WzuvAtHiQO1Umiup2rvbXZm1GOY8S1wgjaDwyXH2nQdWyF11rqtLMFuNVmuHN+2N7ccMta66NRZcrOOtTebMgo9osTXmeq70hr9YZO7cdhC+rPa2VOo4GMxOIOwjMLctmjNMqntdTMno/vDqO2B05HccdhKxVrBzpeLjsr4yMaie3J23CVbKutFlunoRHombvYfs8MtyplfIs5Rtq7BlkcTHRdrE9EjhmJjXgpDaVYDAVR7c/8yFEs9Y0yI6OoNfizgMfI9itaWlxk9jh6pDhhxg+BWDyeqN48RLWzItSjVOYqn2483gKGx+TWjpYgNnK6SDeIybI7dSunaSpkZkY62PHjdVW2u0OkTiZJDHHtMBWVKL5lXVmtMpX2igGOdrM4wIB7FACs7WC5zrrXEHddn70KMzRr9d0b5J8hHiulVacVuc7pVJSbaK6s0l0AE4TABPktdMyYVvSp06bwTUl+QAIjHDECSM9ZX1pO0MENIa552ibgOs6+xU8Q3KyRr4ZKN5OxGoZqwsvWVdZxj/3jq1qxshxXUedMmlVFq6pVuVUWnIoilPcpLT8VqprZaVrplSzrifSL7pUHPcGsaXOOQaCSewZrtOTPIB14VLUIAILaQMkxiOcIwj90duxZzqKCuzaMXLRHVck6BZYbO1wgim2QcxImDvxVssALK8pu7udy0CIigkIiIAiIgCIiAIiIAiIgCxCyiArtIcn6FfGpTBd6Qlr/ALzSD4qrrckXN+iruH7tVoqD72DvNdKivGpKOzKOnF7o46poe1Mn5um8aiypB7WvAA4AqHVo1AenSqt4U3PHeyQF3iQtVXkjGWGjJWucHQtFNvXe1s4Q8FvfIUltjoPAuuYPUqho+7N3wXZFgOYUWroii7F1KmTtLGz5JKspboiFB0/xZyztCT1XuP8ALPuhQ3aOeDjeA23B5wuuPJyz/sWdgjyXweS9n9AjhUqDycoUqfNff6Wcar5/f4cLaqNQEiXkauiBP3WgquqUXfaDz614+8vSDyTs/ov/AJ9f+9fLuR9mObH/AM+v/etVVpLZexm6dV7v3PMK1I6gewHwWKdB5dN1xJMkwcdsr0//ACZZf2bv51b+9bGckrMP9IH1nPd7zir+JhvYr4edrXPP7NYXk9UxtJDR4lTaVJrDL6tFvrVqc90yu3byXsoM/J6U72A+alUdGUmdSlTb6rGjyCq8V0RHhG92cM2rScJbVa+cuabUq+61aToWpVHQo1zJzdTFEf8AscDHYvRw2FkBZ+JlyLRwcUecUf0eVnnp3KY3uL3doaAPFXVh/RvQb9I91TcOg3w6X9S61ZVJV5vS5vGjBEWxaLpUBFJjWD90Ynicz2qTCyixeu5qlYIiISEREAREQBERAEREAREQBERAEREAREQBERAEREAREQBERAEREAREQBERAEREAREQBE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18" name="Tabe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48086"/>
              </p:ext>
            </p:extLst>
          </p:nvPr>
        </p:nvGraphicFramePr>
        <p:xfrm>
          <a:off x="4572000" y="4048826"/>
          <a:ext cx="215487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87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druk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F = 20 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 =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 = 5 cm</a:t>
                      </a:r>
                      <a:r>
                        <a:rPr lang="nl-NL" sz="2400" baseline="30000" dirty="0">
                          <a:effectLst/>
                        </a:rPr>
                        <a:t>2</a:t>
                      </a:r>
                      <a:endParaRPr lang="nl-NL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 = F : 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 = 20 N : 5 cm</a:t>
                      </a:r>
                      <a:r>
                        <a:rPr lang="nl-NL" sz="2400" baseline="30000" dirty="0">
                          <a:effectLst/>
                        </a:rPr>
                        <a:t>2</a:t>
                      </a:r>
                      <a:endParaRPr lang="nl-NL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 = 4 N/cm</a:t>
                      </a:r>
                      <a:r>
                        <a:rPr lang="nl-NL" sz="2400" baseline="30000" dirty="0">
                          <a:effectLst/>
                        </a:rPr>
                        <a:t>2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29118"/>
              </p:ext>
            </p:extLst>
          </p:nvPr>
        </p:nvGraphicFramePr>
        <p:xfrm>
          <a:off x="840263" y="1340768"/>
          <a:ext cx="201517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17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smtClean="0">
                          <a:effectLst/>
                        </a:rPr>
                        <a:t>Snelheid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s = 20 km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v =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 = 5h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v = s : 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v = 20 km : 5 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v = 4 km/h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42733"/>
              </p:ext>
            </p:extLst>
          </p:nvPr>
        </p:nvGraphicFramePr>
        <p:xfrm>
          <a:off x="1921510" y="4048826"/>
          <a:ext cx="209772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772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dichtheid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 = 20 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ρ  =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V = 5 cm</a:t>
                      </a:r>
                      <a:r>
                        <a:rPr lang="nl-NL" sz="2400" baseline="30000" dirty="0">
                          <a:effectLst/>
                        </a:rPr>
                        <a:t>3</a:t>
                      </a:r>
                      <a:endParaRPr lang="nl-NL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ρ = m : 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ρ = 20 g : 5 cm</a:t>
                      </a:r>
                      <a:r>
                        <a:rPr lang="nl-NL" sz="2400" baseline="30000" dirty="0">
                          <a:effectLst/>
                        </a:rPr>
                        <a:t>3</a:t>
                      </a:r>
                      <a:endParaRPr lang="nl-NL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ρ = 4 g/cm</a:t>
                      </a:r>
                      <a:r>
                        <a:rPr lang="nl-NL" sz="2400" baseline="30000" dirty="0">
                          <a:effectLst/>
                        </a:rPr>
                        <a:t>3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2" name="Tabel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44725"/>
              </p:ext>
            </p:extLst>
          </p:nvPr>
        </p:nvGraphicFramePr>
        <p:xfrm>
          <a:off x="5292080" y="1340768"/>
          <a:ext cx="2846769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76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verbrandingswarmte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Q = 20 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r =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V = 5 cm</a:t>
                      </a:r>
                      <a:r>
                        <a:rPr lang="nl-NL" sz="2400" baseline="30000" dirty="0" smtClean="0">
                          <a:effectLst/>
                        </a:rPr>
                        <a:t>3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r = Q : 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r = 20 J : 5 cm</a:t>
                      </a:r>
                      <a:r>
                        <a:rPr lang="nl-NL" sz="2400" baseline="30000" dirty="0" smtClean="0">
                          <a:effectLst/>
                        </a:rPr>
                        <a:t>3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r = 4 J/cm</a:t>
                      </a:r>
                      <a:r>
                        <a:rPr lang="nl-NL" sz="2400" baseline="30000" dirty="0" smtClean="0">
                          <a:effectLst/>
                        </a:rPr>
                        <a:t>3</a:t>
                      </a:r>
                      <a:endParaRPr lang="nl-NL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09271"/>
              </p:ext>
            </p:extLst>
          </p:nvPr>
        </p:nvGraphicFramePr>
        <p:xfrm>
          <a:off x="3123118" y="1340768"/>
          <a:ext cx="192627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27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debiet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V = 20 cm</a:t>
                      </a:r>
                      <a:r>
                        <a:rPr lang="en-GB" sz="2400" baseline="30000" dirty="0" smtClean="0">
                          <a:effectLst/>
                        </a:rPr>
                        <a:t>3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 = ?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 = 5 s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 = V : t</a:t>
                      </a:r>
                      <a:endParaRPr lang="nl-NL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 = 20 cm</a:t>
                      </a:r>
                      <a:r>
                        <a:rPr lang="en-GB" sz="2400" baseline="30000" dirty="0" smtClean="0">
                          <a:effectLst/>
                        </a:rPr>
                        <a:t>3</a:t>
                      </a:r>
                      <a:r>
                        <a:rPr lang="nl-NL" sz="2400" dirty="0" smtClean="0">
                          <a:effectLst/>
                        </a:rPr>
                        <a:t> : 5s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I = 4 cm</a:t>
                      </a:r>
                      <a:r>
                        <a:rPr lang="nl-NL" sz="2400" baseline="30000" dirty="0" smtClean="0">
                          <a:effectLst/>
                        </a:rPr>
                        <a:t>3</a:t>
                      </a:r>
                      <a:r>
                        <a:rPr lang="nl-NL" sz="2400" dirty="0" smtClean="0">
                          <a:effectLst/>
                        </a:rPr>
                        <a:t>/s</a:t>
                      </a:r>
                      <a:endParaRPr lang="nl-N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3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1" name="Rechthoek 2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Natuurkunde in formules</a:t>
              </a:r>
              <a:endParaRPr lang="nl-NL" sz="4400" dirty="0"/>
            </a:p>
          </p:txBody>
        </p:sp>
        <p:pic>
          <p:nvPicPr>
            <p:cNvPr id="24" name="Afbeelding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5122" name="TextBox 14"/>
          <p:cNvSpPr txBox="1">
            <a:spLocks noChangeArrowheads="1"/>
          </p:cNvSpPr>
          <p:nvPr/>
        </p:nvSpPr>
        <p:spPr bwMode="auto">
          <a:xfrm>
            <a:off x="490364" y="714375"/>
            <a:ext cx="864393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Snelheid berekenen met een formule</a:t>
            </a: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>
                <a:solidFill>
                  <a:srgbClr val="00B050"/>
                </a:solidFill>
                <a:latin typeface="Calibri" pitchFamily="34" charset="0"/>
              </a:rPr>
              <a:t>afstand</a:t>
            </a:r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2400" dirty="0">
                <a:solidFill>
                  <a:srgbClr val="00B0F0"/>
                </a:solidFill>
                <a:latin typeface="Calibri" pitchFamily="34" charset="0"/>
              </a:rPr>
              <a:t>snelheid</a:t>
            </a:r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 x </a:t>
            </a:r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10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4000" dirty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507685" y="2852935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F0"/>
                </a:solidFill>
                <a:latin typeface="Calibri" pitchFamily="34" charset="0"/>
              </a:rPr>
              <a:t>snelheid</a:t>
            </a: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419676" y="2852936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00B0F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1801" y="2852936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50"/>
                </a:solidFill>
                <a:latin typeface="Calibri" pitchFamily="34" charset="0"/>
              </a:rPr>
              <a:t>afstand</a:t>
            </a: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913575" y="1277888"/>
            <a:ext cx="1500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pPr algn="ctr" eaLnBrk="1" hangingPunct="1"/>
            <a:r>
              <a:rPr lang="nl-NL" sz="360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36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nl-NL" sz="360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>
                <a:solidFill>
                  <a:srgbClr val="FFC000"/>
                </a:solidFill>
                <a:latin typeface="Calibri" pitchFamily="34" charset="0"/>
              </a:rPr>
              <a:t> 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167377" y="1922413"/>
            <a:ext cx="100012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449356" y="1313607"/>
            <a:ext cx="1285875" cy="9286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842138" y="2420888"/>
            <a:ext cx="1714500" cy="1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42138" y="1135013"/>
            <a:ext cx="785811" cy="128587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918989" y="4437112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793434" y="4437112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/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695727" y="4411968"/>
            <a:ext cx="207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FFC000"/>
                </a:solidFill>
                <a:latin typeface="Calibri" pitchFamily="34" charset="0"/>
              </a:rPr>
              <a:t>2 </a:t>
            </a:r>
            <a:r>
              <a:rPr lang="nl-NL" sz="3600" dirty="0" smtClean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6 / </a:t>
            </a:r>
            <a:r>
              <a:rPr lang="nl-NL" sz="3600" dirty="0">
                <a:solidFill>
                  <a:srgbClr val="00B0F0"/>
                </a:solidFill>
                <a:latin typeface="Calibri" pitchFamily="34" charset="0"/>
              </a:rPr>
              <a:t>3</a:t>
            </a:r>
            <a:endParaRPr lang="nl-NL" sz="36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25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ep 1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4" name="Rechthoek 2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Natuurkunde in formules</a:t>
              </a:r>
              <a:endParaRPr lang="nl-NL" sz="4400" dirty="0"/>
            </a:p>
          </p:txBody>
        </p:sp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646612" y="1226292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F0"/>
                </a:solidFill>
                <a:latin typeface="Calibri" pitchFamily="34" charset="0"/>
              </a:rPr>
              <a:t>Stroomsterkte</a:t>
            </a:r>
            <a:endParaRPr lang="nl-NL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I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558603" y="122629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I</a:t>
            </a:r>
            <a:endParaRPr lang="nl-NL" sz="40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700728" y="122629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50"/>
                </a:solidFill>
                <a:latin typeface="Calibri" pitchFamily="34" charset="0"/>
              </a:rPr>
              <a:t>Volume</a:t>
            </a:r>
            <a:endParaRPr lang="nl-NL" sz="2400" dirty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I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1136720" y="6219989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011165" y="6219989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/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913458" y="6194845"/>
            <a:ext cx="207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FFC000"/>
                </a:solidFill>
                <a:latin typeface="Calibri" pitchFamily="34" charset="0"/>
              </a:rPr>
              <a:t>2 </a:t>
            </a:r>
            <a:r>
              <a:rPr lang="nl-NL" sz="3600" dirty="0" smtClean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6 / </a:t>
            </a:r>
            <a:r>
              <a:rPr lang="nl-NL" sz="3600" dirty="0">
                <a:solidFill>
                  <a:srgbClr val="00B0F0"/>
                </a:solidFill>
                <a:latin typeface="Calibri" pitchFamily="34" charset="0"/>
              </a:rPr>
              <a:t>3</a:t>
            </a:r>
            <a:endParaRPr lang="nl-NL" sz="36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3675142" y="2812602"/>
            <a:ext cx="2643187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000" dirty="0" smtClean="0">
                <a:solidFill>
                  <a:srgbClr val="00B0F0"/>
                </a:solidFill>
                <a:latin typeface="Calibri" pitchFamily="34" charset="0"/>
              </a:rPr>
              <a:t>Verbrandingswarmte</a:t>
            </a:r>
            <a:endParaRPr lang="nl-NL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r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Q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V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6587133" y="281260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FFC000"/>
                </a:solidFill>
                <a:latin typeface="Calibri" pitchFamily="34" charset="0"/>
              </a:rPr>
              <a:t>Volume</a:t>
            </a:r>
            <a:endParaRPr lang="nl-NL" sz="2400" dirty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Q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r</a:t>
            </a:r>
            <a:endParaRPr lang="nl-NL" sz="40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729258" y="281260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50"/>
                </a:solidFill>
                <a:latin typeface="Calibri" pitchFamily="34" charset="0"/>
              </a:rPr>
              <a:t>Energie</a:t>
            </a:r>
            <a:endParaRPr lang="nl-NL" sz="2400" dirty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Q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r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V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3675142" y="4466652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F0"/>
                </a:solidFill>
                <a:latin typeface="Calibri" pitchFamily="34" charset="0"/>
              </a:rPr>
              <a:t>vermogen</a:t>
            </a:r>
            <a:endParaRPr lang="nl-NL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P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6587133" y="446665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FFC000"/>
                </a:solidFill>
                <a:latin typeface="Calibri" pitchFamily="34" charset="0"/>
              </a:rPr>
              <a:t>tijd</a:t>
            </a:r>
            <a:endParaRPr lang="nl-NL" sz="2400" dirty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smtClean="0">
                <a:solidFill>
                  <a:srgbClr val="00B0F0"/>
                </a:solidFill>
                <a:latin typeface="Calibri" pitchFamily="34" charset="0"/>
              </a:rPr>
              <a:t>P</a:t>
            </a:r>
            <a:endParaRPr lang="nl-NL" sz="40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729258" y="4466653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50"/>
                </a:solidFill>
                <a:latin typeface="Calibri" pitchFamily="34" charset="0"/>
              </a:rPr>
              <a:t>Energie</a:t>
            </a:r>
            <a:endParaRPr lang="nl-NL" sz="2400" dirty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P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97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512</Words>
  <Application>Microsoft Office PowerPoint</Application>
  <PresentationFormat>Diavoorstelling (4:3)</PresentationFormat>
  <Paragraphs>252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44</cp:revision>
  <dcterms:created xsi:type="dcterms:W3CDTF">2012-11-17T11:22:06Z</dcterms:created>
  <dcterms:modified xsi:type="dcterms:W3CDTF">2012-12-09T16:21:08Z</dcterms:modified>
</cp:coreProperties>
</file>