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2" r:id="rId3"/>
    <p:sldId id="273" r:id="rId4"/>
    <p:sldId id="274" r:id="rId5"/>
    <p:sldId id="275" r:id="rId6"/>
    <p:sldId id="277" r:id="rId7"/>
    <p:sldId id="258" r:id="rId8"/>
    <p:sldId id="270" r:id="rId9"/>
    <p:sldId id="257" r:id="rId10"/>
    <p:sldId id="278" r:id="rId11"/>
    <p:sldId id="262" r:id="rId12"/>
    <p:sldId id="267" r:id="rId13"/>
    <p:sldId id="271" r:id="rId14"/>
    <p:sldId id="260" r:id="rId15"/>
    <p:sldId id="264" r:id="rId16"/>
    <p:sldId id="265" r:id="rId17"/>
    <p:sldId id="268" r:id="rId18"/>
    <p:sldId id="269" r:id="rId19"/>
    <p:sldId id="266" r:id="rId20"/>
  </p:sldIdLst>
  <p:sldSz cx="9144000" cy="6858000" type="screen4x3"/>
  <p:notesSz cx="6858000" cy="9144000"/>
  <p:defaultTextStyle>
    <a:defPPr>
      <a:defRPr lang="nl-NL"/>
    </a:defPPr>
    <a:lvl1pPr algn="l" rtl="0" fontAlgn="base">
      <a:lnSpc>
        <a:spcPct val="90000"/>
      </a:lnSpc>
      <a:spcBef>
        <a:spcPct val="20000"/>
      </a:spcBef>
      <a:spcAft>
        <a:spcPct val="0"/>
      </a:spcAft>
      <a:buClr>
        <a:schemeClr val="hlink"/>
      </a:buClr>
      <a:buFont typeface="Wingdings" pitchFamily="2" charset="2"/>
      <a:buChar char="l"/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lr>
        <a:schemeClr val="hlink"/>
      </a:buClr>
      <a:buFont typeface="Wingdings" pitchFamily="2" charset="2"/>
      <a:buChar char="l"/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lr>
        <a:schemeClr val="hlink"/>
      </a:buClr>
      <a:buFont typeface="Wingdings" pitchFamily="2" charset="2"/>
      <a:buChar char="l"/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lr>
        <a:schemeClr val="hlink"/>
      </a:buClr>
      <a:buFont typeface="Wingdings" pitchFamily="2" charset="2"/>
      <a:buChar char="l"/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lr>
        <a:schemeClr val="hlink"/>
      </a:buClr>
      <a:buFont typeface="Wingdings" pitchFamily="2" charset="2"/>
      <a:buChar char="l"/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fld id="{C50C4B67-EDC2-4D65-81CC-4C22690BBC2B}" type="datetime11">
              <a:rPr lang="nl-NL"/>
              <a:pPr>
                <a:defRPr/>
              </a:pPr>
              <a:t>22:45:46</a:t>
            </a:fld>
            <a:endParaRPr lang="nl-NL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fld id="{BE0C2EA1-E4AE-4A18-ADF1-C408B5CF7BD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6462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fld id="{5C6C0ECB-46EA-42EB-82C2-5E85649D779F}" type="datetime11">
              <a:rPr lang="nl-NL"/>
              <a:pPr>
                <a:defRPr/>
              </a:pPr>
              <a:t>22:45:45</a:t>
            </a:fld>
            <a:endParaRPr lang="nl-NL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fld id="{A583A98C-9580-4B36-B677-4D9A2E1C648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705418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B7A4FA5-895D-4219-9AC0-9FA9CA73A9B5}" type="datetime11">
              <a:rPr lang="nl-NL" sz="1200" smtClean="0"/>
              <a:pPr eaLnBrk="1" hangingPunct="1"/>
              <a:t>22:45:46</a:t>
            </a:fld>
            <a:endParaRPr lang="nl-NL" sz="120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511710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F6E671-D9C7-4777-AA2C-A4AF0394D6F9}" type="datetime11">
              <a:rPr lang="nl-NL" sz="1200" smtClean="0"/>
              <a:pPr eaLnBrk="1" hangingPunct="1"/>
              <a:t>22:45:46</a:t>
            </a:fld>
            <a:endParaRPr lang="nl-NL" sz="120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417347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3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/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</p:grpSp>
      <p:sp>
        <p:nvSpPr>
          <p:cNvPr id="14554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nl-NL" noProof="0" smtClean="0"/>
              <a:t>Klik om het opmaakprofiel te bewerken</a:t>
            </a:r>
          </a:p>
        </p:txBody>
      </p:sp>
      <p:sp>
        <p:nvSpPr>
          <p:cNvPr id="14555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nl-NL" noProof="0" smtClean="0"/>
              <a:t>Klik om het opmaakprofiel van de modelondertitel te bewerken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FA69C-02C0-444F-BD3D-C2822B34021D}" type="datetime11">
              <a:rPr lang="nl-NL"/>
              <a:pPr>
                <a:defRPr/>
              </a:pPr>
              <a:t>22:45:45</a:t>
            </a:fld>
            <a:endParaRPr lang="nl-NL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DE1FD-7D2A-40C8-BE94-AFBA4C8AA7F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766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1607C-9D20-4166-B14C-9E694B90666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792C9-1F51-4F4A-8F44-6312EA4F8CF4}" type="datetime11">
              <a:rPr lang="nl-NL"/>
              <a:pPr>
                <a:defRPr/>
              </a:pPr>
              <a:t>22:45:45</a:t>
            </a:fld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277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4150C-47F5-4B81-962C-37F1BACFA53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5F80C-A6FD-4A07-8754-E2AE0B3D1574}" type="datetime11">
              <a:rPr lang="nl-NL"/>
              <a:pPr>
                <a:defRPr/>
              </a:pPr>
              <a:t>22:45:45</a:t>
            </a:fld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874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3900"/>
          </a:xfrm>
        </p:spPr>
        <p:txBody>
          <a:bodyPr/>
          <a:lstStyle/>
          <a:p>
            <a:pPr lvl="0"/>
            <a:endParaRPr lang="nl-NL" noProof="0" smtClean="0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1DE50-7A3F-4400-AF82-3AE6F02AEC7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9E48F-217D-47B8-840B-919F6B073A69}" type="datetime11">
              <a:rPr lang="nl-NL"/>
              <a:pPr>
                <a:defRPr/>
              </a:pPr>
              <a:t>22:45:45</a:t>
            </a:fld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1001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6C74D-04B8-4E12-BAFD-69F34EDD949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951B2-6325-492F-8B39-EFCFCE554479}" type="datetime11">
              <a:rPr lang="nl-NL"/>
              <a:pPr>
                <a:defRPr/>
              </a:pPr>
              <a:t>22:45:45</a:t>
            </a:fld>
            <a:endParaRPr lang="nl-NL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41093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1B42F-D448-4504-B1CE-8A071D5F534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114FB-9A52-4693-8DF5-51CBFDB957F5}" type="datetime11">
              <a:rPr lang="nl-NL"/>
              <a:pPr>
                <a:defRPr/>
              </a:pPr>
              <a:t>22:45:45</a:t>
            </a:fld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690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DF8EC-7A25-414E-94C8-14E62DD21D3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265F8-C371-474B-B0F9-98820DCE81AF}" type="datetime11">
              <a:rPr lang="nl-NL"/>
              <a:pPr>
                <a:defRPr/>
              </a:pPr>
              <a:t>22:45:45</a:t>
            </a:fld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6615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E2947-786D-4B75-B67E-7C169D6F99C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856E5-58EC-463B-AF5F-91F51F17EACE}" type="datetime11">
              <a:rPr lang="nl-NL"/>
              <a:pPr>
                <a:defRPr/>
              </a:pPr>
              <a:t>22:45:45</a:t>
            </a:fld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251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E9F02-18B6-4CE9-844D-26834144DC8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52A00-9B88-4459-96D4-704A5A1D841F}" type="datetime11">
              <a:rPr lang="nl-NL"/>
              <a:pPr>
                <a:defRPr/>
              </a:pPr>
              <a:t>22:45:45</a:t>
            </a:fld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562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12470-2912-499C-9BAF-C556B0254DB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2060A-9F12-42D8-B351-467D9557B08B}" type="datetime11">
              <a:rPr lang="nl-NL"/>
              <a:pPr>
                <a:defRPr/>
              </a:pPr>
              <a:t>22:45:45</a:t>
            </a:fld>
            <a:endParaRPr lang="nl-NL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392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4B261-1B7B-4B78-96D9-7649D5AF9F3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46A7A-F473-4F74-A05F-3EC7F6E3B670}" type="datetime11">
              <a:rPr lang="nl-NL"/>
              <a:pPr>
                <a:defRPr/>
              </a:pPr>
              <a:t>22:45:45</a:t>
            </a:fld>
            <a:endParaRPr lang="nl-NL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5628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B7DAB-EFEB-4426-AC43-6A48864CFCF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1BAC9-EBF0-4B71-8671-CFE00C640299}" type="datetime11">
              <a:rPr lang="nl-NL"/>
              <a:pPr>
                <a:defRPr/>
              </a:pPr>
              <a:t>22:45:45</a:t>
            </a:fld>
            <a:endParaRPr lang="nl-NL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109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BE0EC-2951-42F4-89C3-20DA09175AC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CCE35-F0AB-41BC-A1AB-F4B8B6382162}" type="datetime11">
              <a:rPr lang="nl-NL"/>
              <a:pPr>
                <a:defRPr/>
              </a:pPr>
              <a:t>22:45:45</a:t>
            </a:fld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9863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E7283-D890-41EE-95F2-829657DCDE2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88748-E679-4D83-8801-5C6CEAD60CE5}" type="datetime11">
              <a:rPr lang="nl-NL"/>
              <a:pPr>
                <a:defRPr/>
              </a:pPr>
              <a:t>22:45:45</a:t>
            </a:fld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0156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46700">
              <a:srgbClr val="161681">
                <a:lumMod val="18000"/>
              </a:srgbClr>
            </a:gs>
            <a:gs pos="0">
              <a:schemeClr val="accent1">
                <a:lumMod val="0"/>
              </a:schemeClr>
            </a:gs>
            <a:gs pos="100000">
              <a:schemeClr val="accent1">
                <a:lumMod val="18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331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1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1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1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1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2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2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2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2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2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2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2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2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2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2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3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3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3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3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3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3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3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3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3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3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4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4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4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4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4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4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4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nl-NL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4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4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4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5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5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5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5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5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5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5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5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5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5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6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6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6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6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6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6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6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6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6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6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7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7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7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7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7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7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7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7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7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7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8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8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8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8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8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8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8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8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8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8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9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9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9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9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9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9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9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9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9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9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0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0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0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0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0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0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0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0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0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0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1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1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1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1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1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1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1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1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1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1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2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2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2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2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2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2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2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2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2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2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3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3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3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3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3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3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3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3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3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3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4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4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4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4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4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4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4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4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4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4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5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5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5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5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5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5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5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5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5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5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6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6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6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6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6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6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6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6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6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6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7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7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7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7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7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7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7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7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7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7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8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8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8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8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8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8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8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8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8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8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9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9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9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9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9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9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9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9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9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9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50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50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50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50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50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50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50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50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50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50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51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51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51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51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51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51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51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51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51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51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52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52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52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52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52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52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52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52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52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52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</p:grpSp>
      <p:sp>
        <p:nvSpPr>
          <p:cNvPr id="13530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DD6D153-F270-46A3-9DB7-E98A289483F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13531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C3A43E3-E3A8-4674-B443-4222C120DD91}" type="datetime11">
              <a:rPr lang="nl-NL"/>
              <a:pPr>
                <a:defRPr/>
              </a:pPr>
              <a:t>22:45:45</a:t>
            </a:fld>
            <a:endParaRPr lang="nl-NL"/>
          </a:p>
        </p:txBody>
      </p:sp>
      <p:sp>
        <p:nvSpPr>
          <p:cNvPr id="13532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533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3534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8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smtClean="0"/>
              <a:t>Massa, Kracht en gewicht.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smtClean="0"/>
              <a:t>De diagnostische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85DF8A73-D5A9-4898-A7B4-647BD91D717B}" type="datetime11">
              <a:rPr lang="nl-NL"/>
              <a:pPr>
                <a:defRPr/>
              </a:pPr>
              <a:t>22:45:46</a:t>
            </a:fld>
            <a:endParaRPr lang="nl-NL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mtClean="0"/>
              <a:t>Krachtschaal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1135063"/>
            <a:ext cx="8229600" cy="45339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nl-NL" sz="2800" dirty="0" smtClean="0">
                <a:effectLst/>
              </a:rPr>
              <a:t>Op een steen werkt een zwaartekracht van 18 N.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sz="2800" dirty="0" smtClean="0">
                <a:effectLst/>
              </a:rPr>
              <a:t>De twee vectoren zijn op schaal getekend.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sz="2800" dirty="0" smtClean="0">
                <a:effectLst/>
              </a:rPr>
              <a:t>Bepaal met behulp van het plaatje hiernaast de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sz="2800" u="sng" dirty="0" smtClean="0">
                <a:effectLst/>
              </a:rPr>
              <a:t>massa</a:t>
            </a:r>
            <a:r>
              <a:rPr lang="nl-NL" sz="2800" dirty="0" smtClean="0">
                <a:effectLst/>
              </a:rPr>
              <a:t> van de cilinder.  </a:t>
            </a:r>
          </a:p>
          <a:p>
            <a:pPr marL="514350" indent="-514350" eaLnBrk="1" hangingPunct="1">
              <a:buFont typeface="Wingdings" pitchFamily="2" charset="2"/>
              <a:buAutoNum type="alphaLcParenR"/>
              <a:defRPr/>
            </a:pPr>
            <a:r>
              <a:rPr lang="nl-NL" sz="2800" dirty="0" smtClean="0">
                <a:effectLst/>
              </a:rPr>
              <a:t>Wat is de krachtschaal?</a:t>
            </a:r>
          </a:p>
          <a:p>
            <a:pPr marL="514350" indent="-514350" eaLnBrk="1" hangingPunct="1">
              <a:buFont typeface="Wingdings" pitchFamily="2" charset="2"/>
              <a:buAutoNum type="alphaLcParenR"/>
              <a:defRPr/>
            </a:pPr>
            <a:r>
              <a:rPr lang="nl-NL" sz="2800" dirty="0" smtClean="0">
                <a:effectLst/>
              </a:rPr>
              <a:t>Hoe groot is </a:t>
            </a:r>
            <a:r>
              <a:rPr lang="nl-NL" sz="2800" dirty="0" err="1" smtClean="0">
                <a:effectLst/>
              </a:rPr>
              <a:t>Fz</a:t>
            </a:r>
            <a:r>
              <a:rPr lang="nl-NL" sz="2800" dirty="0" smtClean="0">
                <a:effectLst/>
              </a:rPr>
              <a:t> van de cilinder?</a:t>
            </a:r>
          </a:p>
          <a:p>
            <a:pPr marL="514350" indent="-514350" eaLnBrk="1" hangingPunct="1">
              <a:buFont typeface="Wingdings" pitchFamily="2" charset="2"/>
              <a:buAutoNum type="alphaLcParenR"/>
              <a:defRPr/>
            </a:pPr>
            <a:r>
              <a:rPr lang="nl-NL" sz="2800" dirty="0" smtClean="0">
                <a:effectLst/>
              </a:rPr>
              <a:t>Bereken  de massa van de cilinder.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sz="2800" dirty="0" smtClean="0">
                <a:effectLst/>
              </a:rPr>
              <a:t>Laat zien hoe je het gedaan hebt.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nl-NL" dirty="0" smtClean="0"/>
          </a:p>
        </p:txBody>
      </p:sp>
      <p:grpSp>
        <p:nvGrpSpPr>
          <p:cNvPr id="7173" name="Group 10"/>
          <p:cNvGrpSpPr>
            <a:grpSpLocks/>
          </p:cNvGrpSpPr>
          <p:nvPr/>
        </p:nvGrpSpPr>
        <p:grpSpPr bwMode="auto">
          <a:xfrm>
            <a:off x="6170985" y="2970213"/>
            <a:ext cx="2806700" cy="2232025"/>
            <a:chOff x="3421" y="2087"/>
            <a:chExt cx="1768" cy="1406"/>
          </a:xfrm>
        </p:grpSpPr>
        <p:sp>
          <p:nvSpPr>
            <p:cNvPr id="5124" name="AutoShape 4"/>
            <p:cNvSpPr>
              <a:spLocks noChangeArrowheads="1"/>
            </p:cNvSpPr>
            <p:nvPr/>
          </p:nvSpPr>
          <p:spPr bwMode="auto">
            <a:xfrm>
              <a:off x="3421" y="2087"/>
              <a:ext cx="634" cy="432"/>
            </a:xfrm>
            <a:prstGeom prst="cube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125" name="Line 5"/>
            <p:cNvSpPr>
              <a:spLocks noChangeShapeType="1"/>
            </p:cNvSpPr>
            <p:nvPr/>
          </p:nvSpPr>
          <p:spPr bwMode="auto">
            <a:xfrm>
              <a:off x="3704" y="2357"/>
              <a:ext cx="0" cy="1136"/>
            </a:xfrm>
            <a:prstGeom prst="line">
              <a:avLst/>
            </a:prstGeom>
            <a:noFill/>
            <a:ln w="28575">
              <a:solidFill>
                <a:srgbClr val="FFFF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183" name="Text Box 6"/>
            <p:cNvSpPr txBox="1">
              <a:spLocks noChangeArrowheads="1"/>
            </p:cNvSpPr>
            <p:nvPr/>
          </p:nvSpPr>
          <p:spPr bwMode="auto">
            <a:xfrm>
              <a:off x="3485" y="2149"/>
              <a:ext cx="670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nl-NL" sz="1600" b="1" dirty="0">
                  <a:solidFill>
                    <a:srgbClr val="FF0000"/>
                  </a:solidFill>
                  <a:effectLst/>
                  <a:cs typeface="Times New Roman" pitchFamily="18" charset="0"/>
                </a:rPr>
                <a:t>steen</a:t>
              </a:r>
              <a:endParaRPr lang="nl-NL" dirty="0"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5127" name="AutoShape 7"/>
            <p:cNvSpPr>
              <a:spLocks noChangeArrowheads="1"/>
            </p:cNvSpPr>
            <p:nvPr/>
          </p:nvSpPr>
          <p:spPr bwMode="auto">
            <a:xfrm>
              <a:off x="4624" y="2120"/>
              <a:ext cx="565" cy="432"/>
            </a:xfrm>
            <a:prstGeom prst="can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128" name="Line 8"/>
            <p:cNvSpPr>
              <a:spLocks noChangeShapeType="1"/>
            </p:cNvSpPr>
            <p:nvPr/>
          </p:nvSpPr>
          <p:spPr bwMode="auto">
            <a:xfrm>
              <a:off x="4921" y="2387"/>
              <a:ext cx="0" cy="756"/>
            </a:xfrm>
            <a:prstGeom prst="line">
              <a:avLst/>
            </a:prstGeom>
            <a:noFill/>
            <a:ln w="28575">
              <a:solidFill>
                <a:srgbClr val="FFFF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</p:grp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6689617" y="4298156"/>
            <a:ext cx="935038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6 cm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7624655" y="4291806"/>
            <a:ext cx="935037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4 cm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503237" y="4675188"/>
            <a:ext cx="5184775" cy="366712"/>
          </a:xfrm>
          <a:prstGeom prst="rect">
            <a:avLst/>
          </a:prstGeom>
          <a:solidFill>
            <a:schemeClr val="tx2">
              <a:lumMod val="10000"/>
            </a:schemeClr>
          </a:solidFill>
          <a:ln>
            <a:noFill/>
          </a:ln>
          <a:effectLst/>
          <a:extLst/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 = 18 N bij de steen en de vector = 6 cm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507999" y="4989513"/>
            <a:ext cx="5184775" cy="793750"/>
          </a:xfrm>
          <a:prstGeom prst="rect">
            <a:avLst/>
          </a:prstGeom>
          <a:solidFill>
            <a:schemeClr val="tx2">
              <a:lumMod val="10000"/>
            </a:schemeClr>
          </a:solidFill>
          <a:ln>
            <a:noFill/>
          </a:ln>
          <a:effectLst/>
          <a:extLst/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18 N : 6 cm =&gt; 3 N per cm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krachtschaal  1 cm           3 N</a:t>
            </a: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3348037" y="5143500"/>
            <a:ext cx="288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180975" algn="l"/>
                <a:tab pos="539750" algn="l"/>
              </a:tabLst>
            </a:pPr>
            <a:r>
              <a:rPr lang="nl-NL" sz="3200">
                <a:solidFill>
                  <a:srgbClr val="FF0000"/>
                </a:solidFill>
                <a:effectLst/>
              </a:rPr>
              <a:t>^</a:t>
            </a: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3276599" y="5294313"/>
            <a:ext cx="5032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180975" algn="l"/>
                <a:tab pos="539750" algn="l"/>
              </a:tabLst>
            </a:pPr>
            <a:r>
              <a:rPr lang="nl-NL" sz="3200">
                <a:solidFill>
                  <a:srgbClr val="FF0000"/>
                </a:solidFill>
                <a:effectLst/>
              </a:rPr>
              <a:t>=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530543" y="5798844"/>
            <a:ext cx="7488238" cy="366713"/>
          </a:xfrm>
          <a:prstGeom prst="rect">
            <a:avLst/>
          </a:prstGeom>
          <a:solidFill>
            <a:schemeClr val="tx2">
              <a:lumMod val="10000"/>
            </a:schemeClr>
          </a:solidFill>
          <a:ln>
            <a:noFill/>
          </a:ln>
          <a:effectLst/>
          <a:extLst/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zwaartekracht op de cilinder is dus 4 x 3 = 12 N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480213" y="126343"/>
            <a:ext cx="2663788" cy="2523768"/>
          </a:xfrm>
          <a:prstGeom prst="rect">
            <a:avLst/>
          </a:prstGeom>
          <a:solidFill>
            <a:schemeClr val="tx2">
              <a:lumMod val="1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 = 12 N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 = ?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 = 9,81 N/kg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 = F / g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 = 12 N / 9,81 N/kg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 = 1,22 kg</a:t>
            </a:r>
          </a:p>
        </p:txBody>
      </p:sp>
    </p:spTree>
    <p:extLst>
      <p:ext uri="{BB962C8B-B14F-4D97-AF65-F5344CB8AC3E}">
        <p14:creationId xmlns:p14="http://schemas.microsoft.com/office/powerpoint/2010/main" val="2021101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3" grpId="0" animBg="1"/>
      <p:bldP spid="5134" grpId="0" animBg="1"/>
      <p:bldP spid="5135" grpId="0"/>
      <p:bldP spid="5136" grpId="0"/>
      <p:bldP spid="513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72D4F31D-A1FB-4E45-8144-A73712922223}" type="datetime11">
              <a:rPr lang="nl-NL"/>
              <a:pPr>
                <a:defRPr/>
              </a:pPr>
              <a:t>22:45:46</a:t>
            </a:fld>
            <a:endParaRPr lang="nl-NL"/>
          </a:p>
        </p:txBody>
      </p:sp>
      <p:pic>
        <p:nvPicPr>
          <p:cNvPr id="13315" name="Picture 14" descr="Figuur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95690" y="931862"/>
            <a:ext cx="2464852" cy="4117318"/>
          </a:xfrm>
        </p:spPr>
      </p:pic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>
          <a:xfrm>
            <a:off x="519113" y="-158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nl-NL" sz="4000" b="1" dirty="0" smtClean="0"/>
              <a:t>Veerunster</a:t>
            </a:r>
            <a:r>
              <a:rPr lang="nl-NL" sz="4000" dirty="0" smtClean="0"/>
              <a:t> </a:t>
            </a:r>
            <a:r>
              <a:rPr lang="nl-NL" sz="4000" i="1" dirty="0" smtClean="0"/>
              <a:t>(Examen vmbo 2002)</a:t>
            </a:r>
            <a:endParaRPr lang="nl-NL" sz="4000" dirty="0" smtClean="0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8168" y="623292"/>
            <a:ext cx="7786688" cy="45339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nl-NL" sz="2800" dirty="0" smtClean="0"/>
              <a:t>In de figuur is een veerunster getekend.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nl-NL" sz="1400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nl-NL" sz="2800" dirty="0" smtClean="0"/>
              <a:t>Welke waarde geeft de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nl-NL" sz="2800" dirty="0" smtClean="0"/>
              <a:t>veerunster aan?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nl-NL" sz="1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nl-NL" sz="2800" dirty="0" smtClean="0"/>
              <a:t>De uitrekking is 3 cm als de kracht </a:t>
            </a:r>
            <a:br>
              <a:rPr lang="nl-NL" sz="2800" dirty="0" smtClean="0"/>
            </a:br>
            <a:r>
              <a:rPr lang="nl-NL" sz="2800" dirty="0" smtClean="0"/>
              <a:t>van 3 N naar 5 N toeneemt.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nl-NL" sz="2800" dirty="0" smtClean="0"/>
              <a:t>Bereken de veerconstante.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3167844" y="1952836"/>
            <a:ext cx="244852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 = 5,9 N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95288" y="4365625"/>
            <a:ext cx="5761037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 = 5  N – 3 N = 2 N</a:t>
            </a:r>
          </a:p>
          <a:p>
            <a:pPr>
              <a:spcBef>
                <a:spcPct val="50000"/>
              </a:spcBef>
              <a:buNone/>
              <a:defRPr/>
            </a:pPr>
            <a:r>
              <a:rPr lang="nl-NL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 </a:t>
            </a:r>
            <a:r>
              <a:rPr lang="nl-NL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3 cm</a:t>
            </a:r>
          </a:p>
          <a:p>
            <a:pPr>
              <a:spcBef>
                <a:spcPct val="50000"/>
              </a:spcBef>
              <a:buNone/>
              <a:defRPr/>
            </a:pPr>
            <a:r>
              <a:rPr lang="nl-N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 = F : </a:t>
            </a:r>
            <a:r>
              <a:rPr lang="nl-NL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 </a:t>
            </a:r>
            <a:r>
              <a:rPr lang="nl-NL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2 N : 3 cm = 0,67 N /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7" grpId="0"/>
      <p:bldP spid="820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F6E2912C-1AD2-454C-80FC-55FEAD27852B}" type="datetime11">
              <a:rPr lang="nl-NL"/>
              <a:pPr>
                <a:defRPr/>
              </a:pPr>
              <a:t>22:45:46</a:t>
            </a:fld>
            <a:endParaRPr lang="nl-NL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98438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nl-NL" dirty="0" smtClean="0"/>
              <a:t>De veerconstante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5938" y="765175"/>
            <a:ext cx="8229600" cy="45339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nl-NL" sz="2400" dirty="0" smtClean="0"/>
              <a:t>Aan een veerunster hangt een blokje van 500 g.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nl-NL" sz="2400" dirty="0" smtClean="0"/>
              <a:t>Als Jantje er een blokje van 750 g bij hangt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nl-NL" sz="2400" dirty="0" smtClean="0"/>
              <a:t>rekt de unster 10 cm verder uit.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nl-NL" sz="24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LcParenR"/>
              <a:defRPr/>
            </a:pPr>
            <a:r>
              <a:rPr lang="nl-NL" sz="2400" dirty="0" smtClean="0"/>
              <a:t>Bereken de veerconstante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LcParenR"/>
              <a:defRPr/>
            </a:pPr>
            <a:endParaRPr lang="nl-NL" sz="24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LcParenR"/>
              <a:defRPr/>
            </a:pPr>
            <a:endParaRPr lang="nl-NL" sz="24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LcParenR"/>
              <a:defRPr/>
            </a:pPr>
            <a:endParaRPr lang="nl-NL" sz="2400" dirty="0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57213" y="2708275"/>
            <a:ext cx="3943350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  = 750 g = 0,75 kg    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 = m x g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 = 0,75  x 9,81 N/kg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 = 7,4 N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5138738" y="1989138"/>
            <a:ext cx="2097087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 </a:t>
            </a:r>
            <a:r>
              <a:rPr lang="nl-NL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10 cm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 = 7,4 N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 = ?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165725" y="3671888"/>
            <a:ext cx="3654425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 = F : </a:t>
            </a:r>
            <a:r>
              <a:rPr lang="nl-NL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 </a:t>
            </a:r>
            <a:endParaRPr lang="nl-NL" sz="2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nl-NL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7,4 N : 10 cm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nl-NL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0,74 N /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4" grpId="0"/>
      <p:bldP spid="225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950"/>
            <a:ext cx="8229600" cy="45339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nl-NL" sz="2400" dirty="0"/>
              <a:t>Aan een veerunster hangt een blokje van 500 g.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nl-NL" sz="2400" dirty="0"/>
              <a:t>Als Jantje er een blokje van 750 g bij hangt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nl-NL" sz="2400" dirty="0"/>
              <a:t>rekt de unster 10 cm verder uit.</a:t>
            </a:r>
          </a:p>
          <a:p>
            <a:pPr marL="457200" indent="-457200">
              <a:buFont typeface="+mj-lt"/>
              <a:buAutoNum type="alphaLcParenR" startAt="2"/>
              <a:defRPr/>
            </a:pPr>
            <a:r>
              <a:rPr lang="nl-NL" sz="2400" dirty="0" smtClean="0"/>
              <a:t>Bereken hoe ver de veer uitgerekt was voordat het blokje van 750g er aan gehangen werd.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nl-NL" sz="2400" dirty="0" smtClean="0"/>
              <a:t>     (gebruik de veerconstante uit de vorige opgave)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2F2273FD-AB79-40EB-BAB3-C6D80646DD09}" type="datetime11">
              <a:rPr lang="nl-NL" smtClean="0"/>
              <a:pPr>
                <a:defRPr/>
              </a:pPr>
              <a:t>22:45:46</a:t>
            </a:fld>
            <a:endParaRPr lang="nl-NL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076825" y="4243388"/>
            <a:ext cx="4017963" cy="168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 </a:t>
            </a:r>
            <a:r>
              <a:rPr lang="nl-N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F : </a:t>
            </a:r>
            <a:r>
              <a:rPr lang="nl-NL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nl-N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nl-NL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4,9 N : 0,74 N / cm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 </a:t>
            </a:r>
            <a:r>
              <a:rPr lang="nl-NL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6,6 cm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076825" y="2633663"/>
            <a:ext cx="2987675" cy="168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 = 0,74 N / cm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 = 4,9 N</a:t>
            </a:r>
          </a:p>
          <a:p>
            <a:pPr>
              <a:spcBef>
                <a:spcPct val="50000"/>
              </a:spcBef>
              <a:buNone/>
              <a:defRPr/>
            </a:pPr>
            <a:r>
              <a:rPr lang="nl-NL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 </a:t>
            </a:r>
            <a:r>
              <a:rPr lang="nl-NL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? 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47700" y="2633663"/>
            <a:ext cx="4197350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  = 500 g = 0,5 kg      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 = m x g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 = 0,5  x 9,81 N/kg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 = 4,9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5"/>
          <p:cNvSpPr>
            <a:spLocks noGrp="1"/>
          </p:cNvSpPr>
          <p:nvPr>
            <p:ph type="dt" sz="quarter" idx="11"/>
          </p:nvPr>
        </p:nvSpPr>
        <p:spPr>
          <a:xfrm>
            <a:off x="457200" y="5959475"/>
            <a:ext cx="2133600" cy="457200"/>
          </a:xfrm>
        </p:spPr>
        <p:txBody>
          <a:bodyPr/>
          <a:lstStyle/>
          <a:p>
            <a:pPr>
              <a:defRPr/>
            </a:pPr>
            <a:fld id="{E1959D08-5D53-4658-8EE5-62987EB0BD5B}" type="datetime11">
              <a:rPr lang="nl-NL"/>
              <a:pPr>
                <a:defRPr/>
              </a:pPr>
              <a:t>22:45:46</a:t>
            </a:fld>
            <a:endParaRPr lang="nl-NL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952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nl-NL" sz="4000" b="1" smtClean="0"/>
              <a:t>Veerunsters (Krachtmeters) </a:t>
            </a:r>
            <a:r>
              <a:rPr lang="nl-NL" sz="4000" i="1" smtClean="0"/>
              <a:t>(Examen MAVO 1984)</a:t>
            </a:r>
            <a:r>
              <a:rPr lang="nl-NL" sz="4000" smtClean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16038"/>
            <a:ext cx="6851650" cy="45339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2000" smtClean="0"/>
              <a:t>Mia bevestigt twee veerunsters aan elkaar.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2000" smtClean="0"/>
              <a:t> Aan de onderste veerunster hangt ze een blokje.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2000" smtClean="0"/>
              <a:t>Met de veerunsters kan Mia bepalen hoe groot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2000" smtClean="0"/>
              <a:t>de zwaartekracht op het blokje is.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nl-NL" sz="2000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nl-NL" sz="2000" smtClean="0"/>
              <a:t>Welk gewicht wijst de onderste veerunster aan.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nl-NL" sz="2000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nl-NL" sz="2000" smtClean="0"/>
              <a:t>Wel gewicht wijst de bovenste veerunster aan.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nl-NL" sz="200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nl-NL" sz="2000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nl-NL" sz="2000" smtClean="0"/>
              <a:t>Waarom zit er een verschil tussen de twee unsters.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nl-NL" sz="200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nl-NL" sz="2000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nl-NL" sz="2000" smtClean="0"/>
              <a:t>Wat is de massa van het blokje.</a:t>
            </a:r>
          </a:p>
        </p:txBody>
      </p:sp>
      <p:pic>
        <p:nvPicPr>
          <p:cNvPr id="16389" name="Picture 6" descr="Veerunster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35825" y="1344613"/>
            <a:ext cx="1724025" cy="45354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042988" y="3144838"/>
            <a:ext cx="69135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 = 0,7 N.</a:t>
            </a:r>
            <a:endParaRPr lang="nl-NL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042988" y="3800475"/>
            <a:ext cx="76327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Het gewicht van het blokje + 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het gewicht van de onderste unster 0,9 N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042988" y="4729163"/>
            <a:ext cx="76327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Het gewicht van de onderste unster 0,2 N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Wordt niet mee gemeten door de onderste unster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1044575" y="5629275"/>
            <a:ext cx="813593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nl-NL" sz="1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0,7 N        F</a:t>
            </a:r>
            <a:r>
              <a:rPr lang="nl-NL" sz="1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</a:t>
            </a:r>
            <a:r>
              <a:rPr lang="nl-N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m x g    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 = F</a:t>
            </a:r>
            <a:r>
              <a:rPr lang="nl-NL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</a:t>
            </a:r>
            <a:r>
              <a:rPr lang="nl-N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: g = 0,7 : 10 = 0,07 kg		m = 70 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2" grpId="0"/>
      <p:bldP spid="6154" grpId="0"/>
      <p:bldP spid="615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quarter" idx="11"/>
          </p:nvPr>
        </p:nvSpPr>
        <p:spPr>
          <a:xfrm>
            <a:off x="457200" y="5726113"/>
            <a:ext cx="2133600" cy="457200"/>
          </a:xfrm>
        </p:spPr>
        <p:txBody>
          <a:bodyPr/>
          <a:lstStyle/>
          <a:p>
            <a:pPr>
              <a:defRPr/>
            </a:pPr>
            <a:fld id="{42F46A94-CD5E-4AF8-B5A9-8847F91F8F2E}" type="datetime11">
              <a:rPr lang="nl-NL"/>
              <a:pPr>
                <a:defRPr/>
              </a:pPr>
              <a:t>22:45:46</a:t>
            </a:fld>
            <a:endParaRPr lang="nl-NL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42888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nl-NL" b="1" smtClean="0"/>
              <a:t>Steekwagen</a:t>
            </a:r>
            <a:endParaRPr lang="nl-NL" i="1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608013"/>
            <a:ext cx="8362950" cy="45339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nl-NL" sz="2400" dirty="0" smtClean="0"/>
              <a:t>Een kist van 150 kg wordt met een steekwagen gelicht.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sz="2400" dirty="0" smtClean="0"/>
              <a:t>Bereken de zwaartekracht op die op de kist werkt.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nl-NL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nl-NL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nl-NL" sz="2400" dirty="0" smtClean="0"/>
          </a:p>
        </p:txBody>
      </p:sp>
      <p:pic>
        <p:nvPicPr>
          <p:cNvPr id="17413" name="Picture 4" descr="Steekwagen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21350" y="1916113"/>
            <a:ext cx="3422650" cy="4606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68313" y="1449388"/>
            <a:ext cx="8135937" cy="349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nl-NL" baseline="-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</a:t>
            </a:r>
            <a:r>
              <a:rPr lang="nl-N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nl-NL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 = 150 kg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 = 9,81 N/kg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</a:t>
            </a:r>
            <a:r>
              <a:rPr lang="nl-NL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m x g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</a:t>
            </a:r>
            <a:r>
              <a:rPr lang="nl-NL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150 kg x 9,81 N/kg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</a:t>
            </a:r>
            <a:r>
              <a:rPr lang="nl-NL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1,47 </a:t>
            </a:r>
            <a:r>
              <a:rPr lang="nl-NL" sz="2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kN</a:t>
            </a:r>
            <a:endParaRPr lang="nl-NL" sz="2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740126A3-4E3C-495A-B663-3193A86DD828}" type="datetime11">
              <a:rPr lang="nl-NL"/>
              <a:pPr>
                <a:defRPr/>
              </a:pPr>
              <a:t>22:45:46</a:t>
            </a:fld>
            <a:endParaRPr lang="nl-NL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mtClean="0"/>
              <a:t>Kracht en massa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89025"/>
            <a:ext cx="8893175" cy="45339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nl-NL" dirty="0" smtClean="0"/>
              <a:t>Bereken de zwaartekracht op een stuk kaas van 360 g.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nl-NL" sz="4000" dirty="0" smtClean="0"/>
              <a:t> 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11188" y="2205038"/>
            <a:ext cx="8135937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 = 360 g = 0,36 kg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 =  9,81 N/kg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nl-N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</a:t>
            </a:r>
            <a:r>
              <a:rPr lang="nl-NL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m x g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nl-N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</a:t>
            </a:r>
            <a:r>
              <a:rPr lang="nl-NL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0,36 kg x 9,81 N/kg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nl-N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</a:t>
            </a:r>
            <a:r>
              <a:rPr lang="nl-NL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3,5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02D31424-B0F3-4AC2-B16F-38ACFCAFD596}" type="datetime11">
              <a:rPr lang="nl-NL"/>
              <a:pPr>
                <a:defRPr/>
              </a:pPr>
              <a:t>22:45:46</a:t>
            </a:fld>
            <a:endParaRPr lang="nl-NL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nl-NL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6413" y="657225"/>
            <a:ext cx="8229600" cy="4533900"/>
          </a:xfrm>
        </p:spPr>
        <p:txBody>
          <a:bodyPr/>
          <a:lstStyle/>
          <a:p>
            <a:pPr eaLnBrk="1" hangingPunct="1">
              <a:defRPr/>
            </a:pPr>
            <a:r>
              <a:rPr lang="nl-NL" sz="4000" dirty="0" smtClean="0"/>
              <a:t>Bereken de zwaartekracht op een meisje van 43 kg.</a:t>
            </a:r>
            <a:br>
              <a:rPr lang="nl-NL" sz="4000" dirty="0" smtClean="0"/>
            </a:br>
            <a:endParaRPr lang="nl-NL" sz="4000" dirty="0" smtClean="0"/>
          </a:p>
          <a:p>
            <a:pPr eaLnBrk="1" hangingPunct="1">
              <a:defRPr/>
            </a:pPr>
            <a:endParaRPr lang="nl-NL" dirty="0" smtClean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11188" y="1989138"/>
            <a:ext cx="8135937" cy="398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nl-NL" sz="2800" baseline="-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</a:t>
            </a:r>
            <a:r>
              <a:rPr lang="nl-NL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nl-NL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 = 43 kg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 = 9,81 N/kg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nl-NL" sz="3200" baseline="-6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</a:t>
            </a:r>
            <a:r>
              <a:rPr lang="nl-NL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m x g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nl-N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</a:t>
            </a:r>
            <a:r>
              <a:rPr lang="nl-NL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42 kg x 9,81 N/kg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nl-N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</a:t>
            </a:r>
            <a:r>
              <a:rPr lang="nl-NL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412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955DE353-02E7-415D-AFAF-9C421B798B0F}" type="datetime11">
              <a:rPr lang="nl-NL"/>
              <a:pPr>
                <a:defRPr/>
              </a:pPr>
              <a:t>22:45:46</a:t>
            </a:fld>
            <a:endParaRPr lang="nl-NL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nl-NL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5888"/>
            <a:ext cx="8229600" cy="45339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nl-NL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nl-NL" sz="2000" dirty="0" smtClean="0"/>
              <a:t>Anja draagt een rugzak met een massa van 4 kg.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2000" dirty="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lphaLcParenR"/>
              <a:defRPr/>
            </a:pPr>
            <a:r>
              <a:rPr lang="nl-NL" sz="2000" dirty="0" smtClean="0"/>
              <a:t>Bereken het gewicht als Anja de rugzak op haar rug heeft.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lphaLcParenR"/>
              <a:defRPr/>
            </a:pPr>
            <a:endParaRPr lang="nl-NL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lphaLcParenR"/>
              <a:defRPr/>
            </a:pPr>
            <a:endParaRPr lang="nl-NL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lphaLcParenR"/>
              <a:defRPr/>
            </a:pPr>
            <a:endParaRPr lang="nl-NL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lphaLcParenR"/>
              <a:defRPr/>
            </a:pPr>
            <a:r>
              <a:rPr lang="nl-NL" sz="2000" dirty="0" smtClean="0"/>
              <a:t>Wat kan je zeggen over de kracht die Anja nodig heeft om de rugzak op te tillen.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lphaLcParenR"/>
              <a:defRPr/>
            </a:pPr>
            <a:endParaRPr lang="nl-NL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lphaLcParenR"/>
              <a:defRPr/>
            </a:pPr>
            <a:r>
              <a:rPr lang="nl-NL" sz="2000" dirty="0" smtClean="0"/>
              <a:t>Hoe groot is de aantrekkingskracht als Anja de rugzak optilt.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lphaLcParenR"/>
              <a:defRPr/>
            </a:pPr>
            <a:endParaRPr lang="nl-NL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lphaLcParenR"/>
              <a:defRPr/>
            </a:pPr>
            <a:r>
              <a:rPr lang="nl-NL" sz="2000" dirty="0" smtClean="0"/>
              <a:t>Bereken hoe groot de zwaartekracht op de rugzak is als Anja hem optilt</a:t>
            </a:r>
            <a:r>
              <a:rPr lang="nl-NL" sz="1800" dirty="0" smtClean="0"/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nl-NL" sz="1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nl-NL" sz="1600" dirty="0" smtClean="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827088" y="1439863"/>
            <a:ext cx="8135937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3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nl-NL" sz="1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?	 			</a:t>
            </a:r>
            <a:r>
              <a:rPr lang="nl-N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</a:t>
            </a:r>
            <a:r>
              <a:rPr lang="nl-NL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</a:t>
            </a:r>
            <a:r>
              <a:rPr lang="nl-N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m x g 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nl-N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</a:p>
          <a:p>
            <a:pPr>
              <a:lnSpc>
                <a:spcPct val="3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 = 4 kg			 F</a:t>
            </a:r>
            <a:r>
              <a:rPr lang="nl-NL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</a:t>
            </a:r>
            <a:r>
              <a:rPr lang="nl-N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4 kg x 9,81 N/kg</a:t>
            </a:r>
          </a:p>
          <a:p>
            <a:pPr>
              <a:lnSpc>
                <a:spcPct val="3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 = 9,81 N/kg 		 F</a:t>
            </a:r>
            <a:r>
              <a:rPr lang="nl-NL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</a:t>
            </a:r>
            <a:r>
              <a:rPr lang="nl-N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39 N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755650" y="2881313"/>
            <a:ext cx="8135938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3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kracht moet groter zijn dan 39 N</a:t>
            </a:r>
            <a:endParaRPr lang="nl-NL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endParaRPr lang="nl-NL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827088" y="4249738"/>
            <a:ext cx="8532812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nl-NL" sz="2000" baseline="-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nl-N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 x g  De rugzak heeft een hangpunt dus F</a:t>
            </a:r>
            <a:r>
              <a:rPr lang="nl-NL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</a:t>
            </a:r>
            <a:r>
              <a:rPr lang="nl-N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F</a:t>
            </a:r>
            <a:r>
              <a:rPr lang="nl-NL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</a:t>
            </a:r>
            <a:r>
              <a:rPr lang="nl-N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39 N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755650" y="3384550"/>
            <a:ext cx="8532813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Anja staat nog steeds op aarde. g = 9,81 N/kg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1" grpId="0"/>
      <p:bldP spid="24582" grpId="0"/>
      <p:bldP spid="2458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53101A61-95AD-4E54-A488-775B4B36CCE1}" type="datetime11">
              <a:rPr lang="nl-NL"/>
              <a:pPr>
                <a:defRPr/>
              </a:pPr>
              <a:t>22:45:46</a:t>
            </a:fld>
            <a:endParaRPr lang="nl-NL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mtClean="0"/>
              <a:t>De duik van Wouter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327650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  <a:defRPr/>
            </a:pPr>
            <a:r>
              <a:rPr lang="nl-NL" sz="1800" dirty="0" smtClean="0"/>
              <a:t>Wouter staat op de duikplank om een mooie duik te maken.</a:t>
            </a:r>
            <a:br>
              <a:rPr lang="nl-NL" sz="1800" dirty="0" smtClean="0"/>
            </a:br>
            <a:r>
              <a:rPr lang="nl-NL" sz="1800" dirty="0" smtClean="0"/>
              <a:t>Wouter heeft een massa </a:t>
            </a:r>
            <a:r>
              <a:rPr lang="nl-NL" sz="1800" smtClean="0"/>
              <a:t>van 90 </a:t>
            </a:r>
            <a:r>
              <a:rPr lang="nl-NL" sz="1800" dirty="0" smtClean="0"/>
              <a:t>kg. </a:t>
            </a:r>
            <a:br>
              <a:rPr lang="nl-NL" sz="1800" dirty="0" smtClean="0"/>
            </a:br>
            <a:r>
              <a:rPr lang="nl-NL" sz="1800" dirty="0" smtClean="0"/>
              <a:t>De aantrekkingskracht is 9,81 N/kg.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nl-NL" sz="1800" dirty="0" smtClean="0"/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1800" dirty="0" smtClean="0"/>
              <a:t>a)	Bereken de zwaartekracht als wouter op de duikplank staat.</a:t>
            </a:r>
          </a:p>
          <a:p>
            <a:pPr marL="381000" indent="-381000" eaLnBrk="1" hangingPunct="1">
              <a:lnSpc>
                <a:spcPct val="80000"/>
              </a:lnSpc>
              <a:defRPr/>
            </a:pPr>
            <a:endParaRPr lang="nl-NL" sz="1800" dirty="0" smtClean="0"/>
          </a:p>
          <a:p>
            <a:pPr marL="381000" indent="-381000" eaLnBrk="1" hangingPunct="1">
              <a:lnSpc>
                <a:spcPct val="80000"/>
              </a:lnSpc>
              <a:defRPr/>
            </a:pPr>
            <a:endParaRPr lang="nl-NL" sz="1800" dirty="0" smtClean="0"/>
          </a:p>
          <a:p>
            <a:pPr marL="381000" indent="-381000" eaLnBrk="1" hangingPunct="1">
              <a:lnSpc>
                <a:spcPct val="80000"/>
              </a:lnSpc>
              <a:defRPr/>
            </a:pPr>
            <a:endParaRPr lang="nl-NL" sz="1800" dirty="0" smtClean="0"/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1800" dirty="0" smtClean="0"/>
              <a:t>b)	Bereken het gewicht van Wouter als hij op de duikplank staat.</a:t>
            </a:r>
          </a:p>
          <a:p>
            <a:pPr marL="381000" indent="-381000" eaLnBrk="1" hangingPunct="1">
              <a:lnSpc>
                <a:spcPct val="80000"/>
              </a:lnSpc>
              <a:defRPr/>
            </a:pPr>
            <a:endParaRPr lang="nl-NL" sz="1800" dirty="0" smtClean="0"/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1800" dirty="0" smtClean="0"/>
              <a:t>c)	Bereken de zwaartekracht als wouter duikt.</a:t>
            </a:r>
          </a:p>
          <a:p>
            <a:pPr marL="381000" indent="-381000" eaLnBrk="1" hangingPunct="1">
              <a:lnSpc>
                <a:spcPct val="80000"/>
              </a:lnSpc>
              <a:defRPr/>
            </a:pPr>
            <a:endParaRPr lang="nl-NL" sz="1800" dirty="0" smtClean="0"/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1800" b="1" dirty="0" smtClean="0"/>
              <a:t>d)</a:t>
            </a:r>
            <a:r>
              <a:rPr lang="nl-NL" sz="1800" dirty="0" smtClean="0"/>
              <a:t>	Bereken het gewicht van Wouter als hij duikt.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nl-NL" sz="1800" dirty="0" smtClean="0"/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1800" dirty="0" smtClean="0"/>
              <a:t>	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1800" dirty="0" smtClean="0"/>
              <a:t>Na de duik zwemt Wouter in het water en gaat aan een veerunster hangen.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1800" b="1" dirty="0" smtClean="0"/>
              <a:t>e)</a:t>
            </a:r>
            <a:r>
              <a:rPr lang="nl-NL" sz="1800" dirty="0" smtClean="0"/>
              <a:t>	Leg uit of het gewicht van wouter groter, kleiner of gelijk aan de zwaartekracht is?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863600" y="2384425"/>
            <a:ext cx="8135938" cy="88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nl-NL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?	 			F</a:t>
            </a:r>
            <a:r>
              <a:rPr lang="nl-NL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m x g 		    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 = 90 kg			F</a:t>
            </a:r>
            <a:r>
              <a:rPr lang="nl-NL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90 kg x 9,81 N/kg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 = 9,81 N/kg 			F</a:t>
            </a:r>
            <a:r>
              <a:rPr lang="nl-NL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883 N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827088" y="3500438"/>
            <a:ext cx="85328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Wouter heeft een steunpunt dus F</a:t>
            </a:r>
            <a:r>
              <a:rPr lang="nl-NL" sz="1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F</a:t>
            </a:r>
            <a:r>
              <a:rPr lang="nl-NL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883 N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827088" y="4005263"/>
            <a:ext cx="85328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Zwaartekracht is er altijd dus F</a:t>
            </a:r>
            <a:r>
              <a:rPr lang="nl-NL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 883 N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827088" y="4545013"/>
            <a:ext cx="85328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Geen hang of steunpunt dus F</a:t>
            </a:r>
            <a:r>
              <a:rPr lang="nl-NL" sz="1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0 N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827088" y="5940425"/>
            <a:ext cx="85328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0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Water heeft een opwaartse druk waardoor het gewicht afneemt.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0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zwaartekracht blijft gelijk.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21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09" grpId="0"/>
      <p:bldP spid="21510" grpId="0"/>
      <p:bldP spid="21511" grpId="0"/>
      <p:bldP spid="215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Zwaartekracht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8313" y="1304925"/>
            <a:ext cx="8229600" cy="4533900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De kracht die bijvoorbeeld de aarde op een massa uitvoert.</a:t>
            </a:r>
          </a:p>
          <a:p>
            <a:pPr>
              <a:defRPr/>
            </a:pPr>
            <a:endParaRPr lang="nl-NL" dirty="0"/>
          </a:p>
          <a:p>
            <a:pPr>
              <a:defRPr/>
            </a:pPr>
            <a:r>
              <a:rPr lang="nl-NL" dirty="0" smtClean="0"/>
              <a:t>Aantrekkingskracht is de kracht die bijvoorbeeld de aarde op 1kg uitoefent.</a:t>
            </a:r>
            <a:br>
              <a:rPr lang="nl-NL" dirty="0" smtClean="0"/>
            </a:br>
            <a:r>
              <a:rPr lang="nl-NL" dirty="0" smtClean="0"/>
              <a:t>Deze is altijd hetzelfde op aarde.</a:t>
            </a:r>
            <a:br>
              <a:rPr lang="nl-NL" dirty="0" smtClean="0"/>
            </a:br>
            <a:r>
              <a:rPr lang="nl-NL" dirty="0" smtClean="0"/>
              <a:t>g = 9,81 N/kg 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185AD12E-A8C3-42E5-9368-6F170A890830}" type="datetime11">
              <a:rPr lang="nl-NL" smtClean="0"/>
              <a:pPr>
                <a:defRPr/>
              </a:pPr>
              <a:t>22:45:46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Formule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nl-NL">
                <a:noFill/>
              </a:rPr>
              <a:t> 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185AD12E-A8C3-42E5-9368-6F170A890830}" type="datetime11">
              <a:rPr lang="nl-NL" smtClean="0"/>
              <a:pPr>
                <a:defRPr/>
              </a:pPr>
              <a:t>22:45:46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De veer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185AD12E-A8C3-42E5-9368-6F170A890830}" type="datetime11">
              <a:rPr lang="nl-NL" smtClean="0"/>
              <a:pPr>
                <a:defRPr/>
              </a:pPr>
              <a:t>22:45:46</a:t>
            </a:fld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ijdelijke aanduiding voor inhoud 2"/>
              <p:cNvSpPr txBox="1">
                <a:spLocks/>
              </p:cNvSpPr>
              <p:nvPr/>
            </p:nvSpPr>
            <p:spPr bwMode="auto">
              <a:xfrm>
                <a:off x="287524" y="1160748"/>
                <a:ext cx="8640960" cy="45339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Blip>
                    <a:blip r:embed="rId2"/>
                  </a:buBlip>
                  <a:defRPr sz="3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Blip>
                    <a:blip r:embed="rId2"/>
                  </a:buBlip>
                  <a:defRPr sz="24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Blip>
                    <a:blip r:embed="rId2"/>
                  </a:buBlip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Blip>
                    <a:blip r:embed="rId2"/>
                  </a:buBlip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Blip>
                    <a:blip r:embed="rId2"/>
                  </a:buBlip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Blip>
                    <a:blip r:embed="rId2"/>
                  </a:buBlip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Blip>
                    <a:blip r:embed="rId2"/>
                  </a:buBlip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9pPr>
              </a:lstStyle>
              <a:p>
                <a:pPr>
                  <a:defRPr/>
                </a:pPr>
                <a:r>
                  <a:rPr lang="nl-NL" dirty="0" smtClean="0"/>
                  <a:t>Als een voorwerp aan een veer stil hangt dan geldt de eerste wet van Newton.</a:t>
                </a:r>
              </a:p>
              <a:p>
                <a:pPr>
                  <a:defRPr/>
                </a:pPr>
                <a:endParaRPr lang="nl-NL" dirty="0"/>
              </a:p>
              <a:p>
                <a:pPr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nl-NL" b="0" i="1" smtClean="0">
                            <a:latin typeface="Cambria Math"/>
                          </a:rPr>
                          <m:t>𝑣</m:t>
                        </m:r>
                      </m:sub>
                    </m:sSub>
                    <m:r>
                      <a:rPr lang="nl-NL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nl-NL" b="0" i="1" smtClean="0">
                            <a:latin typeface="Cambria Math"/>
                          </a:rPr>
                          <m:t>𝑧</m:t>
                        </m:r>
                      </m:sub>
                    </m:sSub>
                  </m:oMath>
                </a14:m>
                <a:endParaRPr lang="nl-NL" dirty="0" smtClean="0"/>
              </a:p>
              <a:p>
                <a:pPr marL="0" indent="0">
                  <a:buNone/>
                  <a:defRPr/>
                </a:pPr>
                <a:endParaRPr lang="nl-NL" dirty="0" smtClean="0"/>
              </a:p>
              <a:p>
                <a:pPr>
                  <a:defRPr/>
                </a:pPr>
                <a:r>
                  <a:rPr lang="nl-NL" dirty="0" smtClean="0"/>
                  <a:t>Met andere woorden als je de massa weet, weet je ook de veerkracht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nl-NL" b="0" i="1" smtClean="0">
                            <a:latin typeface="Cambria Math"/>
                          </a:rPr>
                          <m:t>𝑧</m:t>
                        </m:r>
                      </m:sub>
                    </m:sSub>
                    <m:r>
                      <a:rPr lang="nl-NL" b="0" i="1" smtClean="0">
                        <a:latin typeface="Cambria Math"/>
                      </a:rPr>
                      <m:t>=</m:t>
                    </m:r>
                    <m:r>
                      <a:rPr lang="nl-NL" b="0" i="1" smtClean="0">
                        <a:latin typeface="Cambria Math"/>
                      </a:rPr>
                      <m:t>𝑚</m:t>
                    </m:r>
                    <m:r>
                      <a:rPr lang="nl-NL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nl-NL" b="0" i="1" smtClean="0">
                        <a:latin typeface="Cambria Math"/>
                        <a:ea typeface="Cambria Math"/>
                      </a:rPr>
                      <m:t>𝑔</m:t>
                    </m:r>
                    <m:r>
                      <a:rPr lang="nl-NL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nl-NL" dirty="0" smtClean="0"/>
              </a:p>
            </p:txBody>
          </p:sp>
        </mc:Choice>
        <mc:Fallback xmlns="">
          <p:sp>
            <p:nvSpPr>
              <p:cNvPr id="6" name="Tijdelijke aanduiding voor inhou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7524" y="1160748"/>
                <a:ext cx="8640960" cy="4533900"/>
              </a:xfrm>
              <a:prstGeom prst="rect">
                <a:avLst/>
              </a:prstGeom>
              <a:blipFill rotWithShape="1">
                <a:blip r:embed="rId3"/>
                <a:stretch>
                  <a:fillRect t="-295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Formule Veerkracht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nl-NL">
                <a:noFill/>
              </a:rPr>
              <a:t> 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185AD12E-A8C3-42E5-9368-6F170A890830}" type="datetime11">
              <a:rPr lang="nl-NL" smtClean="0"/>
              <a:pPr>
                <a:defRPr/>
              </a:pPr>
              <a:t>22:45:46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Formule Veerkracht </a:t>
            </a:r>
            <a:r>
              <a:rPr lang="nl-NL" smtClean="0"/>
              <a:t>en zwaartekracht.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67544" y="1415088"/>
            <a:ext cx="3646748" cy="4533900"/>
          </a:xfr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 marL="0" indent="0">
              <a:buNone/>
            </a:pPr>
            <a:r>
              <a:rPr lang="nl-NL">
                <a:noFill/>
              </a:rPr>
              <a:t> 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185AD12E-A8C3-42E5-9368-6F170A890830}" type="datetime11">
              <a:rPr lang="nl-NL" smtClean="0"/>
              <a:pPr>
                <a:defRPr/>
              </a:pPr>
              <a:t>22:45:46</a:t>
            </a:fld>
            <a:endParaRPr lang="nl-NL"/>
          </a:p>
        </p:txBody>
      </p:sp>
      <p:sp>
        <p:nvSpPr>
          <p:cNvPr id="5" name="Tijdelijke aanduiding voor inhoud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355976" y="1484784"/>
            <a:ext cx="3646748" cy="453390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None/>
            </a:pPr>
            <a:r>
              <a:rPr lang="nl-NL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6013DCC0-F429-48C8-8C3F-561A7747EC82}" type="datetime11">
              <a:rPr lang="nl-NL"/>
              <a:pPr>
                <a:defRPr/>
              </a:pPr>
              <a:t>22:45:46</a:t>
            </a:fld>
            <a:endParaRPr lang="nl-NL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z="4000" smtClean="0"/>
              <a:t>Grootheden en eenheden</a:t>
            </a:r>
            <a:br>
              <a:rPr lang="nl-NL" sz="4000" smtClean="0"/>
            </a:br>
            <a:r>
              <a:rPr lang="nl-NL" sz="2400" smtClean="0"/>
              <a:t>Noteer in het overzicht bij elke grootheid de formule(s) waar deze grootheid in voor komt(en)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2943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nl-NL"/>
          </a:p>
        </p:txBody>
      </p:sp>
      <p:graphicFrame>
        <p:nvGraphicFramePr>
          <p:cNvPr id="4172" name="Group 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1101156"/>
              </p:ext>
            </p:extLst>
          </p:nvPr>
        </p:nvGraphicFramePr>
        <p:xfrm>
          <a:off x="431540" y="1520788"/>
          <a:ext cx="8579110" cy="4424359"/>
        </p:xfrm>
        <a:graphic>
          <a:graphicData uri="http://schemas.openxmlformats.org/drawingml/2006/table">
            <a:tbl>
              <a:tblPr/>
              <a:tblGrid>
                <a:gridCol w="3214960"/>
                <a:gridCol w="1548172"/>
                <a:gridCol w="2088232"/>
                <a:gridCol w="1727746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Grootheid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Symbool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Eenheid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Formules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Kracht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Zwaartekracht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Aantrekkingskracht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Gewicht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Massa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Uitrekking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Veerconstante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FE0921A5-CFE3-4852-83DE-C8161AEC5515}" type="datetime11">
              <a:rPr lang="nl-NL" smtClean="0"/>
              <a:pPr>
                <a:defRPr/>
              </a:pPr>
              <a:t>22:45:46</a:t>
            </a:fld>
            <a:endParaRPr lang="nl-NL"/>
          </a:p>
        </p:txBody>
      </p:sp>
      <p:graphicFrame>
        <p:nvGraphicFramePr>
          <p:cNvPr id="5" name="Group 76"/>
          <p:cNvGraphicFramePr>
            <a:graphicFrameLocks/>
          </p:cNvGraphicFramePr>
          <p:nvPr/>
        </p:nvGraphicFramePr>
        <p:xfrm>
          <a:off x="323850" y="260350"/>
          <a:ext cx="8578850" cy="5265781"/>
        </p:xfrm>
        <a:graphic>
          <a:graphicData uri="http://schemas.openxmlformats.org/drawingml/2006/table">
            <a:tbl>
              <a:tblPr/>
              <a:tblGrid>
                <a:gridCol w="3214700"/>
                <a:gridCol w="1548172"/>
                <a:gridCol w="1609576"/>
                <a:gridCol w="2206402"/>
              </a:tblGrid>
              <a:tr h="4571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Grootheid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Symbool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Eenheid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Formules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Kracht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</a:t>
                      </a:r>
                      <a:r>
                        <a:rPr kumimoji="0" 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 m x 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 = C x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u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Zwaartekracht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</a:t>
                      </a:r>
                      <a:r>
                        <a:rPr kumimoji="0" 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z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</a:t>
                      </a:r>
                      <a:r>
                        <a:rPr kumimoji="0" lang="nl-NL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z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mxg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Aantrekkingskracht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g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N/kg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g = F / m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Gewicht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</a:t>
                      </a:r>
                      <a:r>
                        <a:rPr kumimoji="0" 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g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</a:t>
                      </a:r>
                      <a:r>
                        <a:rPr kumimoji="0" lang="nl-N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g</a:t>
                      </a: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 m x g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Massa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kg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 = F / g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Uitrekking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u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cm of m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u=F/C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8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Veerconstante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N/cm of N/m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C=F/u</a:t>
                      </a:r>
                      <a:endParaRPr kumimoji="0" 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4"/>
          <p:cNvSpPr>
            <a:spLocks noGrp="1"/>
          </p:cNvSpPr>
          <p:nvPr>
            <p:ph type="dt" sz="quarter" idx="11"/>
          </p:nvPr>
        </p:nvSpPr>
        <p:spPr>
          <a:xfrm>
            <a:off x="457200" y="5797550"/>
            <a:ext cx="2133600" cy="457200"/>
          </a:xfrm>
        </p:spPr>
        <p:txBody>
          <a:bodyPr/>
          <a:lstStyle/>
          <a:p>
            <a:pPr>
              <a:defRPr/>
            </a:pPr>
            <a:fld id="{555890DE-F7E7-425E-8830-192E9F4061F0}" type="datetime11">
              <a:rPr lang="nl-NL"/>
              <a:pPr>
                <a:defRPr/>
              </a:pPr>
              <a:t>22:45:46</a:t>
            </a:fld>
            <a:endParaRPr lang="nl-NL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714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nl-NL" smtClean="0"/>
              <a:t>Krachten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54113"/>
            <a:ext cx="8229600" cy="45339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nl-NL" sz="2400" dirty="0" smtClean="0"/>
              <a:t>Noem drie uitwerkingen die een kracht kan hebben.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nl-NL" sz="2400" dirty="0" smtClean="0"/>
              <a:t>	</a:t>
            </a:r>
            <a:r>
              <a:rPr lang="nl-NL" sz="2400" dirty="0" smtClean="0">
                <a:solidFill>
                  <a:srgbClr val="FFFF00"/>
                </a:solidFill>
              </a:rPr>
              <a:t>Verandering van snelheid, richting en vorm.</a:t>
            </a:r>
            <a:br>
              <a:rPr lang="nl-NL" sz="2400" dirty="0" smtClean="0">
                <a:solidFill>
                  <a:srgbClr val="FFFF00"/>
                </a:solidFill>
              </a:rPr>
            </a:br>
            <a:endParaRPr lang="nl-NL" sz="24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nl-NL" sz="2400" dirty="0"/>
              <a:t>Een kracht kunnen we voorstellen door een ………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nl-NL" sz="2400" dirty="0"/>
              <a:t>  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l-NL" sz="2400" dirty="0" smtClean="0"/>
              <a:t>Een vector heeft een: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nl-NL" sz="2400" dirty="0" smtClean="0"/>
              <a:t>	a) ………….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nl-NL" sz="2400" dirty="0" smtClean="0"/>
              <a:t>	b) ………….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nl-NL" sz="2400" dirty="0" smtClean="0"/>
              <a:t>	c) ………….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l-NL" sz="2400" dirty="0" smtClean="0"/>
              <a:t>Het teken    bij een kracht schaal betekend: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nl-NL" sz="2400" dirty="0" smtClean="0"/>
              <a:t>    </a:t>
            </a:r>
            <a:r>
              <a:rPr lang="nl-NL" dirty="0" smtClean="0">
                <a:solidFill>
                  <a:srgbClr val="FFFF00"/>
                </a:solidFill>
              </a:rPr>
              <a:t>……………………………………</a:t>
            </a:r>
            <a:r>
              <a:rPr lang="nl-NL" sz="2400" dirty="0" smtClean="0"/>
              <a:t>…………….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nl-NL" sz="2400" dirty="0" smtClean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195513" y="4567238"/>
            <a:ext cx="2889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180975" algn="l"/>
                <a:tab pos="539750" algn="l"/>
              </a:tabLst>
            </a:pPr>
            <a:r>
              <a:rPr lang="nl-NL" sz="3200">
                <a:effectLst/>
              </a:rPr>
              <a:t>^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124075" y="4711700"/>
            <a:ext cx="5032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180975" algn="l"/>
                <a:tab pos="539750" algn="l"/>
              </a:tabLst>
            </a:pPr>
            <a:r>
              <a:rPr lang="nl-NL" sz="3200">
                <a:effectLst/>
              </a:rPr>
              <a:t>=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187450" y="3490913"/>
            <a:ext cx="3457575" cy="1220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Aangrijppunt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Richting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Grootte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6804025" y="2179638"/>
            <a:ext cx="1331913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Vector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819150" y="5154613"/>
            <a:ext cx="62293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l-NL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Komt overeen met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/>
      <p:bldP spid="3078" grpId="0"/>
      <p:bldP spid="3079" grpId="0"/>
      <p:bldP spid="308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Digitale puntjes">
  <a:themeElements>
    <a:clrScheme name="Digitale puntje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e puntj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1"/>
          </a:buBlip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1"/>
          </a:buBlip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Digitale puntje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586</TotalTime>
  <Words>932</Words>
  <Application>Microsoft Office PowerPoint</Application>
  <PresentationFormat>Diavoorstelling (4:3)</PresentationFormat>
  <Paragraphs>259</Paragraphs>
  <Slides>19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4" baseType="lpstr">
      <vt:lpstr>Arial</vt:lpstr>
      <vt:lpstr>Cambria Math</vt:lpstr>
      <vt:lpstr>Times New Roman</vt:lpstr>
      <vt:lpstr>Wingdings</vt:lpstr>
      <vt:lpstr>Digitale puntjes</vt:lpstr>
      <vt:lpstr>Massa, Kracht en gewicht.</vt:lpstr>
      <vt:lpstr>Zwaartekracht</vt:lpstr>
      <vt:lpstr>Formule</vt:lpstr>
      <vt:lpstr>De veer</vt:lpstr>
      <vt:lpstr>Formule Veerkracht</vt:lpstr>
      <vt:lpstr>Formule Veerkracht en zwaartekracht.</vt:lpstr>
      <vt:lpstr>Grootheden en eenheden Noteer in het overzicht bij elke grootheid de formule(s) waar deze grootheid in voor komt(en)</vt:lpstr>
      <vt:lpstr>PowerPoint-presentatie</vt:lpstr>
      <vt:lpstr>Krachten</vt:lpstr>
      <vt:lpstr>Krachtschaal</vt:lpstr>
      <vt:lpstr>Veerunster (Examen vmbo 2002)</vt:lpstr>
      <vt:lpstr>De veerconstante</vt:lpstr>
      <vt:lpstr>PowerPoint-presentatie</vt:lpstr>
      <vt:lpstr>Veerunsters (Krachtmeters) (Examen MAVO 1984) </vt:lpstr>
      <vt:lpstr>Steekwagen</vt:lpstr>
      <vt:lpstr>Kracht en massa</vt:lpstr>
      <vt:lpstr>PowerPoint-presentatie</vt:lpstr>
      <vt:lpstr>PowerPoint-presentatie</vt:lpstr>
      <vt:lpstr>De duik van Wouter</vt:lpstr>
    </vt:vector>
  </TitlesOfParts>
  <Company>Tomcom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Wim Tomassen</dc:creator>
  <cp:lastModifiedBy>Wim tomassen</cp:lastModifiedBy>
  <cp:revision>47</cp:revision>
  <dcterms:created xsi:type="dcterms:W3CDTF">2005-12-01T14:42:24Z</dcterms:created>
  <dcterms:modified xsi:type="dcterms:W3CDTF">2013-04-07T20:45:56Z</dcterms:modified>
</cp:coreProperties>
</file>