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7" r:id="rId3"/>
    <p:sldId id="385" r:id="rId4"/>
    <p:sldId id="388" r:id="rId5"/>
    <p:sldId id="389" r:id="rId6"/>
    <p:sldId id="280" r:id="rId7"/>
    <p:sldId id="363" r:id="rId8"/>
    <p:sldId id="378" r:id="rId9"/>
    <p:sldId id="390" r:id="rId10"/>
    <p:sldId id="391" r:id="rId11"/>
    <p:sldId id="392" r:id="rId12"/>
    <p:sldId id="387" r:id="rId13"/>
    <p:sldId id="394" r:id="rId14"/>
    <p:sldId id="399" r:id="rId15"/>
    <p:sldId id="398" r:id="rId16"/>
    <p:sldId id="395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assen" initials="W.T.N.G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714" autoAdjust="0"/>
  </p:normalViewPr>
  <p:slideViewPr>
    <p:cSldViewPr>
      <p:cViewPr varScale="1">
        <p:scale>
          <a:sx n="65" d="100"/>
          <a:sy n="65" d="100"/>
        </p:scale>
        <p:origin x="8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1D446-6D73-4C5C-99E7-7EE9BF18FDB9}" type="datetime12">
              <a:rPr lang="nl-NL" smtClean="0"/>
              <a:t>8:43 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8FE21-A65B-42FA-82D0-4874EA6622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11477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66F91-5D03-4AA0-B5C2-910E6234E581}" type="datetime12">
              <a:rPr lang="nl-NL" smtClean="0"/>
              <a:t>8:43 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C72E8-B782-492D-965A-7E6251AC87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00665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C72E8-B782-492D-965A-7E6251AC87BE}" type="slidenum">
              <a:rPr lang="nl-NL" smtClean="0"/>
              <a:t>13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76E23B-97F5-4E23-BF1C-F16E7AFD43D6}" type="datetime12">
              <a:rPr lang="nl-NL" smtClean="0"/>
              <a:t>8:43 </a:t>
            </a:fld>
            <a:endParaRPr lang="nl-NL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282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C72E8-B782-492D-965A-7E6251AC87BE}" type="slidenum">
              <a:rPr lang="nl-NL" smtClean="0"/>
              <a:t>14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76E23B-97F5-4E23-BF1C-F16E7AFD43D6}" type="datetime12">
              <a:rPr lang="nl-NL" smtClean="0"/>
              <a:t>8:43 </a:t>
            </a:fld>
            <a:endParaRPr lang="nl-NL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825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C72E8-B782-492D-965A-7E6251AC87BE}" type="slidenum">
              <a:rPr lang="nl-NL" smtClean="0"/>
              <a:t>15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76E23B-97F5-4E23-BF1C-F16E7AFD43D6}" type="datetime12">
              <a:rPr lang="nl-NL" smtClean="0"/>
              <a:t>8:43 </a:t>
            </a:fld>
            <a:endParaRPr lang="nl-NL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8296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C72E8-B782-492D-965A-7E6251AC87BE}" type="slidenum">
              <a:rPr lang="nl-NL" smtClean="0"/>
              <a:t>16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76E23B-97F5-4E23-BF1C-F16E7AFD43D6}" type="datetime12">
              <a:rPr lang="nl-NL" smtClean="0"/>
              <a:t>8:43 </a:t>
            </a:fld>
            <a:endParaRPr lang="nl-NL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549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CE05-E6C2-4372-8BBF-2C2EACAE8BFD}" type="datetime8">
              <a:rPr lang="nl-NL" smtClean="0"/>
              <a:t>9-3-2017 20:43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Ing W.T.N.G. Tomassen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CC579-1F7D-43E6-A485-EB30E5D1ACF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C6A65-E9B6-4001-9D45-7D992DF20717}" type="datetime8">
              <a:rPr lang="nl-NL" smtClean="0"/>
              <a:t>9-3-2017 20:43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Ing W.T.N.G. Tomassen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F0FE-26BD-434C-8F94-3C540EE1AF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8D9D-718F-4558-870B-FD36CFB8CE25}" type="datetime8">
              <a:rPr lang="nl-NL" smtClean="0"/>
              <a:t>9-3-2017 20:43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Ing W.T.N.G. Tomassen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370A2-BEB3-465E-9B6C-208520AD05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EE56E-5E2B-43B3-AAD9-4F608FB8B4A9}" type="datetime8">
              <a:rPr lang="nl-NL" smtClean="0"/>
              <a:t>9-3-2017 20:43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Ing W.T.N.G. Tomassen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2E29-AA6F-4D5B-98D8-F4D0EE3D592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EC173-F781-4329-8C05-966B6F307C7B}" type="datetime8">
              <a:rPr lang="nl-NL" smtClean="0"/>
              <a:t>9-3-2017 20:43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Ing W.T.N.G. Tomassen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7BDB-DC7F-4514-9117-10565CEACE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EFEC-852B-47DF-9290-989263AA1B68}" type="datetime8">
              <a:rPr lang="nl-NL" smtClean="0"/>
              <a:t>9-3-2017 20:43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Ing W.T.N.G. Tomassen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7E78C-6A4C-43F1-9A8D-06E70986B1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FABF-3830-4E29-A2A4-43990EE51365}" type="datetime8">
              <a:rPr lang="nl-NL" smtClean="0"/>
              <a:t>9-3-2017 20:43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Ing W.T.N.G. Tomassen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B75A-9F32-45C8-8CCA-043F5C8352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3A77-7292-424B-8830-144C6DEDA204}" type="datetime8">
              <a:rPr lang="nl-NL" smtClean="0"/>
              <a:t>9-3-2017 20:43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Ing W.T.N.G. Tomassen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5514-9B8B-472C-9D99-97E1FC5FCB3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045D-1BAC-4A3B-A0CF-6A6F255F612C}" type="datetime8">
              <a:rPr lang="nl-NL" smtClean="0"/>
              <a:t>9-3-2017 20:43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Ing W.T.N.G. Tomassen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6A11-921A-4686-AC03-799C417672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183C-D0B1-47AB-815F-423F4EE6D349}" type="datetime8">
              <a:rPr lang="nl-NL" smtClean="0"/>
              <a:t>9-3-2017 20:43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Ing W.T.N.G. Tomassen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6B316-525E-4BC2-9F4C-7132C81D2E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9AECA-7BCD-4FEB-A65D-2B8E7CCC3C61}" type="datetime8">
              <a:rPr lang="nl-NL" smtClean="0"/>
              <a:t>9-3-2017 20:43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Ing W.T.N.G. Tomassen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67DC-6A56-4BF9-977A-D3E7B41DC0E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36">
                <a:lumMod val="40000"/>
              </a:srgbClr>
            </a:gs>
            <a:gs pos="99000">
              <a:srgbClr val="0A128C">
                <a:lumMod val="38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78B041-A466-44FC-AFFF-745C318A5CF4}" type="datetime8">
              <a:rPr lang="nl-NL" smtClean="0"/>
              <a:t>9-3-2017 20:43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Ing W.T.N.G. Tomassen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BD3B8E-E6A2-4B66-8961-22151108E9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wat-is-elektriciteit-wat-is-elektrische-energie-en-hoe-kun-je-het-meten/#q=elektriciteit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XbhUB_XRSw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1.emf"/><Relationship Id="rId4" Type="http://schemas.openxmlformats.org/officeDocument/2006/relationships/hyperlink" Target="https://www.youtube.com/watch?v=VXbhUB_XRS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LgQ3oQ-T1k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1.emf"/><Relationship Id="rId4" Type="http://schemas.openxmlformats.org/officeDocument/2006/relationships/hyperlink" Target="https://www.youtube.com/watch?v=9LgQ3oQ-T1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nl.wikipedia.org/wiki/Afbeelding:Atom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.emf"/><Relationship Id="rId2" Type="http://schemas.openxmlformats.org/officeDocument/2006/relationships/hyperlink" Target="http://www.schooltv.nl/beeldbank/clip/20060411_stroomdraad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Stroomkring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000" dirty="0"/>
              <a:t>Natuurkunde  2 AH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701824" y="6353365"/>
            <a:ext cx="2133600" cy="365125"/>
          </a:xfrm>
        </p:spPr>
        <p:txBody>
          <a:bodyPr/>
          <a:lstStyle/>
          <a:p>
            <a:pPr>
              <a:defRPr/>
            </a:pPr>
            <a:fld id="{E75D179E-9BA9-473C-985B-EA1EE7F61290}" type="datetime8">
              <a:rPr lang="nl-NL" smtClean="0"/>
              <a:t>9-3-2017 20:43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Ing W.T.N.G. Tomassen</a:t>
            </a:r>
          </a:p>
        </p:txBody>
      </p:sp>
      <p:grpSp>
        <p:nvGrpSpPr>
          <p:cNvPr id="10" name="Groep 9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1" name="Rechthoek 10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/>
                <a:t>Elektriciteit</a:t>
              </a:r>
            </a:p>
          </p:txBody>
        </p:sp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661867" y="3082027"/>
            <a:ext cx="1984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Schakelaar</a:t>
            </a:r>
          </a:p>
          <a:p>
            <a:r>
              <a:rPr lang="nl-NL" dirty="0">
                <a:solidFill>
                  <a:schemeClr val="bg1"/>
                </a:solidFill>
              </a:rPr>
              <a:t>Tuimelschakelaar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874234" y="322052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Drukknop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AB5B57-B371-46C5-A54A-087B75346E94}" type="datetime8">
              <a:rPr lang="nl-NL" smtClean="0"/>
              <a:t>9-3-2017 20:43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Ing W.T.N.G. Tomassen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23" y="1673225"/>
            <a:ext cx="2128113" cy="1224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92" y="1494718"/>
            <a:ext cx="1981200" cy="1581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" name="Groep 11"/>
          <p:cNvGrpSpPr/>
          <p:nvPr/>
        </p:nvGrpSpPr>
        <p:grpSpPr>
          <a:xfrm>
            <a:off x="2372" y="-10325"/>
            <a:ext cx="9180512" cy="6864927"/>
            <a:chOff x="0" y="0"/>
            <a:chExt cx="9180512" cy="6864927"/>
          </a:xfrm>
        </p:grpSpPr>
        <p:sp>
          <p:nvSpPr>
            <p:cNvPr id="13" name="Rechthoek 12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600" dirty="0">
                  <a:solidFill>
                    <a:schemeClr val="bg1"/>
                  </a:solidFill>
                </a:rPr>
                <a:t>Een stroomkring wordt vaak geschakeld door:</a:t>
              </a:r>
            </a:p>
          </p:txBody>
        </p:sp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169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22176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73374" y="6343040"/>
            <a:ext cx="2133600" cy="365125"/>
          </a:xfrm>
        </p:spPr>
        <p:txBody>
          <a:bodyPr/>
          <a:lstStyle/>
          <a:p>
            <a:pPr>
              <a:defRPr/>
            </a:pPr>
            <a:fld id="{3DAB5B57-B371-46C5-A54A-087B75346E94}" type="datetime8">
              <a:rPr lang="nl-NL" smtClean="0"/>
              <a:t>9-3-2017 20:43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Ing W.T.N.G. Tomassen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4" y="1556792"/>
            <a:ext cx="6724650" cy="4143375"/>
          </a:xfrm>
          <a:prstGeom prst="rect">
            <a:avLst/>
          </a:prstGeom>
        </p:spPr>
      </p:pic>
      <p:grpSp>
        <p:nvGrpSpPr>
          <p:cNvPr id="9" name="Groep 8"/>
          <p:cNvGrpSpPr/>
          <p:nvPr/>
        </p:nvGrpSpPr>
        <p:grpSpPr>
          <a:xfrm>
            <a:off x="2372" y="-10325"/>
            <a:ext cx="9180512" cy="6864927"/>
            <a:chOff x="0" y="0"/>
            <a:chExt cx="9180512" cy="6864927"/>
          </a:xfrm>
        </p:grpSpPr>
        <p:sp>
          <p:nvSpPr>
            <p:cNvPr id="11" name="Rechthoek 10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600" dirty="0">
                  <a:solidFill>
                    <a:schemeClr val="bg1"/>
                  </a:solidFill>
                </a:rPr>
                <a:t>Hotel / wisselschakeling:</a:t>
              </a:r>
            </a:p>
          </p:txBody>
        </p:sp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359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0" y="19050"/>
            <a:ext cx="9180512" cy="6845877"/>
            <a:chOff x="0" y="19050"/>
            <a:chExt cx="9180512" cy="6845877"/>
          </a:xfrm>
        </p:grpSpPr>
        <p:sp>
          <p:nvSpPr>
            <p:cNvPr id="9" name="Rechthoek 8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0" y="1905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Stroommeten?</a:t>
              </a:r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pic>
        <p:nvPicPr>
          <p:cNvPr id="3" name="Afbeelding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987" y="2314575"/>
            <a:ext cx="47720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5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>
                <a:solidFill>
                  <a:schemeClr val="bg1"/>
                </a:solidFill>
              </a:rPr>
              <a:t>Stroom en elektronen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17884" y="6353431"/>
            <a:ext cx="2133600" cy="365125"/>
          </a:xfrm>
        </p:spPr>
        <p:txBody>
          <a:bodyPr/>
          <a:lstStyle/>
          <a:p>
            <a:pPr>
              <a:defRPr/>
            </a:pPr>
            <a:fld id="{2810BA28-E38D-42DC-ABA8-EAC66816A2B0}" type="datetime8">
              <a:rPr lang="nl-NL" smtClean="0"/>
              <a:t>9-3-2017 20:43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Ing W.T.N.G. Tomassen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68823" y="1600201"/>
            <a:ext cx="6867673" cy="3484983"/>
          </a:xfrm>
        </p:spPr>
        <p:txBody>
          <a:bodyPr/>
          <a:lstStyle/>
          <a:p>
            <a:r>
              <a:rPr lang="nl-NL" sz="2400" dirty="0">
                <a:solidFill>
                  <a:schemeClr val="bg2"/>
                </a:solidFill>
              </a:rPr>
              <a:t>Stroom </a:t>
            </a:r>
            <a:r>
              <a:rPr lang="nl-NL" sz="2400" dirty="0">
                <a:solidFill>
                  <a:srgbClr val="FFFF00"/>
                </a:solidFill>
              </a:rPr>
              <a:t>I</a:t>
            </a:r>
            <a:r>
              <a:rPr lang="nl-NL" sz="2400" dirty="0">
                <a:solidFill>
                  <a:schemeClr val="bg2"/>
                </a:solidFill>
              </a:rPr>
              <a:t>   in Ampère </a:t>
            </a:r>
            <a:r>
              <a:rPr lang="nl-NL" sz="2400" dirty="0">
                <a:solidFill>
                  <a:srgbClr val="FFFF00"/>
                </a:solidFill>
              </a:rPr>
              <a:t>A</a:t>
            </a:r>
            <a:br>
              <a:rPr lang="nl-NL" sz="2400" dirty="0">
                <a:solidFill>
                  <a:srgbClr val="FFFF00"/>
                </a:solidFill>
              </a:rPr>
            </a:br>
            <a:endParaRPr lang="nl-NL" sz="2400" dirty="0">
              <a:solidFill>
                <a:srgbClr val="FFFF00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Wordt gemeten met een Ampère meter</a:t>
            </a:r>
            <a:br>
              <a:rPr lang="nl-NL" sz="2400" dirty="0">
                <a:solidFill>
                  <a:schemeClr val="bg1"/>
                </a:solidFill>
              </a:rPr>
            </a:br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De Ampère meter heeft een </a:t>
            </a:r>
            <a:r>
              <a:rPr lang="nl-NL" sz="2400" dirty="0">
                <a:solidFill>
                  <a:srgbClr val="FFFF00"/>
                </a:solidFill>
              </a:rPr>
              <a:t>lage</a:t>
            </a:r>
            <a:r>
              <a:rPr lang="nl-NL" sz="2400" dirty="0">
                <a:solidFill>
                  <a:schemeClr val="bg1"/>
                </a:solidFill>
              </a:rPr>
              <a:t> weerstand.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De Ampère meter staat in </a:t>
            </a:r>
            <a:r>
              <a:rPr lang="nl-NL" sz="2400" dirty="0">
                <a:solidFill>
                  <a:srgbClr val="FFFF00"/>
                </a:solidFill>
              </a:rPr>
              <a:t>serie</a:t>
            </a:r>
            <a:r>
              <a:rPr lang="nl-NL" sz="2400" dirty="0">
                <a:solidFill>
                  <a:schemeClr val="bg1"/>
                </a:solidFill>
              </a:rPr>
              <a:t> met het onderdeel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6" y="2348880"/>
            <a:ext cx="934442" cy="61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12776"/>
            <a:ext cx="16002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ep 10"/>
          <p:cNvGrpSpPr/>
          <p:nvPr/>
        </p:nvGrpSpPr>
        <p:grpSpPr>
          <a:xfrm>
            <a:off x="16060" y="0"/>
            <a:ext cx="9180512" cy="6864927"/>
            <a:chOff x="0" y="0"/>
            <a:chExt cx="9180512" cy="6864927"/>
          </a:xfrm>
        </p:grpSpPr>
        <p:sp>
          <p:nvSpPr>
            <p:cNvPr id="12" name="Rechthoek 11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600" dirty="0">
                  <a:solidFill>
                    <a:srgbClr val="FFFF00"/>
                  </a:solidFill>
                </a:rPr>
                <a:t>Een elektrische stroom?</a:t>
              </a:r>
            </a:p>
          </p:txBody>
        </p:sp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6390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>
                <a:solidFill>
                  <a:schemeClr val="bg1"/>
                </a:solidFill>
              </a:rPr>
              <a:t>Stroom en elektronen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17884" y="6377182"/>
            <a:ext cx="2133600" cy="365125"/>
          </a:xfrm>
        </p:spPr>
        <p:txBody>
          <a:bodyPr/>
          <a:lstStyle/>
          <a:p>
            <a:pPr>
              <a:defRPr/>
            </a:pPr>
            <a:fld id="{2810BA28-E38D-42DC-ABA8-EAC66816A2B0}" type="datetime8">
              <a:rPr lang="nl-NL" smtClean="0"/>
              <a:t>9-3-2017 20:43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Ing W.T.N.G. Tomassen</a:t>
            </a:r>
          </a:p>
        </p:txBody>
      </p:sp>
      <p:grpSp>
        <p:nvGrpSpPr>
          <p:cNvPr id="38" name="Groep 37"/>
          <p:cNvGrpSpPr/>
          <p:nvPr/>
        </p:nvGrpSpPr>
        <p:grpSpPr>
          <a:xfrm>
            <a:off x="16060" y="0"/>
            <a:ext cx="9180512" cy="6864927"/>
            <a:chOff x="0" y="0"/>
            <a:chExt cx="9180512" cy="6864927"/>
          </a:xfrm>
        </p:grpSpPr>
        <p:sp>
          <p:nvSpPr>
            <p:cNvPr id="39" name="Rechthoek 38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9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600" dirty="0" err="1">
                  <a:solidFill>
                    <a:srgbClr val="FFFF00"/>
                  </a:solidFill>
                  <a:hlinkClick r:id="rId4"/>
                </a:rPr>
                <a:t>Ampere</a:t>
              </a:r>
              <a:r>
                <a:rPr lang="nl-NL" sz="3600" dirty="0">
                  <a:solidFill>
                    <a:srgbClr val="FFFF00"/>
                  </a:solidFill>
                  <a:hlinkClick r:id="rId4"/>
                </a:rPr>
                <a:t> meter aansluiten?</a:t>
              </a:r>
              <a:endParaRPr lang="nl-NL" sz="3600" dirty="0">
                <a:solidFill>
                  <a:srgbClr val="FFFF00"/>
                </a:solidFill>
              </a:endParaRPr>
            </a:p>
          </p:txBody>
        </p:sp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pic>
        <p:nvPicPr>
          <p:cNvPr id="3" name="VXbhUB_XRS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27584" y="1240152"/>
            <a:ext cx="8316416" cy="46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3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>
                <a:solidFill>
                  <a:schemeClr val="bg1"/>
                </a:solidFill>
              </a:rPr>
              <a:t>Stroom en elektronen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17884" y="6377182"/>
            <a:ext cx="2133600" cy="365125"/>
          </a:xfrm>
        </p:spPr>
        <p:txBody>
          <a:bodyPr/>
          <a:lstStyle/>
          <a:p>
            <a:pPr>
              <a:defRPr/>
            </a:pPr>
            <a:fld id="{2810BA28-E38D-42DC-ABA8-EAC66816A2B0}" type="datetime8">
              <a:rPr lang="nl-NL" smtClean="0"/>
              <a:t>9-3-2017 20:43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Ing W.T.N.G. Tomassen</a:t>
            </a:r>
          </a:p>
        </p:txBody>
      </p:sp>
      <p:grpSp>
        <p:nvGrpSpPr>
          <p:cNvPr id="38" name="Groep 37"/>
          <p:cNvGrpSpPr/>
          <p:nvPr/>
        </p:nvGrpSpPr>
        <p:grpSpPr>
          <a:xfrm>
            <a:off x="16060" y="0"/>
            <a:ext cx="9180512" cy="6864927"/>
            <a:chOff x="0" y="0"/>
            <a:chExt cx="9180512" cy="6864927"/>
          </a:xfrm>
        </p:grpSpPr>
        <p:sp>
          <p:nvSpPr>
            <p:cNvPr id="39" name="Rechthoek 38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9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600" dirty="0">
                  <a:solidFill>
                    <a:srgbClr val="FFFF00"/>
                  </a:solidFill>
                  <a:hlinkClick r:id="rId4"/>
                </a:rPr>
                <a:t>Stroombereik?</a:t>
              </a:r>
              <a:endParaRPr lang="nl-NL" sz="3600" dirty="0">
                <a:solidFill>
                  <a:srgbClr val="FFFF00"/>
                </a:solidFill>
              </a:endParaRPr>
            </a:p>
          </p:txBody>
        </p:sp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pic>
        <p:nvPicPr>
          <p:cNvPr id="8" name="9LgQ3oQ-T1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99592" y="1231901"/>
            <a:ext cx="8136904" cy="45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78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3" y="2577965"/>
            <a:ext cx="2818419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35" y="2108176"/>
            <a:ext cx="524827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74" y="1606128"/>
            <a:ext cx="5626692" cy="352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>
                <a:solidFill>
                  <a:schemeClr val="bg1"/>
                </a:solidFill>
              </a:rPr>
              <a:t>Stroom en elektronen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17884" y="6377182"/>
            <a:ext cx="2133600" cy="365125"/>
          </a:xfrm>
        </p:spPr>
        <p:txBody>
          <a:bodyPr/>
          <a:lstStyle/>
          <a:p>
            <a:pPr>
              <a:defRPr/>
            </a:pPr>
            <a:fld id="{2810BA28-E38D-42DC-ABA8-EAC66816A2B0}" type="datetime8">
              <a:rPr lang="nl-NL" smtClean="0"/>
              <a:t>9-3-2017 20:43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Ing W.T.N.G. Tomassen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03255" y="1281821"/>
            <a:ext cx="7848872" cy="110871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>
                <a:solidFill>
                  <a:schemeClr val="bg2"/>
                </a:solidFill>
              </a:rPr>
              <a:t>Bij de rode aansluiting geef de waarde aan als de wijzer maximaal uitslaat. </a:t>
            </a:r>
            <a:endParaRPr lang="nl-NL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347271" y="1584685"/>
            <a:ext cx="5626692" cy="3527847"/>
            <a:chOff x="827584" y="1571624"/>
            <a:chExt cx="5626692" cy="352784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571624"/>
              <a:ext cx="5626692" cy="3527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kstvak 2"/>
            <p:cNvSpPr txBox="1"/>
            <p:nvPr/>
          </p:nvSpPr>
          <p:spPr>
            <a:xfrm>
              <a:off x="1906493" y="248360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0,</a:t>
              </a: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2771800" y="220486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0,</a:t>
              </a: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3779912" y="2195572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/>
                <a:t>0,</a:t>
              </a: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4716016" y="248360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0,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5535120" y="298766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0,</a:t>
              </a: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1363612" y="1606129"/>
            <a:ext cx="5626692" cy="3527847"/>
            <a:chOff x="827584" y="1571624"/>
            <a:chExt cx="5626692" cy="3527847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571624"/>
              <a:ext cx="5626692" cy="3527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kstvak 20"/>
            <p:cNvSpPr txBox="1"/>
            <p:nvPr/>
          </p:nvSpPr>
          <p:spPr>
            <a:xfrm>
              <a:off x="1755304" y="248360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0,0</a:t>
              </a:r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2690197" y="220486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0,0</a:t>
              </a: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3627512" y="2195572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/>
                <a:t>0,0</a:t>
              </a:r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4563616" y="248360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0,0</a:t>
              </a: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5426501" y="297927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0,0</a:t>
              </a:r>
            </a:p>
          </p:txBody>
        </p:sp>
      </p:grpSp>
      <p:cxnSp>
        <p:nvCxnSpPr>
          <p:cNvPr id="11" name="Rechte verbindingslijn met pijl 10"/>
          <p:cNvCxnSpPr/>
          <p:nvPr/>
        </p:nvCxnSpPr>
        <p:spPr>
          <a:xfrm flipH="1">
            <a:off x="6603855" y="2865997"/>
            <a:ext cx="1080120" cy="1477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flipH="1" flipV="1">
            <a:off x="6603855" y="3185387"/>
            <a:ext cx="1170940" cy="1632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 flipH="1" flipV="1">
            <a:off x="6603855" y="3348609"/>
            <a:ext cx="1170940" cy="508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8" name="Groep 37"/>
          <p:cNvGrpSpPr/>
          <p:nvPr/>
        </p:nvGrpSpPr>
        <p:grpSpPr>
          <a:xfrm>
            <a:off x="16060" y="0"/>
            <a:ext cx="9180512" cy="6864927"/>
            <a:chOff x="0" y="0"/>
            <a:chExt cx="9180512" cy="6864927"/>
          </a:xfrm>
        </p:grpSpPr>
        <p:sp>
          <p:nvSpPr>
            <p:cNvPr id="39" name="Rechthoek 38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9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600" dirty="0">
                  <a:solidFill>
                    <a:srgbClr val="FFFF00"/>
                  </a:solidFill>
                </a:rPr>
                <a:t>Stroombereik?</a:t>
              </a:r>
            </a:p>
          </p:txBody>
        </p:sp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53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2328862"/>
          </a:xfrm>
        </p:spPr>
        <p:txBody>
          <a:bodyPr rtlCol="0">
            <a:normAutofit/>
          </a:bodyPr>
          <a:lstStyle/>
          <a:p>
            <a:pPr marL="271463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srgbClr val="FFFF00"/>
                </a:solidFill>
              </a:rPr>
              <a:t>Elektriciteit kun je gebruiken om </a:t>
            </a:r>
            <a:br>
              <a:rPr lang="nl-NL" dirty="0">
                <a:solidFill>
                  <a:srgbClr val="FFFF00"/>
                </a:solidFill>
              </a:rPr>
            </a:br>
            <a:r>
              <a:rPr lang="nl-NL" dirty="0">
                <a:solidFill>
                  <a:srgbClr val="FFFF00"/>
                </a:solidFill>
              </a:rPr>
              <a:t>apparaten iets te laten doen.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srgbClr val="FFFF00"/>
                </a:solidFill>
              </a:rPr>
              <a:t>Hierbij wordt elektrische energie omgezet in: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nl-N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9461" name="Tijdelijke aanduiding voor inhoud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nl-NL" sz="16600">
              <a:latin typeface="Calibri" pitchFamily="34" charset="0"/>
            </a:endParaRPr>
          </a:p>
        </p:txBody>
      </p:sp>
      <p:pic>
        <p:nvPicPr>
          <p:cNvPr id="9218" name="Picture 2" descr="http://www.nch.com.au/switch/images/garr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714750"/>
            <a:ext cx="43576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www.techfresh.net/wp-content/uploads/2008/05/wall-e-dancing-robot-plays-mp3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3571875"/>
            <a:ext cx="307181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ttp://www.groeneleven.nl/images/Afbeelding%2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3929063"/>
            <a:ext cx="38576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http://www.elementumfx.nl/elementum.nsf/(Images)/7F6317F2ACA6B25AC125713C00541BD9/%24FILE/Elementumfx,verhuur,licht%26geluid,las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385762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http://www.factoryprices.nl/images/huishoudelijk/combimagnetron/Severin%20MW7803%20Magnetron%20zilv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3786188"/>
            <a:ext cx="32861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vak 12"/>
          <p:cNvSpPr txBox="1"/>
          <p:nvPr/>
        </p:nvSpPr>
        <p:spPr>
          <a:xfrm>
            <a:off x="2285984" y="3786190"/>
            <a:ext cx="1723549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1.  Geluid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2285984" y="5772053"/>
            <a:ext cx="2071702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5.  Straling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2285984" y="4269596"/>
            <a:ext cx="2428892" cy="12311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2.  Beweging</a:t>
            </a:r>
          </a:p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2285984" y="4786322"/>
            <a:ext cx="2428892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3.  warmte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2285984" y="5286388"/>
            <a:ext cx="1723549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4.  Licht</a:t>
            </a:r>
          </a:p>
          <a:p>
            <a:pPr>
              <a:defRPr/>
            </a:pPr>
            <a:endParaRPr lang="nl-NL" dirty="0"/>
          </a:p>
        </p:txBody>
      </p:sp>
      <p:grpSp>
        <p:nvGrpSpPr>
          <p:cNvPr id="21" name="Groep 20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22" name="Rechthoek 21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Waarvoor kan je elektriciteit gebruiken?</a:t>
              </a:r>
              <a:endParaRPr lang="nl-NL" sz="4000" dirty="0"/>
            </a:p>
          </p:txBody>
        </p:sp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3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0451" y="1500188"/>
            <a:ext cx="7527774" cy="2328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nl-NL" dirty="0">
                <a:solidFill>
                  <a:srgbClr val="FFFF00"/>
                </a:solidFill>
              </a:rPr>
              <a:t>Een spanningbron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nl-NL" dirty="0">
                <a:solidFill>
                  <a:srgbClr val="FFFF00"/>
                </a:solidFill>
              </a:rPr>
              <a:t>Een apparaat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nl-NL" dirty="0">
                <a:solidFill>
                  <a:srgbClr val="FFFF00"/>
                </a:solidFill>
              </a:rPr>
              <a:t>De aansluitsnoeren </a:t>
            </a:r>
            <a:br>
              <a:rPr lang="nl-NL" dirty="0">
                <a:solidFill>
                  <a:srgbClr val="FFFF00"/>
                </a:solidFill>
              </a:rPr>
            </a:br>
            <a:r>
              <a:rPr lang="nl-NL" dirty="0">
                <a:solidFill>
                  <a:srgbClr val="FFFF00"/>
                </a:solidFill>
              </a:rPr>
              <a:t>(zorgt voor een stroomkring)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nl-NL" sz="4400" dirty="0">
              <a:latin typeface="+mj-lt"/>
              <a:ea typeface="+mj-ea"/>
              <a:cs typeface="+mj-cs"/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22" name="Rechthoek 21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Wat is er nodig om een apparaat te laten werken?</a:t>
              </a:r>
              <a:endParaRPr lang="nl-NL" sz="4000" dirty="0"/>
            </a:p>
          </p:txBody>
        </p:sp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532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Elektrische stroom:</a:t>
            </a: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dirty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</a:pP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>
                <a:solidFill>
                  <a:schemeClr val="bg1"/>
                </a:solidFill>
              </a:rPr>
              <a:t>Open en gesloten</a:t>
            </a: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83568" y="1628800"/>
            <a:ext cx="2505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Elektrische stroom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Stroom van elektronen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603230" y="1625109"/>
            <a:ext cx="2480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Water stroom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Stroom van moleculen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AB5B57-B371-46C5-A54A-087B75346E94}" type="datetime8">
              <a:rPr lang="nl-NL" smtClean="0"/>
              <a:t>9-3-2017 20:43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Ing W.T.N.G. Tomassen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3" y="2852936"/>
            <a:ext cx="3333750" cy="95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30" y="2583359"/>
            <a:ext cx="2038469" cy="1962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807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50288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nl-NL" dirty="0"/>
              <a:t> </a:t>
            </a:r>
            <a:r>
              <a:rPr lang="nl-NL" dirty="0">
                <a:solidFill>
                  <a:srgbClr val="FFFF00"/>
                </a:solidFill>
              </a:rPr>
              <a:t>Het aantal elektronen dat per seconden </a:t>
            </a:r>
            <a:br>
              <a:rPr lang="nl-NL" dirty="0">
                <a:solidFill>
                  <a:srgbClr val="FFFF00"/>
                </a:solidFill>
              </a:rPr>
            </a:br>
            <a:r>
              <a:rPr lang="nl-NL" dirty="0">
                <a:solidFill>
                  <a:srgbClr val="FFFF00"/>
                </a:solidFill>
              </a:rPr>
              <a:t>door de  geleider gaat is de stroom.</a:t>
            </a:r>
          </a:p>
          <a:p>
            <a:pPr eaLnBrk="1" hangingPunct="1">
              <a:defRPr/>
            </a:pPr>
            <a:endParaRPr lang="nl-NL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nl-N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Dit kun je vergelijken met: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nl-NL" dirty="0"/>
          </a:p>
          <a:p>
            <a:pPr marL="536575" indent="-27305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nl-NL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 hoeveelheid water die per seconden door een buis stroomt.</a:t>
            </a:r>
          </a:p>
          <a:p>
            <a:pPr marL="536575" indent="-27305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nl-NL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 hoeveelheid lucht die per seconde uit een opgeblazen ballon stroomt.</a:t>
            </a:r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536575" indent="-27305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nl-NL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Het aantal knikkers die je door een baan rolt.</a:t>
            </a:r>
          </a:p>
          <a:p>
            <a:pPr eaLnBrk="1" hangingPunct="1">
              <a:buFont typeface="Arial" charset="0"/>
              <a:buNone/>
              <a:defRPr/>
            </a:pPr>
            <a:br>
              <a:rPr lang="nl-NL" dirty="0"/>
            </a:br>
            <a:endParaRPr lang="nl-NL" dirty="0"/>
          </a:p>
          <a:p>
            <a:pPr eaLnBrk="1" hangingPunct="1">
              <a:defRPr/>
            </a:pP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22532" name="Picture 5" descr="Heliumatoom. De kern, met twee protonen (rood) en twee neutronen (groen), is omgeven door twee elektronen (geel).">
            <a:hlinkClick r:id="rId2" tooltip="Heliumatoom. De kern, met twee protonen (rood) en twee neutronen (groen), is omgeven door twee elektronen (geel)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24" y="2564904"/>
            <a:ext cx="1509713" cy="1357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8" name="Groep 7"/>
          <p:cNvGrpSpPr/>
          <p:nvPr/>
        </p:nvGrpSpPr>
        <p:grpSpPr>
          <a:xfrm>
            <a:off x="-36512" y="-27384"/>
            <a:ext cx="9180512" cy="6912768"/>
            <a:chOff x="0" y="-47841"/>
            <a:chExt cx="9180512" cy="6912768"/>
          </a:xfrm>
        </p:grpSpPr>
        <p:sp>
          <p:nvSpPr>
            <p:cNvPr id="9" name="Rechthoek 8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0" y="-47841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4000" dirty="0">
                  <a:solidFill>
                    <a:schemeClr val="bg1"/>
                  </a:solidFill>
                </a:rPr>
                <a:t>       Elektrische stroom?</a:t>
              </a:r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12" name="Ovaal 11"/>
          <p:cNvSpPr/>
          <p:nvPr/>
        </p:nvSpPr>
        <p:spPr>
          <a:xfrm>
            <a:off x="6012161" y="39507"/>
            <a:ext cx="3095328" cy="113326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nl-NL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Ampère is</a:t>
            </a:r>
          </a:p>
          <a:p>
            <a:pPr algn="ctr"/>
            <a:r>
              <a:rPr lang="nl-NL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6.241.509.629.152.650.000</a:t>
            </a:r>
          </a:p>
          <a:p>
            <a:pPr algn="ctr"/>
            <a:r>
              <a:rPr lang="nl-NL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elektronen per seconde</a:t>
            </a:r>
          </a:p>
        </p:txBody>
      </p:sp>
    </p:spTree>
    <p:extLst>
      <p:ext uri="{BB962C8B-B14F-4D97-AF65-F5344CB8AC3E}">
        <p14:creationId xmlns:p14="http://schemas.microsoft.com/office/powerpoint/2010/main" val="3361118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Geleiders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627" y="1222973"/>
            <a:ext cx="3288085" cy="1185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400" dirty="0">
                <a:solidFill>
                  <a:schemeClr val="bg1"/>
                </a:solidFill>
              </a:rPr>
              <a:t>Warmte geleiding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400" dirty="0">
                <a:solidFill>
                  <a:schemeClr val="bg1"/>
                </a:solidFill>
              </a:rPr>
              <a:t>Geleidt warmte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71" y="2904999"/>
            <a:ext cx="3133725" cy="2990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ijdelijke aanduiding voor inhoud 2"/>
          <p:cNvSpPr txBox="1">
            <a:spLocks/>
          </p:cNvSpPr>
          <p:nvPr/>
        </p:nvSpPr>
        <p:spPr bwMode="auto">
          <a:xfrm>
            <a:off x="5021289" y="1338826"/>
            <a:ext cx="32880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400" dirty="0">
                <a:solidFill>
                  <a:schemeClr val="bg1"/>
                </a:solidFill>
              </a:rPr>
              <a:t>Elektrische geleiding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400" dirty="0">
                <a:solidFill>
                  <a:schemeClr val="bg1"/>
                </a:solidFill>
              </a:rPr>
              <a:t>Geleidt elektriciteit.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24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52" y="3265223"/>
            <a:ext cx="2736304" cy="1757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ijdelijke aanduiding voor inhoud 2"/>
          <p:cNvSpPr txBox="1">
            <a:spLocks/>
          </p:cNvSpPr>
          <p:nvPr/>
        </p:nvSpPr>
        <p:spPr bwMode="auto">
          <a:xfrm>
            <a:off x="2830188" y="2436947"/>
            <a:ext cx="3744416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400" dirty="0">
                <a:solidFill>
                  <a:schemeClr val="bg1"/>
                </a:solidFill>
              </a:rPr>
              <a:t>Metalen zijn goede geleiders.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24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375B3-1C8D-4ACA-86B5-B96F96B4283D}" type="datetime8">
              <a:rPr lang="nl-NL" smtClean="0"/>
              <a:t>9-3-2017 20:43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Ing W.T.N.G. Tomassen</a:t>
            </a:r>
          </a:p>
        </p:txBody>
      </p:sp>
      <p:grpSp>
        <p:nvGrpSpPr>
          <p:cNvPr id="15" name="Groep 14"/>
          <p:cNvGrpSpPr/>
          <p:nvPr/>
        </p:nvGrpSpPr>
        <p:grpSpPr>
          <a:xfrm>
            <a:off x="0" y="-27384"/>
            <a:ext cx="9180512" cy="6892311"/>
            <a:chOff x="0" y="-27384"/>
            <a:chExt cx="9180512" cy="6892311"/>
          </a:xfrm>
        </p:grpSpPr>
        <p:sp>
          <p:nvSpPr>
            <p:cNvPr id="18" name="Rechthoek 1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/>
            <p:cNvSpPr/>
            <p:nvPr/>
          </p:nvSpPr>
          <p:spPr>
            <a:xfrm>
              <a:off x="10795" y="-27384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Waar kan stroom doorheen?</a:t>
              </a:r>
            </a:p>
          </p:txBody>
        </p:sp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Isolator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4714" y="1196124"/>
            <a:ext cx="3288085" cy="1185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400" dirty="0">
                <a:solidFill>
                  <a:schemeClr val="bg1"/>
                </a:solidFill>
              </a:rPr>
              <a:t>Isolatie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400" dirty="0">
                <a:solidFill>
                  <a:schemeClr val="bg1"/>
                </a:solidFill>
              </a:rPr>
              <a:t>Isoleert warmte</a:t>
            </a:r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 bwMode="auto">
          <a:xfrm>
            <a:off x="4990376" y="1311977"/>
            <a:ext cx="32880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400" dirty="0">
                <a:solidFill>
                  <a:schemeClr val="bg1"/>
                </a:solidFill>
              </a:rPr>
              <a:t>Elektrische isolatie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400" dirty="0">
                <a:solidFill>
                  <a:schemeClr val="bg1"/>
                </a:solidFill>
              </a:rPr>
              <a:t>isoleert elektriciteit.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24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C0FED-49DF-41E5-AC84-D26C6F24224E}" type="datetime8">
              <a:rPr lang="nl-NL" smtClean="0"/>
              <a:t>9-3-2017 20:43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Ing W.T.N.G. Tomassen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38" y="3616232"/>
            <a:ext cx="2586387" cy="2379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jdelijke aanduiding voor inhoud 2"/>
          <p:cNvSpPr txBox="1">
            <a:spLocks/>
          </p:cNvSpPr>
          <p:nvPr/>
        </p:nvSpPr>
        <p:spPr bwMode="auto">
          <a:xfrm>
            <a:off x="3135605" y="2572116"/>
            <a:ext cx="32880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400" dirty="0">
                <a:solidFill>
                  <a:schemeClr val="bg1"/>
                </a:solidFill>
              </a:rPr>
              <a:t>Geluids isolatie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400" dirty="0">
                <a:solidFill>
                  <a:schemeClr val="bg1"/>
                </a:solidFill>
              </a:rPr>
              <a:t>Isoleert geluid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24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7" y="2248081"/>
            <a:ext cx="2041445" cy="1803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64" y="2871659"/>
            <a:ext cx="2636713" cy="1179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jntoelichting 2 5"/>
          <p:cNvSpPr/>
          <p:nvPr/>
        </p:nvSpPr>
        <p:spPr>
          <a:xfrm>
            <a:off x="7991180" y="1885798"/>
            <a:ext cx="1389432" cy="4680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9486"/>
              <a:gd name="adj6" fmla="val -95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geleider</a:t>
            </a:r>
          </a:p>
        </p:txBody>
      </p:sp>
      <p:sp>
        <p:nvSpPr>
          <p:cNvPr id="18" name="Lijntoelichting 2 17"/>
          <p:cNvSpPr/>
          <p:nvPr/>
        </p:nvSpPr>
        <p:spPr>
          <a:xfrm>
            <a:off x="7991180" y="2403607"/>
            <a:ext cx="1389432" cy="4680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7153"/>
              <a:gd name="adj6" fmla="val -55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isolator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0" y="-27384"/>
            <a:ext cx="9180512" cy="6892311"/>
            <a:chOff x="0" y="-27384"/>
            <a:chExt cx="9180512" cy="6892311"/>
          </a:xfrm>
        </p:grpSpPr>
        <p:sp>
          <p:nvSpPr>
            <p:cNvPr id="20" name="Rechthoek 19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10795" y="-27384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Waar kan stroom doorheen?</a:t>
              </a:r>
            </a:p>
          </p:txBody>
        </p:sp>
        <p:pic>
          <p:nvPicPr>
            <p:cNvPr id="22" name="Afbeelding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614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Elektriciteitsdraa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3714750"/>
            <a:ext cx="267176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5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>
                <a:solidFill>
                  <a:srgbClr val="FFFF00"/>
                </a:solidFill>
              </a:rPr>
              <a:t>Door geleiders</a:t>
            </a:r>
            <a:br>
              <a:rPr lang="nl-NL" dirty="0"/>
            </a:br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Alle metalen zijn goede geleiders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/>
          </a:p>
        </p:txBody>
      </p:sp>
      <p:pic>
        <p:nvPicPr>
          <p:cNvPr id="33794" name="Picture 2" descr="http://upload.wikimedia.org/wikipedia/commons/thumb/d/d4/Schrikdraad_deluxe.jpg/200px-Schrikdraad_delux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3357563"/>
            <a:ext cx="2405062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kstvak 8"/>
          <p:cNvSpPr txBox="1">
            <a:spLocks noChangeArrowheads="1"/>
          </p:cNvSpPr>
          <p:nvPr/>
        </p:nvSpPr>
        <p:spPr bwMode="auto">
          <a:xfrm>
            <a:off x="457994" y="3071813"/>
            <a:ext cx="435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Font typeface="Arial" charset="0"/>
              <a:buChar char="•"/>
            </a:pPr>
            <a:r>
              <a:rPr lang="nl-NL" sz="2800" dirty="0">
                <a:solidFill>
                  <a:srgbClr val="FFFF00"/>
                </a:solidFill>
                <a:latin typeface="Calibri" pitchFamily="34" charset="0"/>
              </a:rPr>
              <a:t>Niet door isolatoren</a:t>
            </a:r>
            <a:endParaRPr lang="nl-NL" sz="2800" dirty="0">
              <a:latin typeface="Calibri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036638" y="4000500"/>
            <a:ext cx="32004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91440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	Alle kunststoffen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020763" y="4357688"/>
            <a:ext cx="17922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91440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2	Lucht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031875" y="4714875"/>
            <a:ext cx="22558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91440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3	Porselein</a:t>
            </a:r>
          </a:p>
        </p:txBody>
      </p:sp>
      <p:pic>
        <p:nvPicPr>
          <p:cNvPr id="33800" name="Picture 8" descr="http://www.chinainsulator.net/img/c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3143250"/>
            <a:ext cx="2405062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vak 14"/>
          <p:cNvSpPr txBox="1"/>
          <p:nvPr/>
        </p:nvSpPr>
        <p:spPr>
          <a:xfrm>
            <a:off x="928688" y="5072063"/>
            <a:ext cx="2143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 4	  Glas</a:t>
            </a:r>
          </a:p>
        </p:txBody>
      </p:sp>
      <p:pic>
        <p:nvPicPr>
          <p:cNvPr id="33802" name="Picture 10" descr="http://teleramics.com/images/photos/gla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3143250"/>
            <a:ext cx="29273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ep 16"/>
          <p:cNvGrpSpPr/>
          <p:nvPr/>
        </p:nvGrpSpPr>
        <p:grpSpPr>
          <a:xfrm>
            <a:off x="0" y="-27384"/>
            <a:ext cx="9180512" cy="6892311"/>
            <a:chOff x="0" y="-27384"/>
            <a:chExt cx="9180512" cy="6892311"/>
          </a:xfrm>
        </p:grpSpPr>
        <p:sp>
          <p:nvSpPr>
            <p:cNvPr id="18" name="Rechthoek 1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10795" y="-27384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Waar kan stroom doorheen?</a:t>
              </a:r>
            </a:p>
          </p:txBody>
        </p:sp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7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10" grpId="0"/>
      <p:bldP spid="11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>
          <a:xfrm>
            <a:off x="696423" y="1208876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nl-NL" dirty="0">
                <a:solidFill>
                  <a:srgbClr val="FFFF00"/>
                </a:solidFill>
              </a:rPr>
              <a:t>Als de 2 aansluitpunten zonder </a:t>
            </a:r>
            <a:br>
              <a:rPr lang="nl-NL" dirty="0">
                <a:solidFill>
                  <a:srgbClr val="FFFF00"/>
                </a:solidFill>
              </a:rPr>
            </a:br>
            <a:r>
              <a:rPr lang="nl-NL" dirty="0">
                <a:solidFill>
                  <a:srgbClr val="FFFF00"/>
                </a:solidFill>
              </a:rPr>
              <a:t>onderbreking verbonden zijn.</a:t>
            </a:r>
          </a:p>
          <a:p>
            <a:pPr eaLnBrk="1" hangingPunct="1">
              <a:buFont typeface="Arial" charset="0"/>
              <a:buNone/>
            </a:pP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431" y="2726080"/>
            <a:ext cx="1600200" cy="128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67" y="2708920"/>
            <a:ext cx="1600200" cy="128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381725" y="2236813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Open stroomkring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957123" y="223681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Gesloten stroomkring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AB5B57-B371-46C5-A54A-087B75346E94}" type="datetime8">
              <a:rPr lang="nl-NL" smtClean="0"/>
              <a:t>9-3-2017 20:43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Ing W.T.N.G. Tomassen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2372" y="-10325"/>
            <a:ext cx="9180512" cy="6864927"/>
            <a:chOff x="0" y="0"/>
            <a:chExt cx="9180512" cy="6864927"/>
          </a:xfrm>
        </p:grpSpPr>
        <p:sp>
          <p:nvSpPr>
            <p:cNvPr id="15" name="Rechthoek 14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Een gesloten stroomkring:</a:t>
              </a:r>
            </a:p>
          </p:txBody>
        </p:sp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11" y="4331183"/>
            <a:ext cx="2728912" cy="171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835696" y="4365104"/>
            <a:ext cx="432048" cy="1779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46" y="4339911"/>
            <a:ext cx="2530438" cy="15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228184" y="4370066"/>
            <a:ext cx="432048" cy="1779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26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8219</TotalTime>
  <Words>287</Words>
  <Application>Microsoft Office PowerPoint</Application>
  <PresentationFormat>Diavoorstelling (4:3)</PresentationFormat>
  <Paragraphs>125</Paragraphs>
  <Slides>16</Slides>
  <Notes>4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Office-thema</vt:lpstr>
      <vt:lpstr>Stroomkring</vt:lpstr>
      <vt:lpstr>PowerPoint-presentatie</vt:lpstr>
      <vt:lpstr>PowerPoint-presentatie</vt:lpstr>
      <vt:lpstr>Elektrische stroom:</vt:lpstr>
      <vt:lpstr>PowerPoint-presentatie</vt:lpstr>
      <vt:lpstr>Geleiders</vt:lpstr>
      <vt:lpstr>Isolator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5 Elektriciteit</dc:title>
  <dc:creator>w.tomassen</dc:creator>
  <cp:lastModifiedBy>Wim tomassen</cp:lastModifiedBy>
  <cp:revision>113</cp:revision>
  <dcterms:created xsi:type="dcterms:W3CDTF">2009-01-22T19:31:13Z</dcterms:created>
  <dcterms:modified xsi:type="dcterms:W3CDTF">2017-03-09T19:46:38Z</dcterms:modified>
</cp:coreProperties>
</file>