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78" r:id="rId3"/>
    <p:sldId id="379" r:id="rId4"/>
    <p:sldId id="380" r:id="rId5"/>
    <p:sldId id="381" r:id="rId6"/>
    <p:sldId id="357" r:id="rId7"/>
    <p:sldId id="358" r:id="rId8"/>
    <p:sldId id="356" r:id="rId9"/>
    <p:sldId id="287" r:id="rId10"/>
    <p:sldId id="333" r:id="rId11"/>
    <p:sldId id="286" r:id="rId12"/>
    <p:sldId id="330" r:id="rId13"/>
    <p:sldId id="331" r:id="rId14"/>
    <p:sldId id="340" r:id="rId15"/>
    <p:sldId id="359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35" r:id="rId29"/>
    <p:sldId id="354" r:id="rId30"/>
    <p:sldId id="336" r:id="rId31"/>
    <p:sldId id="353" r:id="rId32"/>
    <p:sldId id="337" r:id="rId33"/>
    <p:sldId id="355" r:id="rId34"/>
    <p:sldId id="338" r:id="rId35"/>
    <p:sldId id="360" r:id="rId36"/>
    <p:sldId id="361" r:id="rId37"/>
    <p:sldId id="362" r:id="rId38"/>
    <p:sldId id="375" r:id="rId39"/>
    <p:sldId id="376" r:id="rId40"/>
    <p:sldId id="374" r:id="rId41"/>
    <p:sldId id="377" r:id="rId42"/>
    <p:sldId id="367" r:id="rId43"/>
    <p:sldId id="368" r:id="rId44"/>
    <p:sldId id="369" r:id="rId45"/>
    <p:sldId id="370" r:id="rId46"/>
    <p:sldId id="371" r:id="rId47"/>
    <p:sldId id="372" r:id="rId48"/>
    <p:sldId id="373" r:id="rId4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9839-D123-47F3-9458-C97AE331CDE2}" type="datetimeFigureOut">
              <a:rPr lang="en-GB" smtClean="0"/>
              <a:t>15/06/2017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81570-8C46-428E-959D-0D1E4BE8531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3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2E8-B782-492D-965A-7E6251AC87BE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76E23B-97F5-4E23-BF1C-F16E7AFD43D6}" type="datetime12">
              <a:rPr lang="nl-NL" smtClean="0"/>
              <a:t>11:53 </a:t>
            </a:fld>
            <a:endParaRPr lang="nl-NL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658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2E8-B782-492D-965A-7E6251AC87BE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76E23B-97F5-4E23-BF1C-F16E7AFD43D6}" type="datetime12">
              <a:rPr lang="nl-NL" smtClean="0"/>
              <a:t>11:53 </a:t>
            </a:fld>
            <a:endParaRPr lang="nl-NL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46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2E8-B782-492D-965A-7E6251AC87BE}" type="slidenum">
              <a:rPr lang="nl-NL" smtClean="0"/>
              <a:t>38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76E23B-97F5-4E23-BF1C-F16E7AFD43D6}" type="datetime12">
              <a:rPr lang="nl-NL" smtClean="0"/>
              <a:t>11:46 </a:t>
            </a:fld>
            <a:endParaRPr lang="nl-NL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834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C72E8-B782-492D-965A-7E6251AC87BE}" type="slidenum">
              <a:rPr lang="nl-NL" smtClean="0"/>
              <a:t>39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76E23B-97F5-4E23-BF1C-F16E7AFD43D6}" type="datetime12">
              <a:rPr lang="nl-NL" smtClean="0"/>
              <a:t>11:46 </a:t>
            </a:fld>
            <a:endParaRPr lang="nl-NL" dirty="0"/>
          </a:p>
        </p:txBody>
      </p:sp>
      <p:sp>
        <p:nvSpPr>
          <p:cNvPr id="6" name="Tijdelijke aanduiding voor koptekst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363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F50F-0340-48B8-847A-51E6EC2AD2B1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CC579-1F7D-43E6-A485-EB30E5D1AC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23EF-14DC-499D-A55B-7BD32A1A6AA5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F0FE-26BD-434C-8F94-3C540EE1AF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BEA0-9FA7-4078-B5DF-0965221D6741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370A2-BEB3-465E-9B6C-208520AD05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45C1F4-E3AD-49DC-B460-A74452EE9AF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15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E630-8DD8-402C-904F-02C9F77B7E54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2E29-AA6F-4D5B-98D8-F4D0EE3D59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5530-5DB4-4B3C-A8BD-741609A3A164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7BDB-DC7F-4514-9117-10565CEACE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F75E-AC29-449C-AB87-F74B2FBCEAFE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E78C-6A4C-43F1-9A8D-06E70986B1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A6B2-D164-4FD4-92BE-BB863C385DCA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B75A-9F32-45C8-8CCA-043F5C8352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4278-20F7-487B-AC19-898D6E427122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5514-9B8B-472C-9D99-97E1FC5FCB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DD17-43DA-4911-A21C-D61DD2C4D1D3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6A11-921A-4686-AC03-799C417672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B998-77A1-4AB4-BBC1-0DB82766E8C6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6B316-525E-4BC2-9F4C-7132C81D2E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720E-9C0C-4F59-BCD7-9C317151FB13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67DC-6A56-4BF9-977A-D3E7B41DC0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36">
                <a:lumMod val="40000"/>
              </a:srgbClr>
            </a:gs>
            <a:gs pos="99000">
              <a:srgbClr val="0A128C">
                <a:lumMod val="38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12A3A7-BE7F-4D39-BD22-CB6E68A4D9FA}" type="datetimeFigureOut">
              <a:rPr lang="nl-NL"/>
              <a:pPr>
                <a:defRPr/>
              </a:pPr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BD3B8E-E6A2-4B66-8961-22151108E9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8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0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8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wmf"/><Relationship Id="rId10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47.gi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51.gif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nl.wikipedia.org/wiki/Miljoen" TargetMode="External"/><Relationship Id="rId13" Type="http://schemas.openxmlformats.org/officeDocument/2006/relationships/hyperlink" Target="http://nl.wikipedia.org/wiki/Nano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://nl.wikipedia.org/wiki/Mega_(voorvoegsel)" TargetMode="External"/><Relationship Id="rId12" Type="http://schemas.openxmlformats.org/officeDocument/2006/relationships/hyperlink" Target="http://nl.wikipedia.org/wiki/Micr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l.wikipedia.org/wiki/Miljard" TargetMode="External"/><Relationship Id="rId11" Type="http://schemas.openxmlformats.org/officeDocument/2006/relationships/hyperlink" Target="http://nl.wikipedia.org/wiki/Milli" TargetMode="External"/><Relationship Id="rId5" Type="http://schemas.openxmlformats.org/officeDocument/2006/relationships/hyperlink" Target="http://nl.wikipedia.org/wiki/Giga" TargetMode="External"/><Relationship Id="rId10" Type="http://schemas.openxmlformats.org/officeDocument/2006/relationships/hyperlink" Target="http://nl.wikipedia.org/wiki/Duizend" TargetMode="External"/><Relationship Id="rId4" Type="http://schemas.openxmlformats.org/officeDocument/2006/relationships/hyperlink" Target="http://nl.wikipedia.org/wiki/Decimaal" TargetMode="External"/><Relationship Id="rId9" Type="http://schemas.openxmlformats.org/officeDocument/2006/relationships/hyperlink" Target="http://nl.wikipedia.org/wiki/Kilo_(SI-prefix)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5.png"/><Relationship Id="rId4" Type="http://schemas.openxmlformats.org/officeDocument/2006/relationships/image" Target="../media/image5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9.png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EiN_b8aY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eEiN_b8aY8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l.wikipedia.org/wiki/Afbeelding:Atom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Rekenen en meten </a:t>
            </a:r>
            <a:r>
              <a:rPr lang="nl-NL">
                <a:solidFill>
                  <a:schemeClr val="tx2">
                    <a:lumMod val="20000"/>
                    <a:lumOff val="80000"/>
                  </a:schemeClr>
                </a:solidFill>
              </a:rPr>
              <a:t>met elektriciteit</a:t>
            </a:r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wet van Ohm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115616" y="63262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Ing</a:t>
            </a:r>
            <a:r>
              <a:rPr lang="nl-NL" dirty="0">
                <a:solidFill>
                  <a:schemeClr val="bg1"/>
                </a:solidFill>
              </a:rPr>
              <a:t> W.T.N.G. Tomassen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/>
                <a:t>Elektriciteit</a:t>
              </a: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Grootheden en eenheden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Spanning   	</a:t>
            </a:r>
            <a:r>
              <a:rPr lang="nl-NL" dirty="0">
                <a:solidFill>
                  <a:srgbClr val="FFFF00"/>
                </a:solidFill>
              </a:rPr>
              <a:t>U</a:t>
            </a:r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  	in     	Volt      	</a:t>
            </a:r>
            <a:r>
              <a:rPr lang="nl-NL" dirty="0">
                <a:solidFill>
                  <a:srgbClr val="FFFF00"/>
                </a:solidFill>
              </a:rPr>
              <a:t>V</a:t>
            </a:r>
          </a:p>
          <a:p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Stroom		</a:t>
            </a:r>
            <a:r>
              <a:rPr lang="nl-NL" dirty="0">
                <a:solidFill>
                  <a:srgbClr val="FFFF00"/>
                </a:solidFill>
              </a:rPr>
              <a:t>I</a:t>
            </a:r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in	Ampère	</a:t>
            </a:r>
            <a:r>
              <a:rPr lang="nl-NL" dirty="0">
                <a:solidFill>
                  <a:srgbClr val="FFFF00"/>
                </a:solidFill>
              </a:rPr>
              <a:t>A</a:t>
            </a:r>
          </a:p>
          <a:p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Weerstand	</a:t>
            </a:r>
            <a:r>
              <a:rPr lang="nl-NL" dirty="0">
                <a:solidFill>
                  <a:srgbClr val="FFFF00"/>
                </a:solidFill>
              </a:rPr>
              <a:t>R</a:t>
            </a:r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in 	Ohm		</a:t>
            </a:r>
            <a:r>
              <a:rPr lang="el-GR" dirty="0">
                <a:solidFill>
                  <a:srgbClr val="FFFF00"/>
                </a:solidFill>
              </a:rPr>
              <a:t>Ω</a:t>
            </a:r>
            <a:endParaRPr lang="nl-NL" dirty="0">
              <a:solidFill>
                <a:srgbClr val="FFFF00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Waarvoor kan je elektriciteit gebruiken?</a:t>
              </a:r>
              <a:endParaRPr lang="nl-NL" sz="4000" dirty="0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Als de stroomkring gesloten is.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dirty="0">
                <a:solidFill>
                  <a:srgbClr val="FFFF00"/>
                </a:solidFill>
              </a:rPr>
              <a:t>Als de 2 aansluitpunten zonder 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onderbreking verbonden zijn.</a:t>
            </a:r>
          </a:p>
          <a:p>
            <a:pPr eaLnBrk="1" hangingPunct="1">
              <a:buFont typeface="Arial" charset="0"/>
              <a:buNone/>
            </a:pPr>
            <a:endParaRPr lang="nl-NL" dirty="0">
              <a:solidFill>
                <a:srgbClr val="FFFF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nl-NL" dirty="0">
                <a:solidFill>
                  <a:srgbClr val="FFFF00"/>
                </a:solidFill>
              </a:rPr>
              <a:t>Dit noemen we een gesloten stroomkring</a:t>
            </a:r>
          </a:p>
        </p:txBody>
      </p:sp>
      <p:pic>
        <p:nvPicPr>
          <p:cNvPr id="4" name="Afbeelding 3" descr="parallel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857628"/>
            <a:ext cx="1028700" cy="2647950"/>
          </a:xfrm>
          <a:prstGeom prst="rect">
            <a:avLst/>
          </a:prstGeom>
        </p:spPr>
      </p:pic>
      <p:pic>
        <p:nvPicPr>
          <p:cNvPr id="5" name="Afbeelding 4" descr="seri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286256"/>
            <a:ext cx="1619250" cy="1866900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Waarvoor kan je elektriciteit gebruiken?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Hoe teken je een schakeling?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25963"/>
          </a:xfrm>
        </p:spPr>
        <p:txBody>
          <a:bodyPr rtlCol="0">
            <a:normAutofit/>
          </a:bodyPr>
          <a:lstStyle/>
          <a:p>
            <a:pPr marL="2714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Met symbolen (tabel 14 binas)</a:t>
            </a:r>
          </a:p>
          <a:p>
            <a:pPr marL="2714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Altijd horizontale en verticale lijnen.</a:t>
            </a:r>
          </a:p>
          <a:p>
            <a:pPr marL="2714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9461" name="Tijdelijke aanduiding voor inhoud 2"/>
          <p:cNvSpPr txBox="1">
            <a:spLocks/>
          </p:cNvSpPr>
          <p:nvPr/>
        </p:nvSpPr>
        <p:spPr bwMode="auto">
          <a:xfrm>
            <a:off x="609600" y="217565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nl-NL" sz="16600" dirty="0">
              <a:latin typeface="Calibri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57428"/>
            <a:ext cx="28289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9349" y="2357428"/>
            <a:ext cx="49244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ep 10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2" name="Rechthoek 11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Hoe teken je een schakeling?</a:t>
              </a:r>
              <a:endParaRPr lang="nl-NL" sz="4000" dirty="0"/>
            </a:p>
          </p:txBody>
        </p:sp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Hoe teken je een schakeling?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02006" y="2425088"/>
            <a:ext cx="34975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Hoe teken je een schakeling?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Wet van Ohm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Het lampje heeft een weerstand.</a:t>
            </a:r>
          </a:p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Over het lampje staat een spanning.</a:t>
            </a:r>
          </a:p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Door het lampje loopt een stroom.</a:t>
            </a:r>
            <a:b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nl-NL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876"/>
            <a:ext cx="2324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De schakeling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821" y="999331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Enkel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833820" y="3512698"/>
            <a:ext cx="4906888" cy="79640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 = I x R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9C1EA-73F7-484E-96FE-3D49ABD05CAB}" type="datetime8">
              <a:rPr lang="nl-NL" smtClean="0"/>
              <a:t>15-6-2017 23:31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76" y="1412776"/>
            <a:ext cx="3067322" cy="1428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6822152" y="6432390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Bron: http://febs-verein.at</a:t>
            </a:r>
          </a:p>
        </p:txBody>
      </p:sp>
      <p:sp>
        <p:nvSpPr>
          <p:cNvPr id="5" name="Rechthoek 4"/>
          <p:cNvSpPr/>
          <p:nvPr/>
        </p:nvSpPr>
        <p:spPr>
          <a:xfrm>
            <a:off x="845488" y="1895880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Spanning   	</a:t>
            </a:r>
            <a:r>
              <a:rPr lang="nl-NL" dirty="0">
                <a:solidFill>
                  <a:srgbClr val="FFFF00"/>
                </a:solidFill>
              </a:rPr>
              <a:t>U</a:t>
            </a:r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  	in     	Volt      	</a:t>
            </a:r>
            <a:r>
              <a:rPr lang="nl-NL" dirty="0">
                <a:solidFill>
                  <a:srgbClr val="FFFF00"/>
                </a:solidFill>
              </a:rPr>
              <a:t>V</a:t>
            </a:r>
          </a:p>
          <a:p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Stroom		</a:t>
            </a:r>
            <a:r>
              <a:rPr lang="nl-NL" dirty="0">
                <a:solidFill>
                  <a:srgbClr val="FFFF00"/>
                </a:solidFill>
              </a:rPr>
              <a:t>I</a:t>
            </a:r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in	Ampère	</a:t>
            </a:r>
            <a:r>
              <a:rPr lang="nl-NL" dirty="0">
                <a:solidFill>
                  <a:srgbClr val="FFFF00"/>
                </a:solidFill>
              </a:rPr>
              <a:t>A</a:t>
            </a:r>
          </a:p>
          <a:p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Weerstand	</a:t>
            </a:r>
            <a:r>
              <a:rPr lang="nl-NL" dirty="0">
                <a:solidFill>
                  <a:srgbClr val="FFFF00"/>
                </a:solidFill>
              </a:rPr>
              <a:t>R</a:t>
            </a:r>
            <a:r>
              <a:rPr lang="nl-N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	in 	Ohm	</a:t>
            </a:r>
            <a:r>
              <a:rPr lang="el-GR" dirty="0">
                <a:solidFill>
                  <a:srgbClr val="FFFF00"/>
                </a:solidFill>
              </a:rPr>
              <a:t>Ω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4" name="Rechthoek 13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05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Wet van Ohm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3000372"/>
            <a:ext cx="2324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58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1571604" y="1214422"/>
          <a:ext cx="5613400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Vergelijking" r:id="rId4" imgW="1473120" imgH="393480" progId="Equation.3">
                  <p:embed/>
                </p:oleObj>
              </mc:Choice>
              <mc:Fallback>
                <p:oleObj name="Vergelijking" r:id="rId4" imgW="147312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214422"/>
                        <a:ext cx="5613400" cy="15001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2030413" y="2928938"/>
          <a:ext cx="4694237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Vergelijking" r:id="rId6" imgW="1231560" imgH="393480" progId="Equation.3">
                  <p:embed/>
                </p:oleObj>
              </mc:Choice>
              <mc:Fallback>
                <p:oleObj name="Vergelijking" r:id="rId6" imgW="1231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2928938"/>
                        <a:ext cx="4694237" cy="15001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1735138" y="5126038"/>
          <a:ext cx="522605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Vergelijking" r:id="rId8" imgW="1371600" imgH="177480" progId="Equation.3">
                  <p:embed/>
                </p:oleObj>
              </mc:Choice>
              <mc:Fallback>
                <p:oleObj name="Vergelijking" r:id="rId8" imgW="137160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5126038"/>
                        <a:ext cx="5226050" cy="6778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ep 9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1" name="Rechthoek 10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Wet van Ohm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429000"/>
            <a:ext cx="2324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58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1571604" y="1357298"/>
          <a:ext cx="1741487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Vergelijking" r:id="rId4" imgW="457200" imgH="393480" progId="Equation.3">
                  <p:embed/>
                </p:oleObj>
              </mc:Choice>
              <mc:Fallback>
                <p:oleObj name="Vergelijking" r:id="rId4" imgW="4572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357298"/>
                        <a:ext cx="1741487" cy="15001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2857488" y="3357562"/>
          <a:ext cx="23225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Vergelijking" r:id="rId6" imgW="609480" imgH="177480" progId="Equation.3">
                  <p:embed/>
                </p:oleObj>
              </mc:Choice>
              <mc:Fallback>
                <p:oleObj name="Vergelijking" r:id="rId6" imgW="609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357562"/>
                        <a:ext cx="2322513" cy="6778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4714876" y="1357298"/>
          <a:ext cx="149860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Vergelijking" r:id="rId8" imgW="393480" imgH="393480" progId="Equation.3">
                  <p:embed/>
                </p:oleObj>
              </mc:Choice>
              <mc:Fallback>
                <p:oleObj name="Vergelijking" r:id="rId8" imgW="3934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1357298"/>
                        <a:ext cx="1498600" cy="15001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Rechte verbindingslijn 10"/>
          <p:cNvCxnSpPr/>
          <p:nvPr/>
        </p:nvCxnSpPr>
        <p:spPr>
          <a:xfrm>
            <a:off x="2428860" y="5643578"/>
            <a:ext cx="31432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ep 13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5" name="Rechthoek 14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Waarvoor kan je elektriciteit gebruiken?</a:t>
              </a:r>
              <a:endParaRPr lang="nl-NL" sz="4000" dirty="0"/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Wet van Ohm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1349" y="12001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lampje is aangesloten op een spanning van 12 Volt, De stroom is 0,25 A.</a:t>
            </a:r>
          </a:p>
          <a:p>
            <a:pPr marL="0" indent="0"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LcParenR"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Teken het schema.</a:t>
            </a:r>
          </a:p>
          <a:p>
            <a:pPr marL="514350" indent="-514350">
              <a:buAutoNum type="alphaLcParenR"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weerstand van het lampje.</a:t>
            </a:r>
          </a:p>
          <a:p>
            <a:pPr marL="514350" indent="-51435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Denk aan:</a:t>
            </a:r>
          </a:p>
          <a:p>
            <a:pPr marL="514350" indent="-51435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 	=  …… V</a:t>
            </a:r>
          </a:p>
          <a:p>
            <a:pPr marL="514350" indent="-51435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  	=  …… A</a:t>
            </a:r>
          </a:p>
          <a:p>
            <a:pPr marL="514350" indent="-51435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 	=  …… </a:t>
            </a:r>
            <a:r>
              <a:rPr lang="el-GR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Ω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LcParenR"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76256" y="4005064"/>
            <a:ext cx="17203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4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8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36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48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PRS Question Icon" descr="PRS Question Icon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406400" cy="406400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0258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830064"/>
              </p:ext>
            </p:extLst>
          </p:nvPr>
        </p:nvGraphicFramePr>
        <p:xfrm>
          <a:off x="3635896" y="1268761"/>
          <a:ext cx="186582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Vergelijking" r:id="rId3" imgW="698400" imgH="1701720" progId="Equation.3">
                  <p:embed/>
                </p:oleObj>
              </mc:Choice>
              <mc:Fallback>
                <p:oleObj name="Vergelijking" r:id="rId3" imgW="698400" imgH="17017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268761"/>
                        <a:ext cx="1865820" cy="453650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nl-NL" dirty="0">
                <a:solidFill>
                  <a:srgbClr val="FFFF00"/>
                </a:solidFill>
              </a:rPr>
              <a:t>Als de 2 aansluitpunten zonder 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onderbreking verbonden zijn.</a:t>
            </a:r>
          </a:p>
          <a:p>
            <a:pPr eaLnBrk="1" hangingPunct="1">
              <a:buFont typeface="Arial" charset="0"/>
              <a:buNone/>
            </a:pP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33601"/>
            <a:ext cx="1600200" cy="128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716441"/>
            <a:ext cx="1600200" cy="128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32446" y="324433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Open stroomkring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607844" y="324433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Gesloten stroomkring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B5B57-B371-46C5-A54A-087B75346E94}" type="datetime8">
              <a:rPr lang="nl-NL" smtClean="0"/>
              <a:t>15-6-2017 23:53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0" y="-27384"/>
            <a:ext cx="9180512" cy="6864927"/>
            <a:chOff x="0" y="0"/>
            <a:chExt cx="9180512" cy="6864927"/>
          </a:xfrm>
        </p:grpSpPr>
        <p:sp>
          <p:nvSpPr>
            <p:cNvPr id="15" name="Rechthoek 14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Een gesloten stroomkring:</a:t>
              </a:r>
              <a:endParaRPr lang="nl-NL" sz="4000" dirty="0">
                <a:solidFill>
                  <a:schemeClr val="bg1"/>
                </a:solidFill>
              </a:endParaRPr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241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8811" y="12001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weerstand van 4700 </a:t>
            </a:r>
            <a:r>
              <a:rPr lang="el-GR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lang="nl-NL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nl-NL" dirty="0">
                <a:solidFill>
                  <a:srgbClr val="FFFF00"/>
                </a:solidFill>
              </a:rPr>
              <a:t>is aangesloten op een spanning van 94 Volt.</a:t>
            </a:r>
          </a:p>
          <a:p>
            <a:pPr marL="0" indent="0"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stroom </a:t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door de weerstand.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868144" y="2780928"/>
            <a:ext cx="27222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0,00005 A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0,02 A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50 A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441800 A</a:t>
            </a:r>
          </a:p>
          <a:p>
            <a:pPr marL="342900" indent="-342900">
              <a:buAutoNum type="alphaUcParenR"/>
            </a:pP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1" name="Rechthoek 10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2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223000"/>
            <a:ext cx="406349" cy="3936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02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68314"/>
              </p:ext>
            </p:extLst>
          </p:nvPr>
        </p:nvGraphicFramePr>
        <p:xfrm>
          <a:off x="3491880" y="1208173"/>
          <a:ext cx="2181011" cy="5029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Vergelijking" r:id="rId3" imgW="736560" imgH="1701720" progId="Equation.3">
                  <p:embed/>
                </p:oleObj>
              </mc:Choice>
              <mc:Fallback>
                <p:oleObj name="Vergelijking" r:id="rId3" imgW="736560" imgH="17017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208173"/>
                        <a:ext cx="2181011" cy="502913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Extra uitdagen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1306" y="12001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boormachine is aangesloten op 230 V. Als de boor draait loopt er een stroom van 5A. </a:t>
            </a:r>
          </a:p>
          <a:p>
            <a:pPr marL="0" indent="0"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weerstand.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56176" y="2708920"/>
            <a:ext cx="22669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0,028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28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46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1150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PRS Question Icon" descr="PRS Question Icon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71170"/>
            <a:ext cx="406400" cy="406400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55001"/>
              </p:ext>
            </p:extLst>
          </p:nvPr>
        </p:nvGraphicFramePr>
        <p:xfrm>
          <a:off x="3614738" y="1200151"/>
          <a:ext cx="2036046" cy="506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Vergelijking" r:id="rId3" imgW="672840" imgH="1676160" progId="Equation.3">
                  <p:embed/>
                </p:oleObj>
              </mc:Choice>
              <mc:Fallback>
                <p:oleObj name="Vergelijking" r:id="rId3" imgW="672840" imgH="16761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1200151"/>
                        <a:ext cx="2036046" cy="506094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Extra uitdagen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182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wasmachine met een weerstand van 15 </a:t>
            </a:r>
            <a:r>
              <a:rPr lang="el-GR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lang="nl-NL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nl-NL" dirty="0">
                <a:solidFill>
                  <a:srgbClr val="FFFF00"/>
                </a:solidFill>
              </a:rPr>
              <a:t>gebruikt een stroom van 15,3 A.</a:t>
            </a:r>
          </a:p>
          <a:p>
            <a:pPr marL="0" indent="0"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spanning waarop </a:t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 wasmachine is aangesloten.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799844" y="2564904"/>
            <a:ext cx="20072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0,98 V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1,02 V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230 V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460 V</a:t>
            </a:r>
          </a:p>
          <a:p>
            <a:pPr marL="342900" indent="-342900">
              <a:buAutoNum type="alphaUcParenR"/>
            </a:pP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PRS Question Icon" descr="PRS Question Icon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406400" cy="406400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102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48584"/>
              </p:ext>
            </p:extLst>
          </p:nvPr>
        </p:nvGraphicFramePr>
        <p:xfrm>
          <a:off x="2971800" y="1211486"/>
          <a:ext cx="3471863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Vergelijking" r:id="rId3" imgW="1028520" imgH="1320480" progId="Equation.3">
                  <p:embed/>
                </p:oleObj>
              </mc:Choice>
              <mc:Fallback>
                <p:oleObj name="Vergelijking" r:id="rId3" imgW="1028520" imgH="1320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1486"/>
                        <a:ext cx="3471863" cy="44497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Extra uitdagen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4908" y="117388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mp3 speler werkt op 2 batterijen van elk 1,5V.  Als de mp3 speler op zijn hardst aan staat verbruikt deze een stroom van 0,05A.</a:t>
            </a:r>
          </a:p>
          <a:p>
            <a:pPr marL="0" indent="0">
              <a:buNone/>
            </a:pPr>
            <a:endParaRPr lang="nl-NL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weerstand van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 mp3 speler.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372200" y="3212976"/>
            <a:ext cx="22669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0,075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0,15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30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60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6" name="PRS Question Icon" descr="PRS Question Icon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548680"/>
            <a:ext cx="406400" cy="406400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1" name="Rechthoek 10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02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318126"/>
              </p:ext>
            </p:extLst>
          </p:nvPr>
        </p:nvGraphicFramePr>
        <p:xfrm>
          <a:off x="2922952" y="1342148"/>
          <a:ext cx="3298095" cy="501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Vergelijking" r:id="rId3" imgW="1117440" imgH="1701720" progId="Equation.3">
                  <p:embed/>
                </p:oleObj>
              </mc:Choice>
              <mc:Fallback>
                <p:oleObj name="Vergelijking" r:id="rId3" imgW="1117440" imgH="17017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952" y="1342148"/>
                        <a:ext cx="3298095" cy="501238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8811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lampje is aangesloten op een spanning van 24 Volt, De stroom is 250 mA</a:t>
            </a:r>
          </a:p>
          <a:p>
            <a:pPr marL="0" indent="0">
              <a:buNone/>
            </a:pPr>
            <a:endParaRPr lang="nl-NL" sz="1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weerstand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van het lampje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372200" y="2276872"/>
            <a:ext cx="22669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0,069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6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96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6000 </a:t>
            </a:r>
            <a:r>
              <a:rPr lang="el-GR" sz="3200" dirty="0">
                <a:solidFill>
                  <a:schemeClr val="bg1"/>
                </a:solidFill>
              </a:rPr>
              <a:t>Ω</a:t>
            </a:r>
            <a:endParaRPr lang="nl-NL" sz="3200" dirty="0">
              <a:solidFill>
                <a:schemeClr val="bg1"/>
              </a:solidFill>
            </a:endParaRPr>
          </a:p>
          <a:p>
            <a:pPr marL="342900" indent="-342900">
              <a:buAutoNum type="alphaUcParenR"/>
            </a:pP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1" name="Rechthoek 10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2" name="PRS Question Icon" descr="PRS Question Ic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223000"/>
            <a:ext cx="406349" cy="3936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10258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916195"/>
              </p:ext>
            </p:extLst>
          </p:nvPr>
        </p:nvGraphicFramePr>
        <p:xfrm>
          <a:off x="893763" y="1268413"/>
          <a:ext cx="3309937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Vergelijking" r:id="rId3" imgW="1231560" imgH="1701720" progId="Equation.3">
                  <p:embed/>
                </p:oleObj>
              </mc:Choice>
              <mc:Fallback>
                <p:oleObj name="Vergelijking" r:id="rId3" imgW="1231560" imgH="17017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268413"/>
                        <a:ext cx="3309937" cy="4572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9549726"/>
              </p:ext>
            </p:extLst>
          </p:nvPr>
        </p:nvGraphicFramePr>
        <p:xfrm>
          <a:off x="4802063" y="1305272"/>
          <a:ext cx="41624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Vergelijking" r:id="rId5" imgW="1549400" imgH="1701800" progId="Equation.3">
                  <p:embed/>
                </p:oleObj>
              </mc:Choice>
              <mc:Fallback>
                <p:oleObj name="Vergelijking" r:id="rId5" imgW="1549400" imgH="17018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063" y="1305272"/>
                        <a:ext cx="4162425" cy="4572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3" y="2577965"/>
            <a:ext cx="2818419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35" y="2108176"/>
            <a:ext cx="52482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74" y="1606128"/>
            <a:ext cx="5626692" cy="352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Stroom en elektronen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17884" y="6377182"/>
            <a:ext cx="2133600" cy="365125"/>
          </a:xfrm>
        </p:spPr>
        <p:txBody>
          <a:bodyPr/>
          <a:lstStyle/>
          <a:p>
            <a:pPr>
              <a:defRPr/>
            </a:pPr>
            <a:fld id="{2810BA28-E38D-42DC-ABA8-EAC66816A2B0}" type="datetime8">
              <a:rPr lang="nl-NL" smtClean="0"/>
              <a:t>15-6-2017 23:53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75208" y="1163348"/>
            <a:ext cx="7848872" cy="110871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chemeClr val="bg2"/>
                </a:solidFill>
              </a:rPr>
              <a:t>Bij de rode aansluiting geef de waarde aan als de wijzer maximaal uitslaat. </a:t>
            </a:r>
            <a:endParaRPr lang="nl-NL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347271" y="1584685"/>
            <a:ext cx="5626692" cy="3527847"/>
            <a:chOff x="827584" y="1571624"/>
            <a:chExt cx="5626692" cy="352784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71624"/>
              <a:ext cx="5626692" cy="352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1906493" y="248360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</a:t>
              </a: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2771800" y="220486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3779912" y="2195572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/>
                <a:t>0,</a:t>
              </a:r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4716016" y="248360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5535120" y="298766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1363612" y="1606129"/>
            <a:ext cx="5626692" cy="3527847"/>
            <a:chOff x="827584" y="1571624"/>
            <a:chExt cx="5626692" cy="3527847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71624"/>
              <a:ext cx="5626692" cy="352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kstvak 20"/>
            <p:cNvSpPr txBox="1"/>
            <p:nvPr/>
          </p:nvSpPr>
          <p:spPr>
            <a:xfrm>
              <a:off x="1755304" y="248360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0,0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2690197" y="220486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0,0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3627512" y="219557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/>
                <a:t>0,0</a:t>
              </a: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4563616" y="248360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0,0</a:t>
              </a: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5426501" y="297927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0,0</a:t>
              </a:r>
            </a:p>
          </p:txBody>
        </p:sp>
      </p:grpSp>
      <p:cxnSp>
        <p:nvCxnSpPr>
          <p:cNvPr id="11" name="Rechte verbindingslijn met pijl 10"/>
          <p:cNvCxnSpPr/>
          <p:nvPr/>
        </p:nvCxnSpPr>
        <p:spPr>
          <a:xfrm flipH="1">
            <a:off x="6603855" y="2865997"/>
            <a:ext cx="1080120" cy="147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H="1" flipV="1">
            <a:off x="6603855" y="3185387"/>
            <a:ext cx="1170940" cy="1632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H="1" flipV="1">
            <a:off x="6603855" y="3348609"/>
            <a:ext cx="1170940" cy="508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8" name="Groep 37"/>
          <p:cNvGrpSpPr/>
          <p:nvPr/>
        </p:nvGrpSpPr>
        <p:grpSpPr>
          <a:xfrm>
            <a:off x="16060" y="0"/>
            <a:ext cx="9180512" cy="6864927"/>
            <a:chOff x="0" y="0"/>
            <a:chExt cx="9180512" cy="6864927"/>
          </a:xfrm>
        </p:grpSpPr>
        <p:sp>
          <p:nvSpPr>
            <p:cNvPr id="39" name="Rechthoek 3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Rechthoek 3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rgbClr val="FFFF00"/>
                  </a:solidFill>
                </a:rPr>
                <a:t>Stroommeter</a:t>
              </a:r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30" name="Tijdelijke aanduiding voor inhoud 1"/>
          <p:cNvSpPr txBox="1">
            <a:spLocks/>
          </p:cNvSpPr>
          <p:nvPr/>
        </p:nvSpPr>
        <p:spPr bwMode="auto">
          <a:xfrm>
            <a:off x="1311267" y="5150825"/>
            <a:ext cx="7848872" cy="11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>
                <a:solidFill>
                  <a:schemeClr val="bg2"/>
                </a:solidFill>
              </a:rPr>
              <a:t>Altijd in Serie</a:t>
            </a:r>
          </a:p>
          <a:p>
            <a:pPr marL="0" indent="0">
              <a:buFont typeface="Arial" charset="0"/>
              <a:buNone/>
            </a:pPr>
            <a:r>
              <a:rPr lang="nl-NL" sz="2400" dirty="0">
                <a:solidFill>
                  <a:schemeClr val="bg2"/>
                </a:solidFill>
              </a:rPr>
              <a:t>Lage weerstand</a:t>
            </a:r>
            <a:endParaRPr lang="nl-NL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951" y="11727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weerstand van 4,7 M</a:t>
            </a:r>
            <a:r>
              <a:rPr lang="el-GR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r>
              <a:rPr lang="nl-NL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nl-NL" dirty="0">
                <a:solidFill>
                  <a:srgbClr val="FFFF00"/>
                </a:solidFill>
              </a:rPr>
              <a:t>is aangesloten op een spanning van 42 Volt.</a:t>
            </a:r>
          </a:p>
          <a:p>
            <a:pPr marL="0" indent="0"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stroom </a:t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door de weerstand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940152" y="2924944"/>
            <a:ext cx="23487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8,9 </a:t>
            </a:r>
            <a:r>
              <a:rPr lang="el-GR" sz="3200" dirty="0">
                <a:solidFill>
                  <a:schemeClr val="bg1"/>
                </a:solidFill>
              </a:rPr>
              <a:t>μ</a:t>
            </a:r>
            <a:r>
              <a:rPr lang="nl-NL" sz="3200" dirty="0">
                <a:solidFill>
                  <a:schemeClr val="bg1"/>
                </a:solidFill>
              </a:rPr>
              <a:t>A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1,97 mA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8,9 A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197,4 A</a:t>
            </a:r>
          </a:p>
          <a:p>
            <a:pPr marL="342900" indent="-342900">
              <a:buAutoNum type="alphaUcParenR"/>
            </a:pP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PRS Question Icon" descr="PRS Question Icon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" y="439420"/>
            <a:ext cx="406400" cy="406400"/>
          </a:xfrm>
          <a:prstGeom prst="rect">
            <a:avLst/>
          </a:prstGeom>
        </p:spPr>
      </p:pic>
      <p:pic>
        <p:nvPicPr>
          <p:cNvPr id="6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 dirty="0">
                <a:solidFill>
                  <a:schemeClr val="bg1"/>
                </a:solidFill>
              </a:rPr>
              <a:t>REKENEN MET ELEKTRICITEIT</a:t>
            </a: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1" name="Rechthoek 10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102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21631"/>
              </p:ext>
            </p:extLst>
          </p:nvPr>
        </p:nvGraphicFramePr>
        <p:xfrm>
          <a:off x="5652120" y="1235557"/>
          <a:ext cx="3296859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Vergelijking" r:id="rId3" imgW="1460160" imgH="1752480" progId="Equation.3">
                  <p:embed/>
                </p:oleObj>
              </mc:Choice>
              <mc:Fallback>
                <p:oleObj name="Vergelijking" r:id="rId3" imgW="1460160" imgH="1752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235557"/>
                        <a:ext cx="3296859" cy="446449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16199"/>
              </p:ext>
            </p:extLst>
          </p:nvPr>
        </p:nvGraphicFramePr>
        <p:xfrm>
          <a:off x="827584" y="1225263"/>
          <a:ext cx="4603150" cy="444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Vergelijking" r:id="rId5" imgW="1676160" imgH="1701720" progId="Equation.3">
                  <p:embed/>
                </p:oleObj>
              </mc:Choice>
              <mc:Fallback>
                <p:oleObj name="Vergelijking" r:id="rId5" imgW="1676160" imgH="17017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225263"/>
                        <a:ext cx="4603150" cy="44439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Wet van Ohm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8811" y="12001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lampje is aangesloten en er loopt een stroom van 15 mA. Het lampje heeft een weerstand van 50M</a:t>
            </a:r>
            <a:r>
              <a:rPr lang="el-GR" dirty="0">
                <a:solidFill>
                  <a:srgbClr val="FFFF00"/>
                </a:solidFill>
                <a:latin typeface="Arial"/>
                <a:cs typeface="Arial"/>
              </a:rPr>
              <a:t>Ω</a:t>
            </a:r>
            <a:endParaRPr lang="nl-NL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spanning waarop </a:t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het lampje werkt.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830656" y="2420888"/>
            <a:ext cx="20297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3,3 V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 750 V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3300 V</a:t>
            </a:r>
          </a:p>
          <a:p>
            <a:pPr marL="342900" indent="-342900">
              <a:buFontTx/>
              <a:buAutoNum type="alphaUcParenR"/>
            </a:pPr>
            <a:r>
              <a:rPr lang="nl-NL" sz="3200" dirty="0">
                <a:solidFill>
                  <a:schemeClr val="bg1"/>
                </a:solidFill>
              </a:rPr>
              <a:t> 750 kV</a:t>
            </a:r>
          </a:p>
          <a:p>
            <a:pPr marL="342900" indent="-342900">
              <a:buAutoNum type="alphaUcParenR"/>
            </a:pPr>
            <a:endParaRPr lang="nl-NL" sz="3200" dirty="0">
              <a:solidFill>
                <a:schemeClr val="bg1"/>
              </a:solidFill>
            </a:endParaRPr>
          </a:p>
        </p:txBody>
      </p:sp>
      <p:pic>
        <p:nvPicPr>
          <p:cNvPr id="5" name="PRS Question Icon" descr="PRS Question Icon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69900"/>
            <a:ext cx="406400" cy="406400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102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76431"/>
              </p:ext>
            </p:extLst>
          </p:nvPr>
        </p:nvGraphicFramePr>
        <p:xfrm>
          <a:off x="2008188" y="1141413"/>
          <a:ext cx="5400675" cy="470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Vergelijking" r:id="rId3" imgW="1600200" imgH="1396800" progId="Equation.3">
                  <p:embed/>
                </p:oleObj>
              </mc:Choice>
              <mc:Fallback>
                <p:oleObj name="Vergelijking" r:id="rId3" imgW="1600200" imgH="1396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1141413"/>
                        <a:ext cx="5400675" cy="4706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ep 4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6" name="Rechthoek 5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Wet van Ohm</a:t>
              </a:r>
              <a:endParaRPr lang="nl-NL" sz="4000" dirty="0"/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4521" y="135329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FFFF00"/>
                </a:solidFill>
              </a:rPr>
              <a:t>Een lamp van 60 W is aangesloten op een spanning van 240V.</a:t>
            </a:r>
          </a:p>
          <a:p>
            <a:pPr marL="0" indent="0">
              <a:buNone/>
            </a:pP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arenR"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stroom door de lamp.</a:t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(Tip gebruik tabel 6 en 12)</a:t>
            </a:r>
            <a:b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lphaUcParenR"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Bereken de weerstand van de lamp.</a:t>
            </a:r>
          </a:p>
        </p:txBody>
      </p:sp>
      <p:pic>
        <p:nvPicPr>
          <p:cNvPr id="4" name="PRS Question Icon" descr="PRS Question Icon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94030"/>
            <a:ext cx="406400" cy="4064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876256" y="2492896"/>
            <a:ext cx="190308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nl-NL" sz="2800" dirty="0">
                <a:solidFill>
                  <a:schemeClr val="bg1"/>
                </a:solidFill>
              </a:rPr>
              <a:t> 250 mA</a:t>
            </a:r>
          </a:p>
          <a:p>
            <a:pPr marL="342900" indent="-342900">
              <a:buFontTx/>
              <a:buAutoNum type="alphaUcParenR"/>
            </a:pPr>
            <a:r>
              <a:rPr lang="nl-NL" sz="2800" dirty="0">
                <a:solidFill>
                  <a:schemeClr val="bg1"/>
                </a:solidFill>
              </a:rPr>
              <a:t> 500 mA</a:t>
            </a:r>
          </a:p>
          <a:p>
            <a:pPr marL="342900" indent="-342900">
              <a:buFontTx/>
              <a:buAutoNum type="alphaUcParenR"/>
            </a:pPr>
            <a:r>
              <a:rPr lang="nl-NL" sz="2800" dirty="0">
                <a:solidFill>
                  <a:schemeClr val="bg1"/>
                </a:solidFill>
              </a:rPr>
              <a:t> 4 A</a:t>
            </a:r>
          </a:p>
          <a:p>
            <a:pPr marL="342900" indent="-342900">
              <a:buFontTx/>
              <a:buAutoNum type="alphaUcParenR"/>
            </a:pPr>
            <a:r>
              <a:rPr lang="nl-NL" sz="2800" dirty="0">
                <a:solidFill>
                  <a:schemeClr val="bg1"/>
                </a:solidFill>
              </a:rPr>
              <a:t> 14,4 Ka</a:t>
            </a:r>
          </a:p>
          <a:p>
            <a:pPr marL="342900" indent="-342900">
              <a:buFontTx/>
              <a:buAutoNum type="alphaUcParenR"/>
            </a:pPr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Extra uitdagen</a:t>
              </a:r>
              <a:br>
                <a:rPr lang="nl-NL" sz="4000" dirty="0">
                  <a:solidFill>
                    <a:schemeClr val="bg1"/>
                  </a:solidFill>
                </a:rPr>
              </a:br>
              <a:r>
                <a:rPr lang="nl-NL" sz="4000" dirty="0">
                  <a:solidFill>
                    <a:schemeClr val="bg1"/>
                  </a:solidFill>
                </a:rPr>
                <a:t>los op met tabel 6 en 12 uit de </a:t>
              </a:r>
              <a:r>
                <a:rPr lang="nl-NL" sz="4000" dirty="0" err="1">
                  <a:solidFill>
                    <a:schemeClr val="bg1"/>
                  </a:solidFill>
                </a:rPr>
                <a:t>binas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1281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Serie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200151"/>
                <a:ext cx="4906888" cy="4525963"/>
              </a:xfrm>
            </p:spPr>
            <p:txBody>
              <a:bodyPr/>
              <a:lstStyle/>
              <a:p>
                <a:r>
                  <a:rPr lang="nl-NL" dirty="0">
                    <a:solidFill>
                      <a:schemeClr val="bg1"/>
                    </a:solidFill>
                  </a:rPr>
                  <a:t>Onderdelen in dezelfde stroomkring</a:t>
                </a:r>
              </a:p>
              <a:p>
                <a:endParaRPr lang="nl-NL" sz="1400" dirty="0">
                  <a:solidFill>
                    <a:schemeClr val="bg1"/>
                  </a:solidFill>
                </a:endParaRPr>
              </a:p>
              <a:p>
                <a:r>
                  <a:rPr lang="nl-NL" dirty="0">
                    <a:solidFill>
                      <a:schemeClr val="bg1"/>
                    </a:solidFill>
                  </a:rPr>
                  <a:t>Lampje 1 stuk, lampje 2 ook uit.</a:t>
                </a:r>
              </a:p>
              <a:p>
                <a:endParaRPr lang="nl-NL" sz="12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nl-NL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200151"/>
                <a:ext cx="4906888" cy="4525963"/>
              </a:xfrm>
              <a:blipFill>
                <a:blip r:embed="rId2"/>
                <a:stretch>
                  <a:fillRect l="-2857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9C1EA-73F7-484E-96FE-3D49ABD05CAB}" type="datetime8">
              <a:rPr lang="nl-NL" smtClean="0"/>
              <a:t>15-6-2017 23:32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948264" y="6423139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Bron: http://febs-verein.at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4" name="Rechthoek 13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Serie</a:t>
              </a:r>
              <a:endParaRPr lang="nl-NL" sz="4000" dirty="0"/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64" y="386321"/>
            <a:ext cx="2171700" cy="3367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00" y="3789040"/>
            <a:ext cx="2171700" cy="21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09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307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Parallel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51081" y="1337541"/>
                <a:ext cx="4906888" cy="4525963"/>
              </a:xfrm>
            </p:spPr>
            <p:txBody>
              <a:bodyPr/>
              <a:lstStyle/>
              <a:p>
                <a:r>
                  <a:rPr lang="nl-NL" dirty="0">
                    <a:solidFill>
                      <a:schemeClr val="bg1"/>
                    </a:solidFill>
                  </a:rPr>
                  <a:t>Elke onderdeel </a:t>
                </a:r>
                <a:r>
                  <a:rPr lang="nl-NL">
                    <a:solidFill>
                      <a:schemeClr val="bg1"/>
                    </a:solidFill>
                  </a:rPr>
                  <a:t>in een eigen </a:t>
                </a:r>
                <a:r>
                  <a:rPr lang="nl-NL" dirty="0">
                    <a:solidFill>
                      <a:schemeClr val="bg1"/>
                    </a:solidFill>
                  </a:rPr>
                  <a:t>kring</a:t>
                </a:r>
              </a:p>
              <a:p>
                <a:endParaRPr lang="nl-NL" sz="1200" dirty="0">
                  <a:solidFill>
                    <a:schemeClr val="bg1"/>
                  </a:solidFill>
                </a:endParaRPr>
              </a:p>
              <a:p>
                <a:r>
                  <a:rPr lang="nl-NL" dirty="0">
                    <a:solidFill>
                      <a:schemeClr val="bg1"/>
                    </a:solidFill>
                  </a:rPr>
                  <a:t>Lampje 1 stuk lampje 2 blijft branden.</a:t>
                </a:r>
              </a:p>
              <a:p>
                <a:endParaRPr lang="nl-NL" sz="12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bg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nl-NL" dirty="0">
                  <a:solidFill>
                    <a:schemeClr val="bg1"/>
                  </a:solidFill>
                </a:endParaRPr>
              </a:p>
              <a:p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081" y="1337541"/>
                <a:ext cx="4906888" cy="4525963"/>
              </a:xfrm>
              <a:blipFill>
                <a:blip r:embed="rId2"/>
                <a:stretch>
                  <a:fillRect l="-2857" t="-1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D666C-6046-42E8-9C90-CDE1291BE3F8}" type="datetime8">
              <a:rPr lang="nl-NL" smtClean="0"/>
              <a:t>15-6-2017 23:33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Ing</a:t>
            </a:r>
            <a:r>
              <a:rPr lang="nl-NL" dirty="0"/>
              <a:t> W.T.N.G. Tomassen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948264" y="5467466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Bron: http://febs-verein.at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4" name="Rechthoek 13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Parallel</a:t>
              </a:r>
              <a:endParaRPr lang="nl-NL" sz="4000" dirty="0"/>
            </a:p>
          </p:txBody>
        </p:sp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46" y="237560"/>
            <a:ext cx="2787963" cy="2346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34" y="2661660"/>
            <a:ext cx="2786330" cy="234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1"/>
            <a:ext cx="3275856" cy="12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33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307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Combinatie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4711" y="1533268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Stroom en spanning zijn combinatie van serie en parallel.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D666C-6046-42E8-9C90-CDE1291BE3F8}" type="datetime8">
              <a:rPr lang="nl-NL" smtClean="0"/>
              <a:t>15-6-2017 23:34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Ing</a:t>
            </a:r>
            <a:r>
              <a:rPr lang="nl-NL" dirty="0"/>
              <a:t> W.T.N.G. Tomassen</a:t>
            </a:r>
          </a:p>
        </p:txBody>
      </p:sp>
      <p:sp>
        <p:nvSpPr>
          <p:cNvPr id="11" name="Rechthoek 10"/>
          <p:cNvSpPr/>
          <p:nvPr/>
        </p:nvSpPr>
        <p:spPr>
          <a:xfrm>
            <a:off x="6948264" y="6309320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Bron: http://febs-verein.at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64" y="1244196"/>
            <a:ext cx="2057400" cy="484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3" name="Rechthoek 12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Combinatie</a:t>
              </a:r>
              <a:endParaRPr lang="nl-NL" sz="4000" dirty="0"/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725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0BA28-E38D-42DC-ABA8-EAC66816A2B0}" type="datetime8">
              <a:rPr lang="nl-NL" smtClean="0"/>
              <a:t>15-6-2017 23:46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5" y="2132856"/>
            <a:ext cx="3267075" cy="1771650"/>
          </a:xfr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30" y="3926954"/>
            <a:ext cx="23812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5" y="3926954"/>
            <a:ext cx="3267075" cy="17716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99498" y="2282883"/>
            <a:ext cx="2172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De spanning bij </a:t>
            </a:r>
          </a:p>
          <a:p>
            <a:r>
              <a:rPr lang="nl-NL" dirty="0">
                <a:solidFill>
                  <a:schemeClr val="bg2"/>
                </a:solidFill>
              </a:rPr>
              <a:t>een enkele lamp is </a:t>
            </a:r>
          </a:p>
          <a:p>
            <a:r>
              <a:rPr lang="nl-NL" dirty="0">
                <a:solidFill>
                  <a:schemeClr val="bg2"/>
                </a:solidFill>
              </a:rPr>
              <a:t>gelijk aan de </a:t>
            </a:r>
          </a:p>
          <a:p>
            <a:r>
              <a:rPr lang="nl-NL" dirty="0">
                <a:solidFill>
                  <a:schemeClr val="bg2"/>
                </a:solidFill>
              </a:rPr>
              <a:t>voedingspanning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903477" y="4270151"/>
            <a:ext cx="223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De spanning</a:t>
            </a:r>
          </a:p>
          <a:p>
            <a:r>
              <a:rPr lang="nl-NL" dirty="0">
                <a:solidFill>
                  <a:schemeClr val="bg2"/>
                </a:solidFill>
              </a:rPr>
              <a:t>lampen in serie</a:t>
            </a:r>
          </a:p>
          <a:p>
            <a:r>
              <a:rPr lang="nl-NL" dirty="0">
                <a:solidFill>
                  <a:schemeClr val="bg2"/>
                </a:solidFill>
              </a:rPr>
              <a:t>wordt verdeeld.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688659" y="171271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De spanning van de batterij wordt verdeeld over de lampen.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hoek 16"/>
              <p:cNvSpPr/>
              <p:nvPr/>
            </p:nvSpPr>
            <p:spPr>
              <a:xfrm>
                <a:off x="476213" y="1151944"/>
                <a:ext cx="2771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NL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7" name="Rechthoe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13" y="1151944"/>
                <a:ext cx="27718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08" y="2152937"/>
            <a:ext cx="15525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-36512" y="-6927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chemeClr val="tx1"/>
                  </a:solidFill>
                </a:rPr>
                <a:t>Serie</a:t>
              </a: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265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0BA28-E38D-42DC-ABA8-EAC66816A2B0}" type="datetime8">
              <a:rPr lang="nl-NL" smtClean="0"/>
              <a:t>15-6-2017 23:46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" y="2396927"/>
            <a:ext cx="3267075" cy="1771650"/>
          </a:xfrm>
        </p:spPr>
      </p:pic>
      <p:sp>
        <p:nvSpPr>
          <p:cNvPr id="13" name="Titel 1"/>
          <p:cNvSpPr txBox="1">
            <a:spLocks/>
          </p:cNvSpPr>
          <p:nvPr/>
        </p:nvSpPr>
        <p:spPr bwMode="auto">
          <a:xfrm>
            <a:off x="7574457" y="1768252"/>
            <a:ext cx="18105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800" dirty="0">
                <a:solidFill>
                  <a:srgbClr val="FFFF00"/>
                </a:solidFill>
              </a:rPr>
              <a:t>Serie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3502313" y="1196752"/>
            <a:ext cx="21705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>
                <a:solidFill>
                  <a:srgbClr val="FFFF00"/>
                </a:solidFill>
              </a:rPr>
              <a:t>Parallel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43" y="3477047"/>
            <a:ext cx="23812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51" y="1196752"/>
            <a:ext cx="1352956" cy="9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hoek 14"/>
              <p:cNvSpPr/>
              <p:nvPr/>
            </p:nvSpPr>
            <p:spPr>
              <a:xfrm>
                <a:off x="323907" y="1336590"/>
                <a:ext cx="32403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15" name="Rechthoe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7" y="1336590"/>
                <a:ext cx="3240360" cy="707886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5" y="4125119"/>
            <a:ext cx="3267075" cy="1771650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4299573" y="282897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De spanning is </a:t>
            </a:r>
          </a:p>
          <a:p>
            <a:r>
              <a:rPr lang="nl-NL" dirty="0">
                <a:solidFill>
                  <a:schemeClr val="bg2"/>
                </a:solidFill>
              </a:rPr>
              <a:t>overal hetzelfde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299573" y="4701183"/>
            <a:ext cx="223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De stroom wordt verdeeld over de lampjes</a:t>
            </a:r>
          </a:p>
        </p:txBody>
      </p:sp>
      <p:grpSp>
        <p:nvGrpSpPr>
          <p:cNvPr id="16" name="Groep 15"/>
          <p:cNvGrpSpPr/>
          <p:nvPr/>
        </p:nvGrpSpPr>
        <p:grpSpPr>
          <a:xfrm>
            <a:off x="-36512" y="-6927"/>
            <a:ext cx="9180512" cy="6864927"/>
            <a:chOff x="0" y="0"/>
            <a:chExt cx="9180512" cy="6864927"/>
          </a:xfrm>
        </p:grpSpPr>
        <p:sp>
          <p:nvSpPr>
            <p:cNvPr id="19" name="Rechthoek 1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chemeClr val="tx1"/>
                  </a:solidFill>
                </a:rPr>
                <a:t>Parallel?</a:t>
              </a:r>
            </a:p>
          </p:txBody>
        </p: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45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48484"/>
            <a:ext cx="4210043" cy="720079"/>
          </a:xfrm>
        </p:spPr>
        <p:txBody>
          <a:bodyPr/>
          <a:lstStyle/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10BA28-E38D-42DC-ABA8-EAC66816A2B0}" type="datetime8">
              <a:rPr lang="nl-NL" smtClean="0"/>
              <a:t>15-6-2017 23:53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grpSp>
        <p:nvGrpSpPr>
          <p:cNvPr id="12" name="Groep 11"/>
          <p:cNvGrpSpPr/>
          <p:nvPr/>
        </p:nvGrpSpPr>
        <p:grpSpPr>
          <a:xfrm>
            <a:off x="16060" y="0"/>
            <a:ext cx="9180512" cy="6864927"/>
            <a:chOff x="0" y="0"/>
            <a:chExt cx="9180512" cy="6864927"/>
          </a:xfrm>
        </p:grpSpPr>
        <p:sp>
          <p:nvSpPr>
            <p:cNvPr id="13" name="Rechthoek 12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rgbClr val="FFFF00"/>
                  </a:solidFill>
                </a:rPr>
                <a:t>Metriek</a:t>
              </a:r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graphicFrame>
        <p:nvGraphicFramePr>
          <p:cNvPr id="16" name="Tabel 15"/>
          <p:cNvGraphicFramePr>
            <a:graphicFrameLocks noGrp="1"/>
          </p:cNvGraphicFramePr>
          <p:nvPr>
            <p:extLst/>
          </p:nvPr>
        </p:nvGraphicFramePr>
        <p:xfrm>
          <a:off x="717884" y="1427880"/>
          <a:ext cx="8229600" cy="2831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3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SI-voorvoegsels (prefixen)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r>
                        <a:rPr lang="nl-NL" sz="1600" baseline="30000" dirty="0">
                          <a:effectLst/>
                        </a:rPr>
                        <a:t>n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Voorvoegsel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Symbool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Naam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u="none" strike="noStrike" dirty="0">
                          <a:effectLst/>
                          <a:hlinkClick r:id="rId4" tooltip="Decimaal"/>
                        </a:rPr>
                        <a:t>Decimaal</a:t>
                      </a:r>
                      <a:r>
                        <a:rPr lang="nl-NL" sz="1000" dirty="0">
                          <a:effectLst/>
                        </a:rPr>
                        <a:t> 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r>
                        <a:rPr lang="nl-NL" sz="1600" baseline="30000" dirty="0">
                          <a:effectLst/>
                        </a:rPr>
                        <a:t>9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none" strike="noStrike">
                          <a:effectLst/>
                          <a:hlinkClick r:id="rId5" tooltip="Giga"/>
                        </a:rPr>
                        <a:t>giga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G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u="none" strike="noStrike">
                          <a:effectLst/>
                          <a:hlinkClick r:id="rId6" tooltip="Miljard"/>
                        </a:rPr>
                        <a:t>Miljard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1 000 000 000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r>
                        <a:rPr lang="nl-NL" sz="1600" baseline="30000" dirty="0">
                          <a:effectLst/>
                        </a:rPr>
                        <a:t>6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none" strike="noStrike">
                          <a:effectLst/>
                          <a:hlinkClick r:id="rId7" tooltip="Mega (voorvoegsel)"/>
                        </a:rPr>
                        <a:t>mega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M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u="none" strike="noStrike">
                          <a:effectLst/>
                          <a:hlinkClick r:id="rId8" tooltip="Miljoen"/>
                        </a:rPr>
                        <a:t>Miljoen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1 000 000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r>
                        <a:rPr lang="nl-NL" sz="1600" baseline="30000" dirty="0">
                          <a:effectLst/>
                        </a:rPr>
                        <a:t>3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none" strike="noStrike">
                          <a:effectLst/>
                          <a:hlinkClick r:id="rId9" tooltip="Kilo (SI-prefix)"/>
                        </a:rPr>
                        <a:t>kilo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k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u="none" strike="noStrike">
                          <a:effectLst/>
                          <a:hlinkClick r:id="rId10" tooltip="Duizend"/>
                        </a:rPr>
                        <a:t>Duizend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1 000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 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r>
                        <a:rPr lang="nl-NL" sz="1600" baseline="30000" dirty="0">
                          <a:effectLst/>
                        </a:rPr>
                        <a:t>−3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none" strike="noStrike">
                          <a:effectLst/>
                          <a:hlinkClick r:id="rId11" tooltip="Milli"/>
                        </a:rPr>
                        <a:t>milli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m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Duizendste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0,001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r>
                        <a:rPr lang="nl-NL" sz="1600" baseline="30000" dirty="0">
                          <a:effectLst/>
                        </a:rPr>
                        <a:t>−6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none" strike="noStrike">
                          <a:effectLst/>
                          <a:hlinkClick r:id="rId12" tooltip="Micro"/>
                        </a:rPr>
                        <a:t>micro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µ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Miljoenste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0,000 001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10</a:t>
                      </a:r>
                      <a:r>
                        <a:rPr lang="nl-NL" sz="1600" baseline="30000" dirty="0">
                          <a:effectLst/>
                        </a:rPr>
                        <a:t>−9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u="none" strike="noStrike">
                          <a:effectLst/>
                          <a:hlinkClick r:id="rId13" tooltip="Nano"/>
                        </a:rPr>
                        <a:t>nano</a:t>
                      </a:r>
                      <a:endParaRPr lang="nl-NL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n</a:t>
                      </a:r>
                      <a:endParaRPr lang="nl-N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Miljardste</a:t>
                      </a:r>
                      <a:endParaRPr lang="nl-N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0,000 000 001</a:t>
                      </a:r>
                      <a:endParaRPr lang="nl-N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445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696543" y="1319468"/>
            <a:ext cx="4906888" cy="79640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U = I x R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798343" y="6356350"/>
            <a:ext cx="2133600" cy="365125"/>
          </a:xfrm>
        </p:spPr>
        <p:txBody>
          <a:bodyPr/>
          <a:lstStyle/>
          <a:p>
            <a:pPr>
              <a:defRPr/>
            </a:pPr>
            <a:fld id="{5EB9C1EA-73F7-484E-96FE-3D49ABD05CAB}" type="datetime8">
              <a:rPr lang="nl-NL" smtClean="0"/>
              <a:t>15-6-2017 23:46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Ing W.T.N.G. Tomassen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1" y="2619929"/>
            <a:ext cx="1952625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6822152" y="6432390"/>
            <a:ext cx="18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Bron: http://febs-verein.at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hoek 4"/>
              <p:cNvSpPr/>
              <p:nvPr/>
            </p:nvSpPr>
            <p:spPr>
              <a:xfrm>
                <a:off x="2943091" y="1211003"/>
                <a:ext cx="29340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sz="28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5" name="Rechthoe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091" y="1211003"/>
                <a:ext cx="2934072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39" y="2338050"/>
            <a:ext cx="2171700" cy="336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43" y="2317517"/>
            <a:ext cx="2880320" cy="242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/>
              <p:cNvSpPr/>
              <p:nvPr/>
            </p:nvSpPr>
            <p:spPr>
              <a:xfrm>
                <a:off x="5917123" y="1211002"/>
                <a:ext cx="324036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10" name="Rechthoe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23" y="1211002"/>
                <a:ext cx="3240360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kstvak 13"/>
          <p:cNvSpPr txBox="1"/>
          <p:nvPr/>
        </p:nvSpPr>
        <p:spPr>
          <a:xfrm>
            <a:off x="3923789" y="393898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r>
              <a:rPr lang="en-US" sz="1200" dirty="0" err="1"/>
              <a:t>tot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7689801" y="229505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r>
              <a:rPr lang="en-US" sz="1200" dirty="0" err="1"/>
              <a:t>tot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3873003" y="487864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1050" dirty="0"/>
              <a:t>1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4728991" y="490263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1050" dirty="0"/>
              <a:t>2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8016974" y="307015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1050" dirty="0"/>
              <a:t>1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8020180" y="393898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sz="1050" dirty="0"/>
              <a:t>2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3553289" y="4284309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sz="1200" dirty="0" err="1"/>
              <a:t>tot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7686491" y="266438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sz="1200" dirty="0" err="1"/>
              <a:t>tot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5945213" y="5059551"/>
            <a:ext cx="3259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U</a:t>
            </a:r>
            <a:r>
              <a:rPr lang="en-US" sz="1200" dirty="0" err="1">
                <a:solidFill>
                  <a:srgbClr val="FFFF00"/>
                </a:solidFill>
              </a:rPr>
              <a:t>tot</a:t>
            </a:r>
            <a:r>
              <a:rPr lang="en-US" dirty="0">
                <a:solidFill>
                  <a:srgbClr val="FFFF00"/>
                </a:solidFill>
              </a:rPr>
              <a:t> en 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sz="1200" dirty="0" err="1">
                <a:solidFill>
                  <a:srgbClr val="FFFF00"/>
                </a:solidFill>
              </a:rPr>
              <a:t>tot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zijn</a:t>
            </a:r>
            <a:r>
              <a:rPr lang="en-US" dirty="0">
                <a:solidFill>
                  <a:srgbClr val="FFFF00"/>
                </a:solidFill>
              </a:rPr>
              <a:t> de spanning en </a:t>
            </a:r>
          </a:p>
          <a:p>
            <a:pPr algn="ctr"/>
            <a:r>
              <a:rPr lang="en-US" dirty="0" err="1">
                <a:solidFill>
                  <a:srgbClr val="FFFF00"/>
                </a:solidFill>
              </a:rPr>
              <a:t>s</a:t>
            </a:r>
            <a:r>
              <a:rPr lang="en-US">
                <a:solidFill>
                  <a:srgbClr val="FFFF00"/>
                </a:solidFill>
              </a:rPr>
              <a:t>troom</a:t>
            </a:r>
            <a:r>
              <a:rPr lang="en-US" dirty="0">
                <a:solidFill>
                  <a:srgbClr val="FFFF00"/>
                </a:solidFill>
              </a:rPr>
              <a:t> die de </a:t>
            </a:r>
            <a:r>
              <a:rPr lang="en-US" dirty="0" err="1">
                <a:solidFill>
                  <a:srgbClr val="FFFF00"/>
                </a:solidFill>
              </a:rPr>
              <a:t>voeding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levert</a:t>
            </a:r>
            <a:endParaRPr lang="nl-NL" dirty="0">
              <a:solidFill>
                <a:srgbClr val="FFFF00"/>
              </a:solidFill>
            </a:endParaRPr>
          </a:p>
        </p:txBody>
      </p:sp>
      <p:grpSp>
        <p:nvGrpSpPr>
          <p:cNvPr id="26" name="Groep 25"/>
          <p:cNvGrpSpPr/>
          <p:nvPr/>
        </p:nvGrpSpPr>
        <p:grpSpPr>
          <a:xfrm>
            <a:off x="-36512" y="-6927"/>
            <a:ext cx="9180512" cy="6864927"/>
            <a:chOff x="0" y="0"/>
            <a:chExt cx="9180512" cy="6864927"/>
          </a:xfrm>
        </p:grpSpPr>
        <p:sp>
          <p:nvSpPr>
            <p:cNvPr id="27" name="Rechthoek 26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Rechthoek 27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3600" dirty="0">
                  <a:solidFill>
                    <a:schemeClr val="tx1"/>
                  </a:solidFill>
                </a:rPr>
                <a:t>     Enkel                  Serie                     Parallel?</a:t>
              </a:r>
            </a:p>
          </p:txBody>
        </p:sp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116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4521" y="135329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Onderdelen geef je een nummer.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 spanning over R</a:t>
            </a:r>
            <a:r>
              <a:rPr lang="nl-NL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dat is U</a:t>
            </a:r>
            <a:r>
              <a:rPr lang="nl-NL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 stroom door R</a:t>
            </a:r>
            <a:r>
              <a:rPr lang="nl-NL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dat is I</a:t>
            </a:r>
            <a:r>
              <a:rPr lang="nl-NL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</a:p>
          <a:p>
            <a:pPr marL="0" indent="0">
              <a:buNone/>
            </a:pPr>
            <a:endParaRPr lang="nl-NL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</a:t>
            </a:r>
            <a:r>
              <a:rPr lang="nl-NL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 </a:t>
            </a: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is de vervangweerstand =</a:t>
            </a:r>
            <a:r>
              <a:rPr lang="nl-NL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nl-NL" sz="3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</a:t>
            </a:r>
            <a:r>
              <a:rPr lang="nl-NL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tot</a:t>
            </a:r>
            <a:endParaRPr lang="nl-NL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Alle voeding/batterij/bron horen bij </a:t>
            </a:r>
            <a:r>
              <a:rPr lang="nl-NL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</a:t>
            </a:r>
            <a:r>
              <a:rPr lang="nl-NL" sz="1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tot</a:t>
            </a:r>
            <a:r>
              <a:rPr lang="nl-NL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nl-NL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</a:t>
            </a:r>
            <a:r>
              <a:rPr lang="nl-NL" sz="1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tot</a:t>
            </a:r>
            <a:r>
              <a:rPr lang="nl-NL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en </a:t>
            </a:r>
            <a:r>
              <a:rPr lang="nl-NL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R</a:t>
            </a:r>
            <a:r>
              <a:rPr lang="nl-NL" sz="1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tot</a:t>
            </a:r>
            <a:endParaRPr lang="nl-NL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RS Question Icon" descr="PRS Question Icon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94030"/>
            <a:ext cx="406400" cy="406400"/>
          </a:xfrm>
          <a:prstGeom prst="rect">
            <a:avLst/>
          </a:prstGeom>
        </p:spPr>
      </p:pic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Belangrijke begrippen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993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fgeronde rechthoek 42"/>
          <p:cNvSpPr/>
          <p:nvPr/>
        </p:nvSpPr>
        <p:spPr>
          <a:xfrm>
            <a:off x="1475656" y="2786058"/>
            <a:ext cx="342902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Serie schakeling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362950" cy="2808287"/>
          </a:xfrm>
        </p:spPr>
        <p:txBody>
          <a:bodyPr/>
          <a:lstStyle/>
          <a:p>
            <a:r>
              <a:rPr lang="nl-N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Wat kan je?</a:t>
            </a:r>
          </a:p>
          <a:p>
            <a:r>
              <a:rPr lang="nl-NL" sz="2400" dirty="0">
                <a:solidFill>
                  <a:srgbClr val="FFFF00"/>
                </a:solidFill>
              </a:rPr>
              <a:t>I</a:t>
            </a:r>
            <a:r>
              <a:rPr lang="nl-NL" sz="1800" b="1" dirty="0">
                <a:solidFill>
                  <a:srgbClr val="FFFF00"/>
                </a:solidFill>
              </a:rPr>
              <a:t>2</a:t>
            </a:r>
            <a:r>
              <a:rPr lang="nl-NL" sz="2400" dirty="0">
                <a:solidFill>
                  <a:srgbClr val="FFFF00"/>
                </a:solidFill>
              </a:rPr>
              <a:t> berekenen</a:t>
            </a:r>
          </a:p>
          <a:p>
            <a:r>
              <a:rPr lang="nl-NL" sz="2400" dirty="0">
                <a:solidFill>
                  <a:srgbClr val="FFFF00"/>
                </a:solidFill>
              </a:rPr>
              <a:t>Hoe?		Binas tabel 12	R = U : I   (2 = 6 :3)						I = U : R   (3 = 6 :2)</a:t>
            </a:r>
          </a:p>
          <a:p>
            <a:pPr>
              <a:buFontTx/>
              <a:buNone/>
            </a:pPr>
            <a:r>
              <a:rPr lang="nl-NL" sz="2400" dirty="0">
                <a:solidFill>
                  <a:srgbClr val="FF0000"/>
                </a:solidFill>
              </a:rPr>
              <a:t>	</a:t>
            </a:r>
          </a:p>
        </p:txBody>
      </p:sp>
      <p:graphicFrame>
        <p:nvGraphicFramePr>
          <p:cNvPr id="6181" name="Object 3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47813" y="2852738"/>
          <a:ext cx="328136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Vergelijking" r:id="rId3" imgW="1511280" imgH="457200" progId="Equation.3">
                  <p:embed/>
                </p:oleObj>
              </mc:Choice>
              <mc:Fallback>
                <p:oleObj name="Vergelijking" r:id="rId3" imgW="1511280" imgH="457200" progId="Equation.3">
                  <p:embed/>
                  <p:pic>
                    <p:nvPicPr>
                      <p:cNvPr id="618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852738"/>
                        <a:ext cx="3281362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3563938" y="522922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>
                <a:solidFill>
                  <a:srgbClr val="FF0000"/>
                </a:solidFill>
              </a:rPr>
              <a:t>2,4A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2268538" y="5229225"/>
            <a:ext cx="1008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>
                <a:solidFill>
                  <a:srgbClr val="FFC000"/>
                </a:solidFill>
              </a:rPr>
              <a:t>2,4A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4716463" y="522922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>
                <a:solidFill>
                  <a:srgbClr val="FFC000"/>
                </a:solidFill>
              </a:rPr>
              <a:t>2,4A</a:t>
            </a:r>
          </a:p>
        </p:txBody>
      </p:sp>
      <p:graphicFrame>
        <p:nvGraphicFramePr>
          <p:cNvPr id="10" name="Group 108"/>
          <p:cNvGraphicFramePr>
            <a:graphicFrameLocks/>
          </p:cNvGraphicFramePr>
          <p:nvPr>
            <p:extLst/>
          </p:nvPr>
        </p:nvGraphicFramePr>
        <p:xfrm>
          <a:off x="426244" y="4077072"/>
          <a:ext cx="8291512" cy="2336800"/>
        </p:xfrm>
        <a:graphic>
          <a:graphicData uri="http://schemas.openxmlformats.org/drawingml/2006/table">
            <a:tbl>
              <a:tblPr/>
              <a:tblGrid>
                <a:gridCol w="165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12 V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=U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+ U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=I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= I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8 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5 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=R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+R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2239" y="0"/>
            <a:ext cx="2557177" cy="1131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9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85" grpId="0"/>
      <p:bldP spid="6186" grpId="0"/>
      <p:bldP spid="618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fgeronde rechthoek 45"/>
          <p:cNvSpPr/>
          <p:nvPr/>
        </p:nvSpPr>
        <p:spPr>
          <a:xfrm>
            <a:off x="539552" y="3068960"/>
            <a:ext cx="678661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accent2">
                    <a:lumMod val="20000"/>
                    <a:lumOff val="80000"/>
                  </a:schemeClr>
                </a:solidFill>
              </a:rPr>
              <a:t>Serie schakeling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2808287"/>
          </a:xfrm>
        </p:spPr>
        <p:txBody>
          <a:bodyPr/>
          <a:lstStyle/>
          <a:p>
            <a:r>
              <a:rPr lang="nl-N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Wat kan je nu nog meer?</a:t>
            </a:r>
          </a:p>
          <a:p>
            <a:r>
              <a:rPr lang="nl-NL" sz="2400" dirty="0">
                <a:solidFill>
                  <a:srgbClr val="FFFF00"/>
                </a:solidFill>
              </a:rPr>
              <a:t>U</a:t>
            </a:r>
            <a:r>
              <a:rPr lang="nl-NL" sz="1800" b="1" dirty="0">
                <a:solidFill>
                  <a:srgbClr val="FFFF00"/>
                </a:solidFill>
              </a:rPr>
              <a:t>1</a:t>
            </a:r>
            <a:endParaRPr lang="nl-NL" sz="2400" dirty="0">
              <a:solidFill>
                <a:srgbClr val="FFFF00"/>
              </a:solidFill>
            </a:endParaRPr>
          </a:p>
          <a:p>
            <a:r>
              <a:rPr lang="nl-NL" sz="2400" dirty="0">
                <a:solidFill>
                  <a:srgbClr val="FFFF00"/>
                </a:solidFill>
              </a:rPr>
              <a:t>Hoe?		Binas tabel 12	R = U : I   (2 = 6 :3)							U = I x R  (6 = 3 x 2)</a:t>
            </a:r>
          </a:p>
          <a:p>
            <a:pPr>
              <a:buFontTx/>
              <a:buNone/>
            </a:pPr>
            <a:r>
              <a:rPr lang="nl-NL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563938" y="522922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>
                <a:solidFill>
                  <a:srgbClr val="FF0000"/>
                </a:solidFill>
              </a:rPr>
              <a:t>2,4A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268538" y="5214938"/>
            <a:ext cx="1008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>
                <a:solidFill>
                  <a:srgbClr val="FFC000"/>
                </a:solidFill>
              </a:rPr>
              <a:t>2,4A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716463" y="522922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>
                <a:solidFill>
                  <a:srgbClr val="FFC000"/>
                </a:solidFill>
              </a:rPr>
              <a:t>2,4A</a:t>
            </a:r>
          </a:p>
        </p:txBody>
      </p:sp>
      <p:graphicFrame>
        <p:nvGraphicFramePr>
          <p:cNvPr id="8234" name="Object 42"/>
          <p:cNvGraphicFramePr>
            <a:graphicFrameLocks noChangeAspect="1"/>
          </p:cNvGraphicFramePr>
          <p:nvPr>
            <p:extLst/>
          </p:nvPr>
        </p:nvGraphicFramePr>
        <p:xfrm>
          <a:off x="539552" y="3126120"/>
          <a:ext cx="67738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Vergelijking" r:id="rId3" imgW="2895480" imgH="291960" progId="Equation.3">
                  <p:embed/>
                </p:oleObj>
              </mc:Choice>
              <mc:Fallback>
                <p:oleObj name="Vergelijking" r:id="rId3" imgW="2895480" imgH="291960" progId="Equation.3">
                  <p:embed/>
                  <p:pic>
                    <p:nvPicPr>
                      <p:cNvPr id="823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26120"/>
                        <a:ext cx="6773863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2124075" y="465296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>
                <a:solidFill>
                  <a:srgbClr val="FF0000"/>
                </a:solidFill>
              </a:rPr>
              <a:t>19,2V</a:t>
            </a:r>
            <a:endParaRPr lang="nl-NL" sz="4000" b="1">
              <a:solidFill>
                <a:srgbClr val="FF0000"/>
              </a:solidFill>
            </a:endParaRPr>
          </a:p>
        </p:txBody>
      </p:sp>
      <p:graphicFrame>
        <p:nvGraphicFramePr>
          <p:cNvPr id="13" name="Group 108"/>
          <p:cNvGraphicFramePr>
            <a:graphicFrameLocks/>
          </p:cNvGraphicFramePr>
          <p:nvPr>
            <p:extLst/>
          </p:nvPr>
        </p:nvGraphicFramePr>
        <p:xfrm>
          <a:off x="426244" y="4077072"/>
          <a:ext cx="8291512" cy="2336800"/>
        </p:xfrm>
        <a:graphic>
          <a:graphicData uri="http://schemas.openxmlformats.org/drawingml/2006/table">
            <a:tbl>
              <a:tblPr/>
              <a:tblGrid>
                <a:gridCol w="165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12 V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=U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+ U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=I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= I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8 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5 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=R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+R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2239" y="0"/>
            <a:ext cx="2557177" cy="1131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0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2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fgeronde rechthoek 45"/>
          <p:cNvSpPr/>
          <p:nvPr/>
        </p:nvSpPr>
        <p:spPr>
          <a:xfrm>
            <a:off x="1714480" y="1785926"/>
            <a:ext cx="55007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Serie schakeling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71547"/>
            <a:ext cx="8686800" cy="1928826"/>
          </a:xfrm>
        </p:spPr>
        <p:txBody>
          <a:bodyPr/>
          <a:lstStyle/>
          <a:p>
            <a:r>
              <a:rPr lang="nl-N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Wat kan je nu nog meer?</a:t>
            </a:r>
          </a:p>
          <a:p>
            <a:r>
              <a:rPr lang="nl-NL" sz="2400" dirty="0" err="1">
                <a:solidFill>
                  <a:srgbClr val="FFFF00"/>
                </a:solidFill>
              </a:rPr>
              <a:t>U</a:t>
            </a:r>
            <a:r>
              <a:rPr lang="nl-NL" sz="1400" b="1" dirty="0" err="1">
                <a:solidFill>
                  <a:srgbClr val="FFFF00"/>
                </a:solidFill>
              </a:rPr>
              <a:t>tot</a:t>
            </a:r>
            <a:endParaRPr lang="nl-NL" sz="1800" b="1" dirty="0">
              <a:solidFill>
                <a:srgbClr val="FFFF00"/>
              </a:solidFill>
            </a:endParaRPr>
          </a:p>
          <a:p>
            <a:endParaRPr lang="nl-NL" sz="1800" b="1" dirty="0">
              <a:solidFill>
                <a:srgbClr val="FF0000"/>
              </a:solidFill>
            </a:endParaRPr>
          </a:p>
          <a:p>
            <a:endParaRPr lang="nl-NL" sz="1800" b="1" dirty="0">
              <a:solidFill>
                <a:srgbClr val="FF0000"/>
              </a:solidFill>
            </a:endParaRPr>
          </a:p>
          <a:p>
            <a:r>
              <a:rPr lang="nl-NL" sz="2400" b="1" dirty="0" err="1">
                <a:solidFill>
                  <a:srgbClr val="FFFF00"/>
                </a:solidFill>
              </a:rPr>
              <a:t>R</a:t>
            </a:r>
            <a:r>
              <a:rPr lang="nl-NL" sz="1400" b="1" dirty="0" err="1">
                <a:solidFill>
                  <a:srgbClr val="FFFF00"/>
                </a:solidFill>
              </a:rPr>
              <a:t>tot</a:t>
            </a:r>
            <a:endParaRPr lang="nl-NL" sz="24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nl-NL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563938" y="522922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>
                <a:solidFill>
                  <a:srgbClr val="92D050"/>
                </a:solidFill>
              </a:rPr>
              <a:t>2,4A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2268538" y="5214938"/>
            <a:ext cx="1008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>
                <a:solidFill>
                  <a:srgbClr val="92D050"/>
                </a:solidFill>
              </a:rPr>
              <a:t>2,4A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716463" y="5229225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800" b="1" dirty="0">
                <a:solidFill>
                  <a:srgbClr val="92D050"/>
                </a:solidFill>
              </a:rPr>
              <a:t>2,4A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4643438" y="5790207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FFFF00"/>
                </a:solidFill>
              </a:rPr>
              <a:t>13 Ω</a:t>
            </a:r>
            <a:endParaRPr lang="nl-NL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8234" name="Object 42"/>
          <p:cNvGraphicFramePr>
            <a:graphicFrameLocks noChangeAspect="1"/>
          </p:cNvGraphicFramePr>
          <p:nvPr/>
        </p:nvGraphicFramePr>
        <p:xfrm>
          <a:off x="1914525" y="1857375"/>
          <a:ext cx="53197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Vergelijking" r:id="rId3" imgW="2273040" imgH="228600" progId="Equation.3">
                  <p:embed/>
                </p:oleObj>
              </mc:Choice>
              <mc:Fallback>
                <p:oleObj name="Vergelijking" r:id="rId3" imgW="2273040" imgH="228600" progId="Equation.3">
                  <p:embed/>
                  <p:pic>
                    <p:nvPicPr>
                      <p:cNvPr id="823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857375"/>
                        <a:ext cx="5319713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2124075" y="465296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FFC000"/>
                </a:solidFill>
              </a:rPr>
              <a:t>19,2V</a:t>
            </a:r>
            <a:endParaRPr lang="nl-NL" sz="4000" b="1" dirty="0">
              <a:solidFill>
                <a:srgbClr val="FFC000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1714480" y="2928934"/>
            <a:ext cx="55007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643042" y="3000372"/>
          <a:ext cx="5609167" cy="58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Vergelijking" r:id="rId5" imgW="2197080" imgH="228600" progId="Equation.3">
                  <p:embed/>
                </p:oleObj>
              </mc:Choice>
              <mc:Fallback>
                <p:oleObj name="Vergelijking" r:id="rId5" imgW="2197080" imgH="228600" progId="Equation.3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3000372"/>
                        <a:ext cx="5609167" cy="584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4643438" y="4643446"/>
            <a:ext cx="1150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FFFF00"/>
                </a:solidFill>
              </a:rPr>
              <a:t>31,2V</a:t>
            </a:r>
            <a:endParaRPr lang="nl-NL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16" name="Group 108"/>
          <p:cNvGraphicFramePr>
            <a:graphicFrameLocks/>
          </p:cNvGraphicFramePr>
          <p:nvPr>
            <p:extLst/>
          </p:nvPr>
        </p:nvGraphicFramePr>
        <p:xfrm>
          <a:off x="395536" y="4005064"/>
          <a:ext cx="8291512" cy="2336800"/>
        </p:xfrm>
        <a:graphic>
          <a:graphicData uri="http://schemas.openxmlformats.org/drawingml/2006/table">
            <a:tbl>
              <a:tblPr/>
              <a:tblGrid>
                <a:gridCol w="165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12 V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=U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+ U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=I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= I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8 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5 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nl-NL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tot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=R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+R</a:t>
                      </a:r>
                      <a:r>
                        <a:rPr kumimoji="0" lang="nl-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2239" y="0"/>
            <a:ext cx="2557177" cy="1131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2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232" grpId="0"/>
      <p:bldP spid="12" grpId="0" animBg="1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nl-N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Parallel schakeling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84538"/>
            <a:ext cx="8218488" cy="2841625"/>
          </a:xfrm>
        </p:spPr>
        <p:txBody>
          <a:bodyPr/>
          <a:lstStyle/>
          <a:p>
            <a:r>
              <a:rPr lang="nl-N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Wat weet je?</a:t>
            </a:r>
          </a:p>
          <a:p>
            <a:endParaRPr lang="nl-NL" sz="2800" dirty="0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2195513" y="4365625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FFC000"/>
                </a:solidFill>
              </a:rPr>
              <a:t>100 V</a:t>
            </a:r>
            <a:endParaRPr lang="nl-NL" sz="4000" b="1" dirty="0">
              <a:solidFill>
                <a:srgbClr val="FFC000"/>
              </a:solidFill>
            </a:endParaRP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3492500" y="4365625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FFC000"/>
                </a:solidFill>
              </a:rPr>
              <a:t>100 V</a:t>
            </a:r>
            <a:endParaRPr lang="nl-NL" sz="4000" b="1" dirty="0">
              <a:solidFill>
                <a:srgbClr val="FFC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4" y="980727"/>
            <a:ext cx="4119092" cy="22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Group 108"/>
              <p:cNvGraphicFramePr>
                <a:graphicFrameLocks/>
              </p:cNvGraphicFramePr>
              <p:nvPr>
                <p:extLst/>
              </p:nvPr>
            </p:nvGraphicFramePr>
            <p:xfrm>
              <a:off x="426244" y="3789040"/>
              <a:ext cx="8291512" cy="2771521"/>
            </p:xfrm>
            <a:graphic>
              <a:graphicData uri="http://schemas.openxmlformats.org/drawingml/2006/table">
                <a:tbl>
                  <a:tblPr/>
                  <a:tblGrid>
                    <a:gridCol w="1658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5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39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=U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= 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+ 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50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75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  <a:r>
                            <a:rPr kumimoji="0" lang="nl-NL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</a:t>
                          </a:r>
                          <a:r>
                            <a:rPr kumimoji="0" lang="nl-NL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:</a:t>
                          </a:r>
                          <a:r>
                            <a:rPr kumimoji="0" lang="nl-NL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endParaRPr kumimoji="0" lang="nl-NL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𝑡𝑜𝑡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nl-NL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nl-NL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0" lang="nl-NL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Group 108"/>
              <p:cNvGraphicFramePr>
                <a:graphicFrameLocks/>
              </p:cNvGraphicFramePr>
              <p:nvPr>
                <p:extLst/>
              </p:nvPr>
            </p:nvGraphicFramePr>
            <p:xfrm>
              <a:off x="426244" y="3789040"/>
              <a:ext cx="8291512" cy="2771521"/>
            </p:xfrm>
            <a:graphic>
              <a:graphicData uri="http://schemas.openxmlformats.org/drawingml/2006/table">
                <a:tbl>
                  <a:tblPr/>
                  <a:tblGrid>
                    <a:gridCol w="1658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5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39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=U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= 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+ 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89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50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75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4816" t="-177381" r="-1296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63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2" grpId="0"/>
      <p:bldP spid="926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fgeronde rechthoek 44"/>
          <p:cNvSpPr/>
          <p:nvPr/>
        </p:nvSpPr>
        <p:spPr>
          <a:xfrm>
            <a:off x="4786314" y="2855538"/>
            <a:ext cx="350046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Afgeronde rechthoek 43"/>
          <p:cNvSpPr/>
          <p:nvPr/>
        </p:nvSpPr>
        <p:spPr>
          <a:xfrm>
            <a:off x="642910" y="2855538"/>
            <a:ext cx="357190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Parallel schakeling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052736"/>
            <a:ext cx="8362950" cy="2808287"/>
          </a:xfrm>
        </p:spPr>
        <p:txBody>
          <a:bodyPr/>
          <a:lstStyle/>
          <a:p>
            <a:r>
              <a:rPr lang="nl-N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Wat kan je?</a:t>
            </a:r>
          </a:p>
          <a:p>
            <a:r>
              <a:rPr lang="nl-NL" sz="2400" dirty="0">
                <a:solidFill>
                  <a:srgbClr val="FFFF00"/>
                </a:solidFill>
              </a:rPr>
              <a:t>I</a:t>
            </a:r>
            <a:r>
              <a:rPr lang="nl-NL" sz="1800" b="1" dirty="0">
                <a:solidFill>
                  <a:srgbClr val="FFFF00"/>
                </a:solidFill>
              </a:rPr>
              <a:t>1</a:t>
            </a:r>
            <a:r>
              <a:rPr lang="nl-NL" sz="2400" dirty="0">
                <a:solidFill>
                  <a:srgbClr val="FFFF00"/>
                </a:solidFill>
              </a:rPr>
              <a:t>   I</a:t>
            </a:r>
            <a:r>
              <a:rPr lang="nl-NL" sz="1800" b="1" dirty="0">
                <a:solidFill>
                  <a:srgbClr val="FFFF00"/>
                </a:solidFill>
              </a:rPr>
              <a:t>2</a:t>
            </a:r>
            <a:r>
              <a:rPr lang="nl-NL" sz="2400" dirty="0">
                <a:solidFill>
                  <a:srgbClr val="FFFF00"/>
                </a:solidFill>
              </a:rPr>
              <a:t>   berekenen</a:t>
            </a:r>
          </a:p>
          <a:p>
            <a:r>
              <a:rPr lang="nl-NL" sz="2400" dirty="0">
                <a:solidFill>
                  <a:srgbClr val="FFFF00"/>
                </a:solidFill>
              </a:rPr>
              <a:t>Hoe?		Binas tabel 12	R = U : I   (2 = 6 :3)						I = U : R   (3 = 6 :2)</a:t>
            </a:r>
          </a:p>
          <a:p>
            <a:pPr>
              <a:buFontTx/>
              <a:buNone/>
            </a:pPr>
            <a:r>
              <a:rPr lang="nl-NL" sz="2400" dirty="0">
                <a:solidFill>
                  <a:srgbClr val="FF0000"/>
                </a:solidFill>
              </a:rPr>
              <a:t>	</a:t>
            </a:r>
          </a:p>
        </p:txBody>
      </p:sp>
      <p:graphicFrame>
        <p:nvGraphicFramePr>
          <p:cNvPr id="10276" name="Object 36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4891088" y="2907928"/>
          <a:ext cx="32813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Vergelijking" r:id="rId3" imgW="2082600" imgH="558720" progId="Equation.3">
                  <p:embed/>
                </p:oleObj>
              </mc:Choice>
              <mc:Fallback>
                <p:oleObj name="Vergelijking" r:id="rId3" imgW="2082600" imgH="558720" progId="Equation.3">
                  <p:embed/>
                  <p:pic>
                    <p:nvPicPr>
                      <p:cNvPr id="102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2907928"/>
                        <a:ext cx="328136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8" name="Object 78"/>
          <p:cNvGraphicFramePr>
            <a:graphicFrameLocks noChangeAspect="1"/>
          </p:cNvGraphicFramePr>
          <p:nvPr>
            <p:extLst/>
          </p:nvPr>
        </p:nvGraphicFramePr>
        <p:xfrm>
          <a:off x="662362" y="2852936"/>
          <a:ext cx="3456781" cy="1048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Vergelijking" r:id="rId5" imgW="1841400" imgH="558720" progId="Equation.3">
                  <p:embed/>
                </p:oleObj>
              </mc:Choice>
              <mc:Fallback>
                <p:oleObj name="Vergelijking" r:id="rId5" imgW="1841400" imgH="558720" progId="Equation.3">
                  <p:embed/>
                  <p:pic>
                    <p:nvPicPr>
                      <p:cNvPr id="10318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62" y="2852936"/>
                        <a:ext cx="3456781" cy="10487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2195513" y="515778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92D050"/>
                </a:solidFill>
              </a:rPr>
              <a:t>2 A</a:t>
            </a:r>
            <a:endParaRPr lang="nl-NL" sz="4000" b="1" dirty="0">
              <a:solidFill>
                <a:srgbClr val="92D050"/>
              </a:solidFill>
            </a:endParaRPr>
          </a:p>
        </p:txBody>
      </p:sp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3419475" y="5157788"/>
            <a:ext cx="1296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92D050"/>
                </a:solidFill>
              </a:rPr>
              <a:t>1,33 A</a:t>
            </a:r>
            <a:endParaRPr lang="nl-NL" sz="40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Group 108"/>
              <p:cNvGraphicFramePr>
                <a:graphicFrameLocks/>
              </p:cNvGraphicFramePr>
              <p:nvPr>
                <p:extLst/>
              </p:nvPr>
            </p:nvGraphicFramePr>
            <p:xfrm>
              <a:off x="456952" y="4005064"/>
              <a:ext cx="8291512" cy="2648204"/>
            </p:xfrm>
            <a:graphic>
              <a:graphicData uri="http://schemas.openxmlformats.org/drawingml/2006/table">
                <a:tbl>
                  <a:tblPr/>
                  <a:tblGrid>
                    <a:gridCol w="1658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5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39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 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=I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+ 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50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75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  <a:r>
                            <a:rPr kumimoji="0" lang="nl-NL" sz="1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</a:t>
                          </a:r>
                          <a:r>
                            <a:rPr kumimoji="0" lang="nl-NL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nl-NL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:</a:t>
                          </a:r>
                          <a:r>
                            <a:rPr kumimoji="0" lang="nl-NL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2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endParaRPr kumimoji="0" lang="nl-NL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nl-NL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𝑡𝑜𝑡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nl-NL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nl-NL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nl-NL" sz="16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nl-NL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6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Group 108"/>
              <p:cNvGraphicFramePr>
                <a:graphicFrameLocks/>
              </p:cNvGraphicFramePr>
              <p:nvPr>
                <p:extLst/>
              </p:nvPr>
            </p:nvGraphicFramePr>
            <p:xfrm>
              <a:off x="456952" y="4005064"/>
              <a:ext cx="8291512" cy="2648204"/>
            </p:xfrm>
            <a:graphic>
              <a:graphicData uri="http://schemas.openxmlformats.org/drawingml/2006/table">
                <a:tbl>
                  <a:tblPr/>
                  <a:tblGrid>
                    <a:gridCol w="1658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5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39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 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=I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+ 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956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50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75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7"/>
                          <a:stretch>
                            <a:fillRect l="-194816" t="-203401" r="-1296" b="-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64" y="0"/>
            <a:ext cx="2199636" cy="12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30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10243" grpId="0" build="p"/>
      <p:bldP spid="10319" grpId="0"/>
      <p:bldP spid="103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Parallel schakeling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052736"/>
            <a:ext cx="8362950" cy="2808287"/>
          </a:xfrm>
        </p:spPr>
        <p:txBody>
          <a:bodyPr/>
          <a:lstStyle/>
          <a:p>
            <a:r>
              <a:rPr lang="nl-N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Wat kan je?</a:t>
            </a:r>
          </a:p>
          <a:p>
            <a:r>
              <a:rPr lang="nl-NL" sz="2800" dirty="0" err="1">
                <a:solidFill>
                  <a:srgbClr val="FFFF00"/>
                </a:solidFill>
              </a:rPr>
              <a:t>I</a:t>
            </a:r>
            <a:r>
              <a:rPr lang="nl-NL" sz="1800" dirty="0" err="1">
                <a:solidFill>
                  <a:srgbClr val="FFFF00"/>
                </a:solidFill>
              </a:rPr>
              <a:t>tot</a:t>
            </a:r>
            <a:r>
              <a:rPr lang="nl-NL" sz="2800" dirty="0">
                <a:solidFill>
                  <a:srgbClr val="FFFF00"/>
                </a:solidFill>
              </a:rPr>
              <a:t> berekenen.</a:t>
            </a:r>
          </a:p>
          <a:p>
            <a:endParaRPr lang="nl-NL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buFontTx/>
              <a:buNone/>
            </a:pPr>
            <a:r>
              <a:rPr lang="nl-NL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2195513" y="515778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92D050"/>
                </a:solidFill>
              </a:rPr>
              <a:t>2 A</a:t>
            </a:r>
            <a:endParaRPr lang="nl-NL" sz="4000" b="1" dirty="0">
              <a:solidFill>
                <a:srgbClr val="92D050"/>
              </a:solidFill>
            </a:endParaRPr>
          </a:p>
        </p:txBody>
      </p:sp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3419475" y="5157788"/>
            <a:ext cx="1296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92D050"/>
                </a:solidFill>
              </a:rPr>
              <a:t>1,33 A</a:t>
            </a:r>
            <a:endParaRPr lang="nl-NL" sz="4000" b="1" dirty="0">
              <a:solidFill>
                <a:srgbClr val="92D050"/>
              </a:solidFill>
            </a:endParaRPr>
          </a:p>
        </p:txBody>
      </p:sp>
      <p:sp>
        <p:nvSpPr>
          <p:cNvPr id="10321" name="Text Box 81"/>
          <p:cNvSpPr txBox="1">
            <a:spLocks noChangeArrowheads="1"/>
          </p:cNvSpPr>
          <p:nvPr/>
        </p:nvSpPr>
        <p:spPr bwMode="auto">
          <a:xfrm>
            <a:off x="4643438" y="5157788"/>
            <a:ext cx="1296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92D050"/>
                </a:solidFill>
              </a:rPr>
              <a:t>3,33 A</a:t>
            </a:r>
            <a:endParaRPr lang="nl-NL" sz="4000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Group 108"/>
              <p:cNvGraphicFramePr>
                <a:graphicFrameLocks/>
              </p:cNvGraphicFramePr>
              <p:nvPr>
                <p:extLst/>
              </p:nvPr>
            </p:nvGraphicFramePr>
            <p:xfrm>
              <a:off x="457200" y="3933257"/>
              <a:ext cx="8291512" cy="2771521"/>
            </p:xfrm>
            <a:graphic>
              <a:graphicData uri="http://schemas.openxmlformats.org/drawingml/2006/table">
                <a:tbl>
                  <a:tblPr/>
                  <a:tblGrid>
                    <a:gridCol w="1658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5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39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 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=I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+ 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50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75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  <a:r>
                            <a:rPr kumimoji="0" lang="nl-NL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</a:t>
                          </a:r>
                          <a:r>
                            <a:rPr kumimoji="0" lang="nl-NL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:</a:t>
                          </a:r>
                          <a:r>
                            <a:rPr kumimoji="0" lang="nl-NL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endParaRPr kumimoji="0" lang="nl-NL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𝑡𝑜𝑡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nl-NL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nl-NL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Group 108"/>
              <p:cNvGraphicFramePr>
                <a:graphicFrameLocks/>
              </p:cNvGraphicFramePr>
              <p:nvPr>
                <p:extLst/>
              </p:nvPr>
            </p:nvGraphicFramePr>
            <p:xfrm>
              <a:off x="457200" y="3933257"/>
              <a:ext cx="8291512" cy="2771521"/>
            </p:xfrm>
            <a:graphic>
              <a:graphicData uri="http://schemas.openxmlformats.org/drawingml/2006/table">
                <a:tbl>
                  <a:tblPr/>
                  <a:tblGrid>
                    <a:gridCol w="1658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5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39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 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=I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+ 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89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50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75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94816" t="-178443" r="-1296" b="-41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64" y="0"/>
            <a:ext cx="2199636" cy="12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fgeronde rechthoek 14"/>
          <p:cNvSpPr/>
          <p:nvPr/>
        </p:nvSpPr>
        <p:spPr>
          <a:xfrm>
            <a:off x="1714480" y="2388391"/>
            <a:ext cx="55007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6" name="Object 42"/>
          <p:cNvGraphicFramePr>
            <a:graphicFrameLocks noChangeAspect="1"/>
          </p:cNvGraphicFramePr>
          <p:nvPr>
            <p:extLst/>
          </p:nvPr>
        </p:nvGraphicFramePr>
        <p:xfrm>
          <a:off x="2165350" y="2460625"/>
          <a:ext cx="48148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Vergelijking" r:id="rId5" imgW="2057400" imgH="228600" progId="Equation.3">
                  <p:embed/>
                </p:oleObj>
              </mc:Choice>
              <mc:Fallback>
                <p:oleObj name="Vergelijking" r:id="rId5" imgW="2057400" imgH="228600" progId="Equation.3">
                  <p:embed/>
                  <p:pic>
                    <p:nvPicPr>
                      <p:cNvPr id="1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2460625"/>
                        <a:ext cx="4814888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01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321" grpId="0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fgeronde rechthoek 42"/>
          <p:cNvSpPr/>
          <p:nvPr/>
        </p:nvSpPr>
        <p:spPr>
          <a:xfrm>
            <a:off x="2571736" y="2420888"/>
            <a:ext cx="378621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nl-NL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Parallel schakeling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57232"/>
            <a:ext cx="8686800" cy="3097212"/>
          </a:xfrm>
        </p:spPr>
        <p:txBody>
          <a:bodyPr/>
          <a:lstStyle/>
          <a:p>
            <a:r>
              <a:rPr lang="nl-NL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Wat kan je nu nog meer?</a:t>
            </a:r>
          </a:p>
          <a:p>
            <a:r>
              <a:rPr lang="nl-NL" sz="2400" dirty="0" err="1">
                <a:solidFill>
                  <a:srgbClr val="FFFF00"/>
                </a:solidFill>
              </a:rPr>
              <a:t>R</a:t>
            </a:r>
            <a:r>
              <a:rPr lang="nl-NL" sz="1800" b="1" dirty="0" err="1">
                <a:solidFill>
                  <a:srgbClr val="FFFF00"/>
                </a:solidFill>
              </a:rPr>
              <a:t>tot</a:t>
            </a:r>
            <a:r>
              <a:rPr lang="nl-NL" sz="2400" dirty="0">
                <a:solidFill>
                  <a:srgbClr val="FFFF00"/>
                </a:solidFill>
              </a:rPr>
              <a:t> berekenen</a:t>
            </a:r>
          </a:p>
          <a:p>
            <a:r>
              <a:rPr lang="nl-NL" sz="2400" dirty="0">
                <a:solidFill>
                  <a:srgbClr val="FFFF00"/>
                </a:solidFill>
              </a:rPr>
              <a:t>Hoe?		Binas tabel 12	R = U : I 	</a:t>
            </a:r>
            <a:r>
              <a:rPr lang="nl-NL" sz="2400" dirty="0">
                <a:solidFill>
                  <a:srgbClr val="FF0000"/>
                </a:solidFill>
              </a:rPr>
              <a:t>					</a:t>
            </a:r>
          </a:p>
          <a:p>
            <a:pPr>
              <a:buFontTx/>
              <a:buNone/>
            </a:pPr>
            <a:r>
              <a:rPr lang="nl-NL" sz="2400" dirty="0">
                <a:solidFill>
                  <a:srgbClr val="FF0000"/>
                </a:solidFill>
              </a:rPr>
              <a:t>	</a:t>
            </a:r>
          </a:p>
        </p:txBody>
      </p:sp>
      <p:graphicFrame>
        <p:nvGraphicFramePr>
          <p:cNvPr id="11300" name="Object 36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2643174" y="2492326"/>
          <a:ext cx="35274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Vergelijking" r:id="rId3" imgW="2247840" imgH="609480" progId="Equation.3">
                  <p:embed/>
                </p:oleObj>
              </mc:Choice>
              <mc:Fallback>
                <p:oleObj name="Vergelijking" r:id="rId3" imgW="2247840" imgH="609480" progId="Equation.3">
                  <p:embed/>
                  <p:pic>
                    <p:nvPicPr>
                      <p:cNvPr id="1130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2492326"/>
                        <a:ext cx="3527425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50" name="Text Box 86"/>
          <p:cNvSpPr txBox="1">
            <a:spLocks noChangeArrowheads="1"/>
          </p:cNvSpPr>
          <p:nvPr/>
        </p:nvSpPr>
        <p:spPr bwMode="auto">
          <a:xfrm>
            <a:off x="4716463" y="5589240"/>
            <a:ext cx="1008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800" b="1" dirty="0">
                <a:solidFill>
                  <a:srgbClr val="FFFF00"/>
                </a:solidFill>
              </a:rPr>
              <a:t>30 Ω</a:t>
            </a:r>
            <a:endParaRPr lang="nl-NL" sz="4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Group 108"/>
              <p:cNvGraphicFramePr>
                <a:graphicFrameLocks/>
              </p:cNvGraphicFramePr>
              <p:nvPr>
                <p:extLst/>
              </p:nvPr>
            </p:nvGraphicFramePr>
            <p:xfrm>
              <a:off x="426244" y="3789040"/>
              <a:ext cx="8291512" cy="2771521"/>
            </p:xfrm>
            <a:graphic>
              <a:graphicData uri="http://schemas.openxmlformats.org/drawingml/2006/table">
                <a:tbl>
                  <a:tblPr/>
                  <a:tblGrid>
                    <a:gridCol w="1658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5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39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 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1,33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3,33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=I</a:t>
                          </a:r>
                          <a:r>
                            <a:rPr kumimoji="0" lang="nl-NL" sz="18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+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50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75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  <a:r>
                            <a:rPr kumimoji="0" lang="nl-NL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</a:t>
                          </a:r>
                          <a:r>
                            <a:rPr kumimoji="0" lang="nl-NL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6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 </a:t>
                          </a:r>
                          <a:r>
                            <a:rPr kumimoji="0" lang="nl-NL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:</a:t>
                          </a:r>
                          <a:r>
                            <a:rPr kumimoji="0" lang="nl-NL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endParaRPr kumimoji="0" lang="nl-NL" sz="1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𝑡𝑜𝑡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nl-NL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kumimoji="0" lang="nl-NL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nl-NL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kumimoji="0" lang="nl-NL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2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Group 108"/>
              <p:cNvGraphicFramePr>
                <a:graphicFrameLocks/>
              </p:cNvGraphicFramePr>
              <p:nvPr>
                <p:extLst/>
              </p:nvPr>
            </p:nvGraphicFramePr>
            <p:xfrm>
              <a:off x="426244" y="3789040"/>
              <a:ext cx="8291512" cy="2771521"/>
            </p:xfrm>
            <a:graphic>
              <a:graphicData uri="http://schemas.openxmlformats.org/drawingml/2006/table">
                <a:tbl>
                  <a:tblPr/>
                  <a:tblGrid>
                    <a:gridCol w="1658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65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39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396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100V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U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= U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84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1,33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3,33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tot</a:t>
                          </a:r>
                          <a:r>
                            <a:rPr kumimoji="0" lang="nl-NL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=I</a:t>
                          </a:r>
                          <a:r>
                            <a:rPr kumimoji="0" lang="nl-NL" sz="18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1 </a:t>
                          </a:r>
                          <a:r>
                            <a:rPr kumimoji="0" lang="nl-NL" sz="2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+ </a:t>
                          </a: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I</a:t>
                          </a:r>
                          <a:r>
                            <a:rPr kumimoji="0" lang="nl-NL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89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50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nl-NL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effectLst/>
                              <a:latin typeface="Arial" charset="0"/>
                            </a:rPr>
                            <a:t>75 Ω</a:t>
                          </a: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nl-NL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194816" t="-177381" r="-1296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64" y="0"/>
            <a:ext cx="2199636" cy="12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2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5631" y="1889223"/>
            <a:ext cx="8229600" cy="1185863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defRPr/>
            </a:pPr>
            <a:endParaRPr lang="nl-NL" dirty="0">
              <a:solidFill>
                <a:srgbClr val="FFFF00"/>
              </a:solidFill>
            </a:endParaRPr>
          </a:p>
          <a:p>
            <a:pPr>
              <a:buNone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474E0C-5622-4563-AFB7-B66DC2CEE7DD}" type="datetime8">
              <a:rPr lang="nl-NL" smtClean="0"/>
              <a:t>15-6-2017 23:53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Ing W.T.N.G. Tomassen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0" y="3"/>
            <a:ext cx="9180512" cy="6864927"/>
            <a:chOff x="0" y="0"/>
            <a:chExt cx="9180512" cy="6864927"/>
          </a:xfrm>
        </p:grpSpPr>
        <p:sp>
          <p:nvSpPr>
            <p:cNvPr id="18" name="Rechthoek 1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  <a:hlinkClick r:id="rId3"/>
                </a:rPr>
                <a:t>Een spanning meten</a:t>
              </a:r>
              <a:endParaRPr lang="nl-NL" sz="4000" dirty="0">
                <a:solidFill>
                  <a:schemeClr val="bg1"/>
                </a:solidFill>
              </a:endParaRP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2" name="WeEiN_b8aY8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95569" y="2073586"/>
            <a:ext cx="6952862" cy="3910985"/>
          </a:xfrm>
          <a:prstGeom prst="rect">
            <a:avLst/>
          </a:prstGeom>
        </p:spPr>
      </p:pic>
      <p:sp>
        <p:nvSpPr>
          <p:cNvPr id="10" name="Tijdelijke aanduiding voor inhoud 1"/>
          <p:cNvSpPr txBox="1">
            <a:spLocks/>
          </p:cNvSpPr>
          <p:nvPr/>
        </p:nvSpPr>
        <p:spPr bwMode="auto">
          <a:xfrm>
            <a:off x="903485" y="1198335"/>
            <a:ext cx="7848872" cy="11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400" dirty="0">
                <a:solidFill>
                  <a:schemeClr val="bg2"/>
                </a:solidFill>
              </a:rPr>
              <a:t>Altijd in parallel (over)</a:t>
            </a:r>
          </a:p>
          <a:p>
            <a:pPr marL="0" indent="0">
              <a:buFont typeface="Arial" charset="0"/>
              <a:buNone/>
            </a:pPr>
            <a:r>
              <a:rPr lang="nl-NL" sz="2400" dirty="0">
                <a:solidFill>
                  <a:schemeClr val="bg2"/>
                </a:solidFill>
              </a:rPr>
              <a:t>Hoge weerstand</a:t>
            </a:r>
            <a:endParaRPr lang="nl-NL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7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Wet van Ohm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01824" y="1556792"/>
            <a:ext cx="8229600" cy="4525963"/>
          </a:xfrm>
        </p:spPr>
        <p:txBody>
          <a:bodyPr/>
          <a:lstStyle/>
          <a:p>
            <a:r>
              <a:rPr lang="nl-NL" sz="2800" u="sng" dirty="0">
                <a:solidFill>
                  <a:schemeClr val="bg1"/>
                </a:solidFill>
              </a:rPr>
              <a:t>Spanning</a:t>
            </a:r>
            <a:r>
              <a:rPr lang="nl-NL" sz="2800" dirty="0">
                <a:solidFill>
                  <a:schemeClr val="bg1"/>
                </a:solidFill>
              </a:rPr>
              <a:t>				U	in	</a:t>
            </a:r>
            <a:r>
              <a:rPr lang="nl-NL" sz="2800" u="sng" dirty="0">
                <a:solidFill>
                  <a:schemeClr val="bg1"/>
                </a:solidFill>
              </a:rPr>
              <a:t>Volt</a:t>
            </a:r>
            <a:r>
              <a:rPr lang="nl-NL" sz="2800" dirty="0">
                <a:solidFill>
                  <a:schemeClr val="bg1"/>
                </a:solidFill>
              </a:rPr>
              <a:t>  V</a:t>
            </a:r>
            <a:br>
              <a:rPr lang="nl-NL" sz="2800" dirty="0">
                <a:solidFill>
                  <a:schemeClr val="bg1"/>
                </a:solidFill>
              </a:rPr>
            </a:b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  <a:sym typeface="Wingdings" pitchFamily="2" charset="2"/>
              </a:rPr>
              <a:t>H</a:t>
            </a:r>
            <a:r>
              <a:rPr lang="nl-NL" sz="2800" dirty="0">
                <a:solidFill>
                  <a:schemeClr val="bg1"/>
                </a:solidFill>
              </a:rPr>
              <a:t>oeveel elektrische energie heeft een elektron om</a:t>
            </a: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    aan het lampje te geven (Water druk)</a:t>
            </a:r>
          </a:p>
          <a:p>
            <a:r>
              <a:rPr lang="nl-NL" sz="2800" dirty="0">
                <a:solidFill>
                  <a:schemeClr val="bg1"/>
                </a:solidFill>
                <a:sym typeface="Wingdings" pitchFamily="2" charset="2"/>
              </a:rPr>
              <a:t>Lading Verschil.</a:t>
            </a:r>
            <a:br>
              <a:rPr lang="nl-NL" sz="2800" dirty="0">
                <a:solidFill>
                  <a:schemeClr val="bg1"/>
                </a:solidFill>
                <a:sym typeface="Wingdings" pitchFamily="2" charset="2"/>
              </a:rPr>
            </a:br>
            <a:endParaRPr lang="nl-NL" sz="2800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nl-NL" sz="2800" dirty="0">
                <a:solidFill>
                  <a:schemeClr val="bg1"/>
                </a:solidFill>
              </a:rPr>
              <a:t>(Elektrische) </a:t>
            </a:r>
            <a:r>
              <a:rPr lang="nl-NL" sz="2800" u="sng" dirty="0">
                <a:solidFill>
                  <a:schemeClr val="bg1"/>
                </a:solidFill>
              </a:rPr>
              <a:t>Stroomsterkte</a:t>
            </a:r>
            <a:r>
              <a:rPr lang="nl-NL" sz="2800" dirty="0">
                <a:solidFill>
                  <a:schemeClr val="bg1"/>
                </a:solidFill>
              </a:rPr>
              <a:t>	 I	in	</a:t>
            </a:r>
            <a:r>
              <a:rPr lang="nl-NL" sz="2800" u="sng" dirty="0">
                <a:solidFill>
                  <a:schemeClr val="bg1"/>
                </a:solidFill>
              </a:rPr>
              <a:t>Ampère</a:t>
            </a:r>
            <a:r>
              <a:rPr lang="nl-NL" sz="2800" dirty="0">
                <a:solidFill>
                  <a:schemeClr val="bg1"/>
                </a:solidFill>
              </a:rPr>
              <a:t> A</a:t>
            </a:r>
            <a:br>
              <a:rPr lang="nl-NL" sz="2800" dirty="0">
                <a:solidFill>
                  <a:schemeClr val="bg1"/>
                </a:solidFill>
              </a:rPr>
            </a:b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nl-NL" sz="2800" dirty="0">
                <a:solidFill>
                  <a:schemeClr val="bg1"/>
                </a:solidFill>
              </a:rPr>
              <a:t>hoeveel elektronen gaan er stromen </a:t>
            </a: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    (hoeveel water stroomt er voorbij)</a:t>
            </a:r>
          </a:p>
          <a:p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Spanning en stroom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217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Wet van Ohm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01824" y="1556792"/>
            <a:ext cx="8229600" cy="4525963"/>
          </a:xfrm>
        </p:spPr>
        <p:txBody>
          <a:bodyPr/>
          <a:lstStyle/>
          <a:p>
            <a:r>
              <a:rPr lang="nl-NL" sz="2800" u="sng" dirty="0">
                <a:solidFill>
                  <a:schemeClr val="bg1"/>
                </a:solidFill>
              </a:rPr>
              <a:t>Weerstand</a:t>
            </a:r>
            <a:r>
              <a:rPr lang="nl-NL" sz="2800" dirty="0">
                <a:solidFill>
                  <a:schemeClr val="bg1"/>
                </a:solidFill>
              </a:rPr>
              <a:t>	R	in	</a:t>
            </a:r>
            <a:r>
              <a:rPr lang="nl-NL" sz="2800" u="sng" dirty="0">
                <a:solidFill>
                  <a:schemeClr val="bg1"/>
                </a:solidFill>
              </a:rPr>
              <a:t>Ohm</a:t>
            </a:r>
            <a:r>
              <a:rPr lang="nl-NL" sz="2800" dirty="0">
                <a:solidFill>
                  <a:schemeClr val="bg1"/>
                </a:solidFill>
              </a:rPr>
              <a:t>  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  <a:p>
            <a:pPr marL="354013" indent="-354013">
              <a:buNone/>
            </a:pPr>
            <a:r>
              <a:rPr lang="nl-NL" sz="2800" dirty="0">
                <a:solidFill>
                  <a:schemeClr val="bg1"/>
                </a:solidFill>
                <a:sym typeface="Wingdings" pitchFamily="2" charset="2"/>
              </a:rPr>
              <a:t>Als de weerstand lager is gaat de stroom(elektronen) er makkelijker doorheen. (bij een dikkere pijp gaat water er makkelijker door)</a:t>
            </a:r>
            <a:br>
              <a:rPr lang="nl-NL" sz="2800" dirty="0">
                <a:solidFill>
                  <a:schemeClr val="bg1"/>
                </a:solidFill>
              </a:rPr>
            </a:br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0" name="Rechthoek 9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Weerstand</a:t>
              </a:r>
              <a:endParaRPr lang="nl-NL" sz="4000" dirty="0"/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2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5" name="Rechthoek 14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bg1"/>
                  </a:solidFill>
                </a:rPr>
                <a:t>Spanning, stroom en weerstand?</a:t>
              </a:r>
            </a:p>
          </p:txBody>
        </p:sp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2836912"/>
          </a:xfrm>
        </p:spPr>
        <p:txBody>
          <a:bodyPr rtlCol="0">
            <a:normAutofit/>
          </a:bodyPr>
          <a:lstStyle/>
          <a:p>
            <a:pPr marL="271463" indent="0" eaLnBrk="1" fontAlgn="auto" hangingPunct="1">
              <a:spcAft>
                <a:spcPts val="0"/>
              </a:spcAft>
              <a:buNone/>
              <a:defRPr/>
            </a:pPr>
            <a:r>
              <a:rPr lang="nl-NL" dirty="0">
                <a:solidFill>
                  <a:schemeClr val="bg1"/>
                </a:solidFill>
              </a:rPr>
              <a:t>Water</a:t>
            </a:r>
          </a:p>
          <a:p>
            <a:pPr marL="271463" indent="0" eaLnBrk="1" fontAlgn="auto" hangingPunct="1">
              <a:spcAft>
                <a:spcPts val="0"/>
              </a:spcAft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Stroom door de kraan</a:t>
            </a:r>
          </a:p>
          <a:p>
            <a:pPr marL="271463" indent="0" eaLnBrk="1" fontAlgn="auto" hangingPunct="1">
              <a:spcAft>
                <a:spcPts val="0"/>
              </a:spcAft>
              <a:buNone/>
              <a:defRPr/>
            </a:pPr>
            <a:endParaRPr lang="nl-NL" sz="2000" dirty="0">
              <a:solidFill>
                <a:srgbClr val="FFFF00"/>
              </a:solidFill>
            </a:endParaRPr>
          </a:p>
          <a:p>
            <a:pPr marL="271463" indent="0" eaLnBrk="1" fontAlgn="auto" hangingPunct="1">
              <a:spcAft>
                <a:spcPts val="0"/>
              </a:spcAft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Hoogte zorg voor waterdruk</a:t>
            </a:r>
          </a:p>
          <a:p>
            <a:pPr marL="271463" indent="0" eaLnBrk="1" fontAlgn="auto" hangingPunct="1">
              <a:spcAft>
                <a:spcPts val="0"/>
              </a:spcAft>
              <a:buNone/>
              <a:defRPr/>
            </a:pPr>
            <a:endParaRPr lang="nl-NL" sz="2000" dirty="0">
              <a:solidFill>
                <a:srgbClr val="FFFF00"/>
              </a:solidFill>
            </a:endParaRPr>
          </a:p>
          <a:p>
            <a:pPr marL="271463" indent="0" eaLnBrk="1" fontAlgn="auto" hangingPunct="1">
              <a:spcAft>
                <a:spcPts val="0"/>
              </a:spcAft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De kraan levert weerstand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8" y="4477544"/>
            <a:ext cx="2756932" cy="150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4932040" y="1175543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dirty="0">
                <a:solidFill>
                  <a:schemeClr val="bg1"/>
                </a:solidFill>
              </a:rPr>
              <a:t>Elektriciteit</a:t>
            </a:r>
          </a:p>
          <a:p>
            <a:pPr marL="27146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Stroom door een geleider.</a:t>
            </a:r>
          </a:p>
          <a:p>
            <a:pPr marL="27146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400" dirty="0">
              <a:solidFill>
                <a:srgbClr val="FFFF00"/>
              </a:solidFill>
            </a:endParaRPr>
          </a:p>
          <a:p>
            <a:pPr marL="27146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Spanning Lading verschil “druk”</a:t>
            </a:r>
          </a:p>
          <a:p>
            <a:pPr marL="27146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800" dirty="0">
              <a:solidFill>
                <a:srgbClr val="FFFF00"/>
              </a:solidFill>
            </a:endParaRPr>
          </a:p>
          <a:p>
            <a:pPr marL="27146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l-NL" sz="2400" dirty="0">
                <a:solidFill>
                  <a:srgbClr val="FFFF00"/>
                </a:solidFill>
              </a:rPr>
              <a:t>Het soort/hoeveelheid materiaal zorg voor weerstand.</a:t>
            </a:r>
          </a:p>
          <a:p>
            <a:pPr marL="271463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400" dirty="0">
              <a:solidFill>
                <a:srgbClr val="FFFF0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5184"/>
            <a:ext cx="3333750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77544"/>
            <a:ext cx="1566366" cy="150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80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nl-NL" dirty="0"/>
              <a:t> </a:t>
            </a:r>
            <a:r>
              <a:rPr lang="nl-NL" dirty="0">
                <a:solidFill>
                  <a:srgbClr val="FFFF00"/>
                </a:solidFill>
              </a:rPr>
              <a:t>Het aantal elektronen dat per seconden 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door de  geleider gaat is de stroom.</a:t>
            </a:r>
          </a:p>
          <a:p>
            <a:pPr eaLnBrk="1" hangingPunct="1">
              <a:defRPr/>
            </a:pPr>
            <a:endParaRPr lang="nl-NL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Dit kun je vergelijken met: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nl-NL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dirty="0">
                <a:solidFill>
                  <a:srgbClr val="FFFF00"/>
                </a:solidFill>
              </a:rPr>
              <a:t>de hoeveelheid water die per seconden door een buis stroomt.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nl-NL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dirty="0">
                <a:solidFill>
                  <a:srgbClr val="FFFF00"/>
                </a:solidFill>
              </a:rPr>
              <a:t>Het aantal knikkers die je door een baan rolt.</a:t>
            </a:r>
          </a:p>
          <a:p>
            <a:pPr eaLnBrk="1" hangingPunct="1">
              <a:buFont typeface="Arial" charset="0"/>
              <a:buNone/>
              <a:defRPr/>
            </a:pPr>
            <a:br>
              <a:rPr lang="nl-NL" dirty="0"/>
            </a:br>
            <a:endParaRPr lang="nl-NL" dirty="0"/>
          </a:p>
          <a:p>
            <a:pPr eaLnBrk="1" hangingPunct="1">
              <a:defRPr/>
            </a:pP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22532" name="Picture 5" descr="Heliumatoom. De kern, met twee protonen (rood) en twee neutronen (groen), is omgeven door twee elektronen (geel).">
            <a:hlinkClick r:id="rId2" tooltip="Heliumatoom. De kern, met twee protonen (rood) en twee neutronen (groen), is omgeven door twee elektronen (geel)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24" y="2564904"/>
            <a:ext cx="1509713" cy="135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Groep 7"/>
          <p:cNvGrpSpPr/>
          <p:nvPr/>
        </p:nvGrpSpPr>
        <p:grpSpPr>
          <a:xfrm>
            <a:off x="-36512" y="-27384"/>
            <a:ext cx="9180512" cy="6912768"/>
            <a:chOff x="0" y="-47841"/>
            <a:chExt cx="9180512" cy="6912768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-47841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000" dirty="0">
                  <a:solidFill>
                    <a:schemeClr val="bg1"/>
                  </a:solidFill>
                </a:rPr>
                <a:t>Elektrische stroom?</a:t>
              </a:r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TYPE" val="0"/>
  <p:tag name="QUESTIONCHANCES" val="2"/>
  <p:tag name="QUESTIONPOINTS" val="1"/>
  <p:tag name="QUESTIONANSWEROPTIONS" val="0"/>
  <p:tag name="QUESTIONCHOICES" val="2"/>
  <p:tag name="VERSION" val="5.00"/>
  <p:tag name="QUESTIONCHOICESTYPE" val="1"/>
  <p:tag name="QUESTIONANSWER" val="D"/>
  <p:tag name="QUESTIONTIMER" val="02: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A"/>
  <p:tag name="QUESTIONDIFFICULTY" val=" 0"/>
  <p:tag name="QUESTIONPOINTS" val=" 1"/>
  <p:tag name="QUESTIONCHANCES" val=" 2"/>
  <p:tag name="QUESTIONTIMER" val="01:00"/>
  <p:tag name="QUESTIONCHOICESTYPE" val=" 1"/>
  <p:tag name="QUESTIONCHARTTYPE" val="0"/>
  <p:tag name="MANUALQUESTIONSTART" val="No"/>
  <p:tag name="QUESTIONANSWEROPTIONS" val=" 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B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  <p:tag name="QUESTIONANSWEROPTIONS" val=" 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2"/>
  <p:tag name="QUESTIONTIMER" val="02:00"/>
  <p:tag name="QUESTIONCHOICESTYPE" val=" 1"/>
  <p:tag name="QUESTIONCHARTTYPE" val="0"/>
  <p:tag name="MANUALQUESTIONSTART" val="No"/>
  <p:tag name="QUESTIONANSWEROPTIONS" val=" 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2"/>
  <p:tag name="QUESTIONTIMER" val="02:00"/>
  <p:tag name="QUESTIONCHOICESTYPE" val=" 1"/>
  <p:tag name="QUESTIONCHARTTYPE" val="0"/>
  <p:tag name="MANUALQUESTIONSTART" val="No"/>
  <p:tag name="QUESTIONANSWEROPTIONS" val=" 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D"/>
  <p:tag name="QUESTIONDIFFICULTY" val=" 0"/>
  <p:tag name="QUESTIONPOINTS" val=" 1"/>
  <p:tag name="QUESTIONCHANCES" val=" 2"/>
  <p:tag name="QUESTIONTIMER" val="03:00"/>
  <p:tag name="QUESTIONCHOICESTYPE" val=" 1"/>
  <p:tag name="QUESTIONCHARTTYPE" val="0"/>
  <p:tag name="MANUALQUESTIONSTART" val="No"/>
  <p:tag name="QUESTIONANSWEROPTIONS" val=" 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3"/>
  <p:tag name="QUESTIONTIMER" val="00:30"/>
  <p:tag name="QUESTIONCHOICESTYPE" val=" 1"/>
  <p:tag name="QUESTIONCHARTTYPE" val="0"/>
  <p:tag name="MANUALQUESTIONSTART" val="No"/>
  <p:tag name="QUESTIONANSWEROPTIONS" val=" 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A"/>
  <p:tag name="QUESTIONDIFFICULTY" val=" 0"/>
  <p:tag name="QUESTIONPOINTS" val=" 1"/>
  <p:tag name="QUESTIONCHANCES" val=" 2"/>
  <p:tag name="QUESTIONTIMER" val="03:00"/>
  <p:tag name="QUESTIONCHOICESTYPE" val=" 1"/>
  <p:tag name="QUESTIONCHARTTYPE" val="0"/>
  <p:tag name="MANUALQUESTIONSTART" val="No"/>
  <p:tag name="QUESTIONANSWEROPTIONS" val=" 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D"/>
  <p:tag name="QUESTIONDIFFICULTY" val=" 0"/>
  <p:tag name="QUESTIONPOINTS" val=" 1"/>
  <p:tag name="QUESTIONCHANCES" val=" 2"/>
  <p:tag name="QUESTIONTIMER" val="03:00"/>
  <p:tag name="QUESTIONCHOICESTYPE" val=" 1"/>
  <p:tag name="QUESTIONCHARTTYPE" val="0"/>
  <p:tag name="MANUALQUESTIONSTART" val="No"/>
  <p:tag name="QUESTIONANSWEROPTIONS" val=" 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0"/>
  <p:tag name="QUESTIONNAME" val=" "/>
  <p:tag name="QUESTIONTYPE" val=" 0"/>
  <p:tag name="QUESTIONCHOICES" val=" 2"/>
  <p:tag name="QUESTIONANSWER" val="A"/>
  <p:tag name="QUESTIONDIFFICULTY" val=" 0"/>
  <p:tag name="QUESTIONPOINTS" val=" 1"/>
  <p:tag name="QUESTIONCHANCES" val=" 2"/>
  <p:tag name="QUESTIONTIMER" val="01:00"/>
  <p:tag name="QUESTIONCHOICESTYPE" val=" 1"/>
  <p:tag name="QUESTIONCHARTTYPE" val="0"/>
  <p:tag name="MANUALQUESTIONSTART" val="No"/>
  <p:tag name="QUESTIONANSWEROPTIONS" val=" 0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1183</Words>
  <Application>Microsoft Office PowerPoint</Application>
  <PresentationFormat>Diavoorstelling (4:3)</PresentationFormat>
  <Paragraphs>475</Paragraphs>
  <Slides>48</Slides>
  <Notes>4</Notes>
  <HiddenSlides>0</HiddenSlides>
  <MMClips>1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Times New Roman</vt:lpstr>
      <vt:lpstr>Wingdings</vt:lpstr>
      <vt:lpstr>Office-thema</vt:lpstr>
      <vt:lpstr>Vergelijking</vt:lpstr>
      <vt:lpstr>Rekenen en meten met elektriciteit</vt:lpstr>
      <vt:lpstr>PowerPoint-presentatie</vt:lpstr>
      <vt:lpstr>PowerPoint-presentatie</vt:lpstr>
      <vt:lpstr>PowerPoint-presentatie</vt:lpstr>
      <vt:lpstr>PowerPoint-presentatie</vt:lpstr>
      <vt:lpstr>Wet van Ohm</vt:lpstr>
      <vt:lpstr>Wet van Ohm</vt:lpstr>
      <vt:lpstr>PowerPoint-presentatie</vt:lpstr>
      <vt:lpstr>PowerPoint-presentatie</vt:lpstr>
      <vt:lpstr>Grootheden en eenheden</vt:lpstr>
      <vt:lpstr>Als de stroomkring gesloten is.</vt:lpstr>
      <vt:lpstr>Hoe teken je een schakeling?</vt:lpstr>
      <vt:lpstr>Hoe teken je een schakeling?</vt:lpstr>
      <vt:lpstr>Wet van Ohm</vt:lpstr>
      <vt:lpstr>Enkel</vt:lpstr>
      <vt:lpstr>Wet van Ohm</vt:lpstr>
      <vt:lpstr>Wet van Ohm</vt:lpstr>
      <vt:lpstr>Wet van Ohm</vt:lpstr>
      <vt:lpstr>PowerPoint-presentatie</vt:lpstr>
      <vt:lpstr>PowerPoint-presentatie</vt:lpstr>
      <vt:lpstr>PowerPoint-presentatie</vt:lpstr>
      <vt:lpstr>Extra uitdagen</vt:lpstr>
      <vt:lpstr>PowerPoint-presentatie</vt:lpstr>
      <vt:lpstr>Extra uitdagen</vt:lpstr>
      <vt:lpstr>PowerPoint-presentatie</vt:lpstr>
      <vt:lpstr>Extra uitdagen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Wet van Ohm</vt:lpstr>
      <vt:lpstr>PowerPoint-presentatie</vt:lpstr>
      <vt:lpstr>PowerPoint-presentatie</vt:lpstr>
      <vt:lpstr>Serie</vt:lpstr>
      <vt:lpstr>Parallel</vt:lpstr>
      <vt:lpstr>Combinatie</vt:lpstr>
      <vt:lpstr>PowerPoint-presentatie</vt:lpstr>
      <vt:lpstr>PowerPoint-presentatie</vt:lpstr>
      <vt:lpstr>PowerPoint-presentatie</vt:lpstr>
      <vt:lpstr>PowerPoint-presentatie</vt:lpstr>
      <vt:lpstr>Serie schakeling</vt:lpstr>
      <vt:lpstr>Serie schakeling</vt:lpstr>
      <vt:lpstr>Serie schakeling</vt:lpstr>
      <vt:lpstr>Parallel schakeling</vt:lpstr>
      <vt:lpstr>Parallel schakeling</vt:lpstr>
      <vt:lpstr>Parallel schakeling</vt:lpstr>
      <vt:lpstr>Parallel schakeling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5 Elektriciteit</dc:title>
  <dc:creator>w.tomassen</dc:creator>
  <cp:lastModifiedBy>Wim tomassen</cp:lastModifiedBy>
  <cp:revision>61</cp:revision>
  <dcterms:created xsi:type="dcterms:W3CDTF">2009-01-22T19:31:13Z</dcterms:created>
  <dcterms:modified xsi:type="dcterms:W3CDTF">2017-06-15T21:55:28Z</dcterms:modified>
</cp:coreProperties>
</file>