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99" r:id="rId3"/>
    <p:sldId id="301" r:id="rId4"/>
    <p:sldId id="300" r:id="rId5"/>
    <p:sldId id="302" r:id="rId6"/>
    <p:sldId id="303" r:id="rId7"/>
    <p:sldId id="304" r:id="rId8"/>
    <p:sldId id="296" r:id="rId9"/>
    <p:sldId id="29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 autoAdjust="0"/>
    <p:restoredTop sz="88069" autoAdjust="0"/>
  </p:normalViewPr>
  <p:slideViewPr>
    <p:cSldViewPr>
      <p:cViewPr>
        <p:scale>
          <a:sx n="71" d="100"/>
          <a:sy n="71" d="100"/>
        </p:scale>
        <p:origin x="-184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62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6916D2-EFB8-4A59-B5F7-D6B5C36777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8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Work through and explain.  Get them to re-explain back.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E9642D-D963-4129-A208-CC6F22FE26B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Reinforcing and provide Framework 8Ld3 sheet which is a cut and stick ear hearing sequence.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82B56-FF84-4C99-8E30-3230BB68450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Quick recap quiz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35BC34-2560-465E-902E-B02497DB3B0C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Talk through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5C7A01-B1F1-4039-AD81-24083B7C9C69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Check out what they can hear at</a:t>
            </a:r>
          </a:p>
          <a:p>
            <a:endParaRPr lang="en-GB" dirty="0" smtClean="0"/>
          </a:p>
          <a:p>
            <a:r>
              <a:rPr lang="en-GB" dirty="0" smtClean="0"/>
              <a:t>http://www.freemosquitoringtone.org/</a:t>
            </a:r>
          </a:p>
          <a:p>
            <a:endParaRPr lang="en-GB" dirty="0" smtClean="0"/>
          </a:p>
          <a:p>
            <a:r>
              <a:rPr lang="en-GB" dirty="0" smtClean="0"/>
              <a:t>If you </a:t>
            </a:r>
            <a:r>
              <a:rPr lang="en-GB" dirty="0" err="1" smtClean="0"/>
              <a:t>dont</a:t>
            </a:r>
            <a:r>
              <a:rPr lang="en-GB" dirty="0" smtClean="0"/>
              <a:t> have a frequency generator at hand.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4422A3-BBE8-4A3C-8945-44AA1C90BAD6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33A9-F1FC-4A4F-BD9D-DB25E9BA3103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0ED1-1A89-4D98-988E-360636C80737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A6A9-0A75-4D09-86E8-39BE72CE1A2C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AE17-44FB-4D9E-8CD8-4026488540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4811-FDF8-41EC-9EDB-B86EBACF2F94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9FAB-70CE-475F-A627-A89C9E1F4EA6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485F-7DA0-497C-B39D-CBCB27B8EBDF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A7F9-9C79-4F8C-B93E-650E05749775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829A-FA42-4170-80D5-285C2DA1B371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59068-4A38-435E-AB18-15394F119C5E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5DED-3011-4875-B021-77052E4BA378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B772-A3A8-45F4-BB6B-1615D5A74AA9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2">
                <a:lumMod val="36000"/>
              </a:schemeClr>
            </a:gs>
            <a:gs pos="100000">
              <a:schemeClr val="accent2">
                <a:lumMod val="2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1476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058C180-3A60-4FAA-81FE-D1C4B4D2B950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  <p:sldLayoutId id="2147483803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u="sng" dirty="0" smtClean="0">
                <a:solidFill>
                  <a:schemeClr val="tx2"/>
                </a:solidFill>
                <a:latin typeface="Comic Sans MS" pitchFamily="66" charset="0"/>
              </a:rPr>
              <a:t>Hoe </a:t>
            </a:r>
            <a:r>
              <a:rPr lang="en-US" sz="6000" b="1" u="sng" dirty="0" err="1" smtClean="0">
                <a:solidFill>
                  <a:schemeClr val="tx2"/>
                </a:solidFill>
                <a:latin typeface="Comic Sans MS" pitchFamily="66" charset="0"/>
              </a:rPr>
              <a:t>werkt</a:t>
            </a:r>
            <a:r>
              <a:rPr lang="en-US" sz="6000" b="1" u="sng" dirty="0" smtClean="0">
                <a:solidFill>
                  <a:schemeClr val="tx2"/>
                </a:solidFill>
                <a:latin typeface="Comic Sans MS" pitchFamily="66" charset="0"/>
              </a:rPr>
              <a:t> het </a:t>
            </a:r>
            <a:r>
              <a:rPr lang="en-US" sz="6000" b="1" u="sng" dirty="0" err="1" smtClean="0">
                <a:solidFill>
                  <a:schemeClr val="tx2"/>
                </a:solidFill>
                <a:latin typeface="Comic Sans MS" pitchFamily="66" charset="0"/>
              </a:rPr>
              <a:t>oor</a:t>
            </a:r>
            <a:r>
              <a:rPr lang="en-US" sz="6000" b="1" u="sng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US" sz="60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6" name="ShockwaveFlash1" r:id="rId2" imgW="8623713" imgH="5256475"/>
        </mc:Choice>
        <mc:Fallback>
          <p:control name="ShockwaveFlash1" r:id="rId2" imgW="8623713" imgH="52564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341438"/>
                  <a:ext cx="8623300" cy="5256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7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72098"/>
              </p:ext>
            </p:extLst>
          </p:nvPr>
        </p:nvGraphicFramePr>
        <p:xfrm>
          <a:off x="2124075" y="1484313"/>
          <a:ext cx="5499100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Flash Document" r:id="rId4" imgW="7856280" imgH="5263560" progId="Flash.Movie">
                  <p:embed/>
                </p:oleObj>
              </mc:Choice>
              <mc:Fallback>
                <p:oleObj name="Flash Document" r:id="rId4" imgW="7856280" imgH="526356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84313"/>
                        <a:ext cx="5499100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7963" y="679450"/>
            <a:ext cx="3499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dirty="0" smtClean="0">
                <a:solidFill>
                  <a:schemeClr val="bg1"/>
                </a:solidFill>
              </a:rPr>
              <a:t>1</a:t>
            </a:r>
            <a:r>
              <a:rPr lang="nl-NL" sz="2400" dirty="0" smtClean="0">
                <a:solidFill>
                  <a:schemeClr val="bg1"/>
                </a:solidFill>
              </a:rPr>
              <a:t>.Geluidsgolven worden verzameld bij de oorschelp</a:t>
            </a:r>
            <a:r>
              <a:rPr lang="nl-NL" sz="2400" i="1" dirty="0" smtClean="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3716338"/>
            <a:ext cx="237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smtClean="0">
                <a:solidFill>
                  <a:schemeClr val="bg1"/>
                </a:solidFill>
              </a:rPr>
              <a:t>2.</a:t>
            </a:r>
            <a:r>
              <a:rPr lang="nl-NL" sz="2400" smtClean="0">
                <a:solidFill>
                  <a:schemeClr val="bg1"/>
                </a:solidFill>
              </a:rPr>
              <a:t>De golven gaan door de gehoorgang.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835150" y="5121275"/>
            <a:ext cx="240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smtClean="0">
                <a:solidFill>
                  <a:schemeClr val="bg1"/>
                </a:solidFill>
              </a:rPr>
              <a:t>3.</a:t>
            </a:r>
            <a:r>
              <a:rPr lang="nl-NL" sz="2400" smtClean="0">
                <a:solidFill>
                  <a:schemeClr val="bg1"/>
                </a:solidFill>
              </a:rPr>
              <a:t>Ze laten het trommelvlies trillen.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140200" y="5119688"/>
            <a:ext cx="2808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smtClean="0">
                <a:solidFill>
                  <a:schemeClr val="bg1"/>
                </a:solidFill>
              </a:rPr>
              <a:t>4.</a:t>
            </a:r>
            <a:r>
              <a:rPr lang="nl-NL" sz="2400" smtClean="0">
                <a:solidFill>
                  <a:schemeClr val="bg1"/>
                </a:solidFill>
              </a:rPr>
              <a:t>De gehoorbeentjes  versterken de trillingen.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0063" y="4076700"/>
            <a:ext cx="2330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dirty="0" smtClean="0">
                <a:solidFill>
                  <a:schemeClr val="bg1"/>
                </a:solidFill>
              </a:rPr>
              <a:t>5.</a:t>
            </a:r>
            <a:r>
              <a:rPr lang="nl-NL" sz="2400" dirty="0" smtClean="0">
                <a:solidFill>
                  <a:schemeClr val="bg1"/>
                </a:solidFill>
              </a:rPr>
              <a:t>Het slakkenhuis zet trillingen om in een elektrisch signaal.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867400" y="692150"/>
            <a:ext cx="3240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l-NL" sz="2400" b="1" dirty="0" smtClean="0">
                <a:solidFill>
                  <a:schemeClr val="bg1"/>
                </a:solidFill>
              </a:rPr>
              <a:t>6.</a:t>
            </a:r>
            <a:r>
              <a:rPr lang="nl-NL" sz="2400" dirty="0" smtClean="0">
                <a:solidFill>
                  <a:schemeClr val="bg1"/>
                </a:solidFill>
              </a:rPr>
              <a:t>De </a:t>
            </a:r>
            <a:r>
              <a:rPr lang="nl-NL" sz="2400" smtClean="0">
                <a:solidFill>
                  <a:schemeClr val="bg1"/>
                </a:solidFill>
              </a:rPr>
              <a:t>oorzenuw</a:t>
            </a:r>
            <a:r>
              <a:rPr lang="nl-NL" sz="2400" dirty="0" smtClean="0">
                <a:solidFill>
                  <a:schemeClr val="bg1"/>
                </a:solidFill>
              </a:rPr>
              <a:t> geeft het signaal door aan de hersenen.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-4425201">
            <a:off x="7296150" y="2336800"/>
            <a:ext cx="152400" cy="304800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140200" y="3284538"/>
            <a:ext cx="431800" cy="431800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smtClean="0">
                <a:solidFill>
                  <a:schemeClr val="bg1"/>
                </a:solidFill>
              </a:rPr>
              <a:t>3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572000" y="1989138"/>
            <a:ext cx="431800" cy="431800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smtClean="0">
                <a:solidFill>
                  <a:schemeClr val="bg1"/>
                </a:solidFill>
              </a:rPr>
              <a:t>4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084888" y="3357563"/>
            <a:ext cx="431800" cy="431800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smtClean="0">
                <a:solidFill>
                  <a:schemeClr val="bg1"/>
                </a:solidFill>
              </a:rPr>
              <a:t>5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372225" y="1916113"/>
            <a:ext cx="431800" cy="431800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smtClean="0">
                <a:solidFill>
                  <a:schemeClr val="bg1"/>
                </a:solidFill>
              </a:rPr>
              <a:t>6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260475" y="2420938"/>
            <a:ext cx="431800" cy="431800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smtClean="0">
                <a:solidFill>
                  <a:schemeClr val="bg1"/>
                </a:solidFill>
              </a:rPr>
              <a:t>1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611188" y="2852738"/>
            <a:ext cx="1943100" cy="360362"/>
          </a:xfrm>
          <a:prstGeom prst="rightArrow">
            <a:avLst>
              <a:gd name="adj1" fmla="val 36565"/>
              <a:gd name="adj2" fmla="val 78410"/>
            </a:avLst>
          </a:prstGeom>
          <a:solidFill>
            <a:srgbClr val="CC00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132138" y="3141663"/>
            <a:ext cx="431800" cy="431800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smtClean="0">
                <a:solidFill>
                  <a:schemeClr val="bg1"/>
                </a:solidFill>
              </a:rPr>
              <a:t>2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2627313" y="2852738"/>
            <a:ext cx="1512887" cy="360362"/>
          </a:xfrm>
          <a:prstGeom prst="rightArrow">
            <a:avLst>
              <a:gd name="adj1" fmla="val 41852"/>
              <a:gd name="adj2" fmla="val 60155"/>
            </a:avLst>
          </a:prstGeom>
          <a:solidFill>
            <a:srgbClr val="CC00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 rot="-4425201">
            <a:off x="6956425" y="2419350"/>
            <a:ext cx="152400" cy="304800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 rot="-4425201">
            <a:off x="6161088" y="2462213"/>
            <a:ext cx="152400" cy="304800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rot="-5621744">
            <a:off x="6421438" y="2552700"/>
            <a:ext cx="152400" cy="304800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-4425201">
            <a:off x="6881813" y="2328863"/>
            <a:ext cx="152400" cy="304800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476375" cy="333375"/>
          </a:xfrm>
        </p:spPr>
        <p:txBody>
          <a:bodyPr/>
          <a:lstStyle/>
          <a:p>
            <a:pPr>
              <a:defRPr/>
            </a:pPr>
            <a:fld id="{D0C54C6D-C123-40E2-A274-9CE6CB586F1E}" type="datetime1">
              <a:rPr lang="nl-NL" smtClean="0"/>
              <a:pPr>
                <a:defRPr/>
              </a:pPr>
              <a:t>2-1-2012</a:t>
            </a:fld>
            <a:endParaRPr lang="nl-NL"/>
          </a:p>
        </p:txBody>
      </p:sp>
      <p:pic>
        <p:nvPicPr>
          <p:cNvPr id="23" name="Rectangl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GELUID - </a:t>
            </a:r>
            <a:r>
              <a:rPr lang="nl-NL" sz="1000" b="1" i="1" dirty="0" smtClean="0">
                <a:solidFill>
                  <a:schemeClr val="bg1"/>
                </a:solidFill>
              </a:rPr>
              <a:t> HET OOR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25" name="Rectangl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nl-NL" sz="2800" dirty="0">
                <a:solidFill>
                  <a:schemeClr val="bg1"/>
                </a:solidFill>
              </a:rPr>
              <a:t>De golven gaan door de gehoorgang.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nl-NL" sz="2800" dirty="0" smtClean="0">
                <a:solidFill>
                  <a:schemeClr val="bg1"/>
                </a:solidFill>
              </a:rPr>
              <a:t>De </a:t>
            </a:r>
            <a:r>
              <a:rPr lang="nl-NL" sz="2800" dirty="0">
                <a:solidFill>
                  <a:schemeClr val="bg1"/>
                </a:solidFill>
              </a:rPr>
              <a:t>oogzenuw geeft het signaal door aan de hersenen.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nl-NL" sz="2800" dirty="0" smtClean="0">
                <a:solidFill>
                  <a:schemeClr val="bg1"/>
                </a:solidFill>
              </a:rPr>
              <a:t>Ze </a:t>
            </a:r>
            <a:r>
              <a:rPr lang="nl-NL" sz="2800" dirty="0">
                <a:solidFill>
                  <a:schemeClr val="bg1"/>
                </a:solidFill>
              </a:rPr>
              <a:t>laten het trommelvlies trillen.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nl-NL" sz="2800" dirty="0" smtClean="0">
                <a:solidFill>
                  <a:schemeClr val="bg1"/>
                </a:solidFill>
              </a:rPr>
              <a:t>Geluidgolven </a:t>
            </a:r>
            <a:r>
              <a:rPr lang="nl-NL" sz="2800" dirty="0">
                <a:solidFill>
                  <a:schemeClr val="bg1"/>
                </a:solidFill>
              </a:rPr>
              <a:t>worden verzameld bij de oorschelp</a:t>
            </a:r>
            <a:r>
              <a:rPr lang="nl-NL" sz="2800" i="1" dirty="0">
                <a:solidFill>
                  <a:schemeClr val="bg1"/>
                </a:solidFill>
              </a:rPr>
              <a:t>.</a:t>
            </a:r>
            <a:endParaRPr lang="nl-NL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nl-NL" sz="2800" dirty="0">
                <a:solidFill>
                  <a:schemeClr val="bg1"/>
                </a:solidFill>
              </a:rPr>
              <a:t>De gehoorbeentjes  versterken de trillingen.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nl-NL" sz="2800" dirty="0" smtClean="0">
                <a:solidFill>
                  <a:schemeClr val="bg1"/>
                </a:solidFill>
              </a:rPr>
              <a:t>Het </a:t>
            </a:r>
            <a:r>
              <a:rPr lang="nl-NL" sz="2800" dirty="0">
                <a:solidFill>
                  <a:schemeClr val="bg1"/>
                </a:solidFill>
              </a:rPr>
              <a:t>slakkenhuis zet trillingen om in een elektrisch signaal.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Zet</a:t>
            </a:r>
            <a:r>
              <a:rPr lang="en-US" b="1" u="sng" dirty="0" smtClean="0"/>
              <a:t> op </a:t>
            </a:r>
            <a:r>
              <a:rPr lang="en-US" b="1" u="sng" dirty="0" smtClean="0"/>
              <a:t>volgorde</a:t>
            </a:r>
            <a:endParaRPr lang="en-US" b="1" u="sng" dirty="0" smtClean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22525" y="5951538"/>
            <a:ext cx="5045075" cy="588962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hlink"/>
                </a:solidFill>
              </a:rPr>
              <a:t>D	A	C	E	F	B</a:t>
            </a:r>
          </a:p>
        </p:txBody>
      </p:sp>
    </p:spTree>
    <p:extLst>
      <p:ext uri="{BB962C8B-B14F-4D97-AF65-F5344CB8AC3E}">
        <p14:creationId xmlns:p14="http://schemas.microsoft.com/office/powerpoint/2010/main" val="27003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5867400" y="4800600"/>
            <a:ext cx="121920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486" name="Picture 30" descr="eardrumrepai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86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1143000" y="4953000"/>
            <a:ext cx="10668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4938412" y="3505200"/>
            <a:ext cx="304800" cy="762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latin typeface="+mj-lt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H="1">
            <a:off x="4709812" y="5257800"/>
            <a:ext cx="381000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7" name="AutoShape 12"/>
          <p:cNvSpPr>
            <a:spLocks noChangeArrowheads="1"/>
          </p:cNvSpPr>
          <p:nvPr/>
        </p:nvSpPr>
        <p:spPr bwMode="auto">
          <a:xfrm>
            <a:off x="1835696" y="2895600"/>
            <a:ext cx="4869904" cy="762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NL" sz="3600" b="1" dirty="0" smtClean="0">
                <a:solidFill>
                  <a:srgbClr val="FF0000"/>
                </a:solidFill>
                <a:latin typeface="+mj-lt"/>
              </a:rPr>
              <a:t>Gehoorbeschadiging</a:t>
            </a:r>
            <a:endParaRPr lang="nl-NL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1371600" y="3886200"/>
            <a:ext cx="1852613" cy="11493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NL" sz="3200" dirty="0" smtClean="0">
                <a:latin typeface="+mj-lt"/>
              </a:rPr>
              <a:t>Midden-</a:t>
            </a:r>
          </a:p>
          <a:p>
            <a:pPr algn="ctr">
              <a:defRPr/>
            </a:pPr>
            <a:r>
              <a:rPr lang="nl-NL" sz="3200" dirty="0" smtClean="0">
                <a:latin typeface="+mj-lt"/>
              </a:rPr>
              <a:t>oor</a:t>
            </a:r>
            <a:endParaRPr lang="nl-NL" sz="3200" dirty="0">
              <a:latin typeface="+mj-lt"/>
            </a:endParaRP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4038600" y="3962400"/>
            <a:ext cx="2438400" cy="165536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NL" sz="3200" dirty="0" smtClean="0">
                <a:latin typeface="+mj-lt"/>
              </a:rPr>
              <a:t>Uitwendig </a:t>
            </a:r>
          </a:p>
          <a:p>
            <a:pPr algn="ctr">
              <a:defRPr/>
            </a:pPr>
            <a:r>
              <a:rPr lang="nl-NL" sz="3200" dirty="0" smtClean="0">
                <a:latin typeface="+mj-lt"/>
              </a:rPr>
              <a:t>oor</a:t>
            </a:r>
            <a:endParaRPr lang="nl-NL" sz="3200" dirty="0">
              <a:latin typeface="+mj-lt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8600" y="5486400"/>
            <a:ext cx="2420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Gehoorbeentje </a:t>
            </a:r>
          </a:p>
          <a:p>
            <a:pPr>
              <a:defRPr/>
            </a:pP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kleven samen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886200" y="6096000"/>
            <a:ext cx="2659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Teveel oorsmeer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086600" y="47244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Beschadigd trommelvlies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9600" y="152400"/>
            <a:ext cx="227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 smtClean="0">
                <a:latin typeface="+mj-lt"/>
              </a:rPr>
              <a:t>Flattened</a:t>
            </a:r>
            <a:r>
              <a:rPr lang="nl-NL" sz="2400" dirty="0" smtClean="0">
                <a:latin typeface="+mj-lt"/>
              </a:rPr>
              <a:t> </a:t>
            </a:r>
            <a:r>
              <a:rPr lang="nl-NL" sz="2400" dirty="0" smtClean="0">
                <a:latin typeface="+mj-lt"/>
              </a:rPr>
              <a:t>Cilia</a:t>
            </a:r>
            <a:endParaRPr lang="nl-NL" sz="2400" dirty="0">
              <a:latin typeface="+mj-lt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 flipV="1">
            <a:off x="2667000" y="1295400"/>
            <a:ext cx="137160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latin typeface="+mj-lt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5334000" y="1295400"/>
            <a:ext cx="198120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latin typeface="+mj-lt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4495800" y="2590800"/>
            <a:ext cx="1524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latin typeface="+mj-lt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743200" y="3657600"/>
            <a:ext cx="3810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dirty="0">
              <a:latin typeface="+mj-lt"/>
            </a:endParaRPr>
          </a:p>
        </p:txBody>
      </p:sp>
      <p:pic>
        <p:nvPicPr>
          <p:cNvPr id="19488" name="Picture 32" descr="13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2857500" cy="222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876256" y="304800"/>
            <a:ext cx="1398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Infectie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3737704" y="1314450"/>
            <a:ext cx="1944216" cy="13144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NL" sz="3200" dirty="0" smtClean="0">
                <a:latin typeface="+mj-lt"/>
              </a:rPr>
              <a:t>Binnen-</a:t>
            </a:r>
          </a:p>
          <a:p>
            <a:pPr algn="ctr">
              <a:defRPr/>
            </a:pPr>
            <a:r>
              <a:rPr lang="nl-NL" sz="3200" dirty="0" smtClean="0">
                <a:latin typeface="+mj-lt"/>
              </a:rPr>
              <a:t>oor</a:t>
            </a:r>
            <a:endParaRPr lang="nl-NL" sz="3200" dirty="0">
              <a:latin typeface="+mj-lt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476375" cy="333375"/>
          </a:xfrm>
        </p:spPr>
        <p:txBody>
          <a:bodyPr/>
          <a:lstStyle/>
          <a:p>
            <a:pPr>
              <a:defRPr/>
            </a:pPr>
            <a:fld id="{D0C54C6D-C123-40E2-A274-9CE6CB586F1E}" type="datetime1">
              <a:rPr lang="nl-NL" smtClean="0"/>
              <a:pPr>
                <a:defRPr/>
              </a:pPr>
              <a:t>2-1-2012</a:t>
            </a:fld>
            <a:endParaRPr lang="nl-NL" dirty="0"/>
          </a:p>
        </p:txBody>
      </p:sp>
      <p:pic>
        <p:nvPicPr>
          <p:cNvPr id="23" name="Rectangl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GELUID - </a:t>
            </a:r>
            <a:r>
              <a:rPr lang="nl-NL" sz="1000" b="1" i="1" dirty="0" smtClean="0">
                <a:solidFill>
                  <a:schemeClr val="bg1"/>
                </a:solidFill>
              </a:rPr>
              <a:t> HET OOR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25" name="Rectangl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36" descr="DSCN17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628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9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 animBg="1"/>
      <p:bldP spid="19472" grpId="0"/>
      <p:bldP spid="19473" grpId="0"/>
      <p:bldP spid="19474" grpId="0"/>
      <p:bldP spid="19475" grpId="0"/>
      <p:bldP spid="19476" grpId="0"/>
      <p:bldP spid="19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6600" b="1" u="sng" dirty="0" smtClean="0"/>
              <a:t>frequentiebereik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1981200"/>
          </a:xfrm>
        </p:spPr>
        <p:txBody>
          <a:bodyPr/>
          <a:lstStyle/>
          <a:p>
            <a:pPr marL="3136900" indent="-3136900" eaLnBrk="1" hangingPunct="1">
              <a:buFont typeface="Wingdings" pitchFamily="2" charset="2"/>
              <a:buNone/>
            </a:pPr>
            <a:r>
              <a:rPr lang="nl-NL" sz="2800" dirty="0" smtClean="0"/>
              <a:t>Frequentiebereik= Het gebied waar tussen je                de frequentie kan horen.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nl-NL" sz="2800" dirty="0" smtClean="0"/>
              <a:t>20Hz – 25.000Hz, voor kinderen.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nl-NL" sz="2800" dirty="0" smtClean="0"/>
              <a:t>20Hz – </a:t>
            </a:r>
            <a:r>
              <a:rPr lang="nl-NL" sz="2800" dirty="0" smtClean="0">
                <a:cs typeface="Tahoma" pitchFamily="34" charset="0"/>
              </a:rPr>
              <a:t>18.000Hz, voor ouderen</a:t>
            </a:r>
            <a:endParaRPr lang="nl-NL" sz="2800" dirty="0" smtClean="0"/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1485448"/>
              </p:ext>
            </p:extLst>
          </p:nvPr>
        </p:nvGraphicFramePr>
        <p:xfrm>
          <a:off x="1371600" y="4191000"/>
          <a:ext cx="64770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4" imgW="8065440" imgH="3455640" progId="CorelDraw.Graphic.7">
                  <p:embed/>
                </p:oleObj>
              </mc:Choice>
              <mc:Fallback>
                <p:oleObj name="CorelDRAW" r:id="rId4" imgW="8065440" imgH="3455640" progId="CorelDraw.Graphic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64770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-1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-31751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FREQUENTIE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7" name="Rectangl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-1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l-NL" sz="6600" b="1" u="sng" dirty="0">
                <a:solidFill>
                  <a:schemeClr val="bg1"/>
                </a:solidFill>
              </a:rPr>
              <a:t>frequentiebereik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8600" y="2230438"/>
            <a:ext cx="1164101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/>
              <a:t>Hond</a:t>
            </a:r>
            <a:endParaRPr lang="en-US" sz="3200" dirty="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752600" y="2230438"/>
            <a:ext cx="1050288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/>
              <a:t>Muis</a:t>
            </a:r>
            <a:endParaRPr lang="en-US" sz="3200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276600" y="2230438"/>
            <a:ext cx="2007281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/>
              <a:t>Vleermuis</a:t>
            </a:r>
            <a:endParaRPr lang="en-US" sz="3200" dirty="0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632330" y="2230438"/>
            <a:ext cx="1378070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Walvis</a:t>
            </a:r>
            <a:endParaRPr lang="en-US" sz="3200" dirty="0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7524328" y="2211946"/>
            <a:ext cx="777777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Kip</a:t>
            </a:r>
            <a:endParaRPr lang="en-US" sz="3200" dirty="0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249238" y="4440238"/>
            <a:ext cx="5608637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67Hz		to	45,000Hz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4495800" y="3754438"/>
            <a:ext cx="440531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125Hz	to	2,000Hz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4217988" y="5126038"/>
            <a:ext cx="4849812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1000Hz	to	123,000Hz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228600" y="5811838"/>
            <a:ext cx="484981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2000Hz	to	110,000Hz</a:t>
            </a: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228600" y="3068638"/>
            <a:ext cx="462756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1000Hz	to	91,000Hz</a:t>
            </a: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288925" y="1477963"/>
            <a:ext cx="4740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1" dirty="0" err="1" smtClean="0">
                <a:solidFill>
                  <a:schemeClr val="bg1"/>
                </a:solidFill>
              </a:rPr>
              <a:t>Wat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hoort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bij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wat</a:t>
            </a:r>
            <a:r>
              <a:rPr lang="en-US" sz="3200" i="1" dirty="0" smtClean="0">
                <a:solidFill>
                  <a:schemeClr val="bg1"/>
                </a:solidFill>
              </a:rPr>
              <a:t>?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-1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-31751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FREQUENTIE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1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-1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1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l-NL" sz="6600" b="1" u="sng" dirty="0">
                <a:solidFill>
                  <a:schemeClr val="bg1"/>
                </a:solidFill>
              </a:rPr>
              <a:t>frequentiebereik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81050" y="2209800"/>
            <a:ext cx="1164101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/>
              <a:t>Hond</a:t>
            </a:r>
            <a:endParaRPr lang="en-US" sz="3200" dirty="0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04863" y="2994025"/>
            <a:ext cx="1050288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/>
              <a:t>Muis</a:t>
            </a:r>
            <a:endParaRPr lang="en-US" sz="3200" dirty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96925" y="3810000"/>
            <a:ext cx="2007281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/>
              <a:t>Vleermuis</a:t>
            </a:r>
            <a:endParaRPr lang="en-US" sz="3200" dirty="0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781050" y="4625975"/>
            <a:ext cx="1378070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Walvis</a:t>
            </a:r>
            <a:endParaRPr lang="en-US" sz="3200" dirty="0"/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81050" y="5410200"/>
            <a:ext cx="777777" cy="584775"/>
          </a:xfrm>
          <a:prstGeom prst="rect">
            <a:avLst/>
          </a:prstGeom>
          <a:solidFill>
            <a:schemeClr val="hlink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Kip</a:t>
            </a:r>
            <a:endParaRPr lang="en-US" sz="3200" dirty="0"/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3500438" y="2200275"/>
            <a:ext cx="5643562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67Hz		to	45,000Hz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3500438" y="5430838"/>
            <a:ext cx="4405312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125Hz	to	2,000Hz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3500438" y="4648200"/>
            <a:ext cx="4849812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1000Hz	to	123,000Hz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3500438" y="3830638"/>
            <a:ext cx="4849812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2000Hz	to	110,000Hz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3500438" y="3048000"/>
            <a:ext cx="4627562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1000Hz	to	91,000Hz</a:t>
            </a:r>
          </a:p>
        </p:txBody>
      </p:sp>
      <p:pic>
        <p:nvPicPr>
          <p:cNvPr id="13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-1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-31751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FREQUENTIE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15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-1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C54C6D-C123-40E2-A274-9CE6CB586F1E}" type="datetime1">
              <a:rPr lang="nl-NL" smtClean="0"/>
              <a:pPr>
                <a:defRPr/>
              </a:pPr>
              <a:t>2-1-2012</a:t>
            </a:fld>
            <a:endParaRPr lang="nl-NL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l" eaLnBrk="1" hangingPunct="1"/>
            <a:r>
              <a:rPr lang="nl-NL" sz="4000" dirty="0" smtClean="0"/>
              <a:t>Controleer wat je geleerd hebt.</a:t>
            </a:r>
            <a:br>
              <a:rPr lang="nl-NL" sz="4000" dirty="0" smtClean="0"/>
            </a:br>
            <a:r>
              <a:rPr lang="nl-NL" sz="4000" dirty="0" smtClean="0"/>
              <a:t>Begrijp je nu: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91513" cy="4248150"/>
          </a:xfrm>
        </p:spPr>
        <p:txBody>
          <a:bodyPr/>
          <a:lstStyle/>
          <a:p>
            <a:pPr lvl="1" eaLnBrk="1" hangingPunct="1">
              <a:defRPr/>
            </a:pPr>
            <a:r>
              <a:rPr lang="nl-NL" sz="3200" dirty="0"/>
              <a:t>h</a:t>
            </a:r>
            <a:r>
              <a:rPr lang="nl-NL" sz="3200" dirty="0" smtClean="0"/>
              <a:t>oe geluid gemaakt wordt;</a:t>
            </a:r>
          </a:p>
          <a:p>
            <a:pPr lvl="1" eaLnBrk="1" hangingPunct="1">
              <a:defRPr/>
            </a:pPr>
            <a:r>
              <a:rPr lang="nl-NL" sz="3200" dirty="0"/>
              <a:t>h</a:t>
            </a:r>
            <a:r>
              <a:rPr lang="nl-NL" sz="3200" dirty="0" smtClean="0"/>
              <a:t>oe geluid bij je oor komt;</a:t>
            </a:r>
          </a:p>
          <a:p>
            <a:pPr lvl="1" eaLnBrk="1" hangingPunct="1">
              <a:defRPr/>
            </a:pPr>
            <a:r>
              <a:rPr lang="nl-NL" sz="3200" dirty="0"/>
              <a:t>h</a:t>
            </a:r>
            <a:r>
              <a:rPr lang="nl-NL" sz="3200" dirty="0" smtClean="0"/>
              <a:t>oe het oor werkt?</a:t>
            </a:r>
          </a:p>
          <a:p>
            <a:pPr lvl="1" eaLnBrk="1" hangingPunct="1">
              <a:defRPr/>
            </a:pPr>
            <a:endParaRPr lang="nl-NL" sz="3200" dirty="0" smtClean="0"/>
          </a:p>
          <a:p>
            <a:pPr lvl="1" eaLnBrk="1" hangingPunct="1">
              <a:buFontTx/>
              <a:buNone/>
              <a:defRPr/>
            </a:pPr>
            <a:endParaRPr lang="nl-N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nl-N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GELUID - </a:t>
            </a:r>
            <a:r>
              <a:rPr lang="nl-NL" sz="1000" b="1" i="1" dirty="0" smtClean="0">
                <a:solidFill>
                  <a:schemeClr val="bg1"/>
                </a:solidFill>
              </a:rPr>
              <a:t> HET OOR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7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6B1FBB-56CE-4B78-8ACA-03956A9553A1}" type="datetime1">
              <a:rPr lang="en-GB"/>
              <a:pPr>
                <a:defRPr/>
              </a:pPr>
              <a:t>02/01/2012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</a:t>
            </a:r>
            <a:r>
              <a:rPr lang="en-US" dirty="0" err="1" smtClean="0"/>
              <a:t>uiswerk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endParaRPr lang="nl-NL" sz="2800" dirty="0"/>
          </a:p>
          <a:p>
            <a:r>
              <a:rPr lang="fr-FR" sz="2800" dirty="0"/>
              <a:t> M. </a:t>
            </a:r>
            <a:r>
              <a:rPr lang="fr-FR" sz="2800" dirty="0" err="1"/>
              <a:t>opg</a:t>
            </a:r>
            <a:r>
              <a:rPr lang="fr-FR" sz="2800" dirty="0"/>
              <a:t>. 7 t/m 10, </a:t>
            </a:r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           13 </a:t>
            </a:r>
            <a:r>
              <a:rPr lang="fr-FR" sz="2800" dirty="0"/>
              <a:t>t/m 15 en </a:t>
            </a:r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           18 </a:t>
            </a:r>
            <a:r>
              <a:rPr lang="fr-FR" sz="2800" dirty="0"/>
              <a:t>t/m 20.	</a:t>
            </a:r>
          </a:p>
          <a:p>
            <a:pPr eaLnBrk="1" hangingPunct="1"/>
            <a:endParaRPr lang="en-US" sz="2400" u="sng" dirty="0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492500" y="5949950"/>
            <a:ext cx="5257800" cy="622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800" smtClean="0">
                <a:latin typeface="Comic Sans MS" pitchFamily="66" charset="0"/>
              </a:rPr>
              <a:t>Datum: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299</Words>
  <Application>Microsoft Office PowerPoint</Application>
  <PresentationFormat>Diavoorstelling (4:3)</PresentationFormat>
  <Paragraphs>96</Paragraphs>
  <Slides>9</Slides>
  <Notes>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Default Design</vt:lpstr>
      <vt:lpstr>Flash Document</vt:lpstr>
      <vt:lpstr>CorelDRAW</vt:lpstr>
      <vt:lpstr>PowerPoint-presentatie</vt:lpstr>
      <vt:lpstr>PowerPoint-presentatie</vt:lpstr>
      <vt:lpstr>Zet op volgorde</vt:lpstr>
      <vt:lpstr>PowerPoint-presentatie</vt:lpstr>
      <vt:lpstr>frequentiebereik</vt:lpstr>
      <vt:lpstr>PowerPoint-presentatie</vt:lpstr>
      <vt:lpstr>PowerPoint-presentatie</vt:lpstr>
      <vt:lpstr>Controleer wat je geleerd hebt. Begrijp je nu:</vt:lpstr>
      <vt:lpstr>Huiswerk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</dc:creator>
  <cp:lastModifiedBy>Wim Tomassen</cp:lastModifiedBy>
  <cp:revision>105</cp:revision>
  <dcterms:created xsi:type="dcterms:W3CDTF">2008-04-28T20:49:44Z</dcterms:created>
  <dcterms:modified xsi:type="dcterms:W3CDTF">2012-01-02T11:50:29Z</dcterms:modified>
</cp:coreProperties>
</file>