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1" r:id="rId2"/>
    <p:sldId id="299" r:id="rId3"/>
    <p:sldId id="302" r:id="rId4"/>
    <p:sldId id="296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52" autoAdjust="0"/>
    <p:restoredTop sz="88069" autoAdjust="0"/>
  </p:normalViewPr>
  <p:slideViewPr>
    <p:cSldViewPr>
      <p:cViewPr>
        <p:scale>
          <a:sx n="71" d="100"/>
          <a:sy n="71" d="100"/>
        </p:scale>
        <p:origin x="-183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6916D2-EFB8-4A59-B5F7-D6B5C367778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382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C9A3A2-D684-4712-ACD5-27EAC98C1373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mtClean="0"/>
              <a:t>Reinforcing and provide Framework 8Ld3 sheet which is a cut and stick ear hearing sequence.</a:t>
            </a: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E82B56-FF84-4C99-8E30-3230BB684506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mtClean="0"/>
              <a:t>Reinforcing and provide Framework 8Ld3 sheet which is a cut and stick ear hearing sequence.</a:t>
            </a: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E82B56-FF84-4C99-8E30-3230BB684506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D33A9-F1FC-4A4F-BD9D-DB25E9BA3103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5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00ED1-1A89-4D98-988E-360636C80737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700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DA6A9-0A75-4D09-86E8-39BE72CE1A2C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77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24811-FDF8-41EC-9EDB-B86EBACF2F94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5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A9FAB-70CE-475F-A627-A89C9E1F4EA6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65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7485F-7DA0-497C-B39D-CBCB27B8EBDF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8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8A7F9-9C79-4F8C-B93E-650E05749775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0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B829A-FA42-4170-80D5-285C2DA1B371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6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59068-4A38-435E-AB18-15394F119C5E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9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25DED-3011-4875-B021-77052E4BA378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AB772-A3A8-45F4-BB6B-1615D5A74AA9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2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50000">
              <a:schemeClr val="accent2">
                <a:lumMod val="36000"/>
              </a:schemeClr>
            </a:gs>
            <a:gs pos="100000">
              <a:schemeClr val="accent2">
                <a:lumMod val="26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0"/>
            <a:ext cx="1476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4058C180-3A60-4FAA-81FE-D1C4B4D2B950}" type="datetime1">
              <a:rPr lang="en-GB"/>
              <a:pPr>
                <a:defRPr/>
              </a:pPr>
              <a:t>05/01/2012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1" r:id="rId2"/>
    <p:sldLayoutId id="2147483800" r:id="rId3"/>
    <p:sldLayoutId id="2147483799" r:id="rId4"/>
    <p:sldLayoutId id="2147483798" r:id="rId5"/>
    <p:sldLayoutId id="2147483797" r:id="rId6"/>
    <p:sldLayoutId id="2147483796" r:id="rId7"/>
    <p:sldLayoutId id="2147483795" r:id="rId8"/>
    <p:sldLayoutId id="2147483794" r:id="rId9"/>
    <p:sldLayoutId id="2147483793" r:id="rId10"/>
    <p:sldLayoutId id="2147483792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learnthings.co.za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3F26994-D254-4349-B5F4-3B0F5B7025CE}" type="datetime1">
              <a:rPr lang="nl-NL" smtClean="0"/>
              <a:pPr>
                <a:defRPr/>
              </a:pPr>
              <a:t>5-1-2012</a:t>
            </a:fld>
            <a:endParaRPr lang="nl-NL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404813"/>
            <a:ext cx="8280920" cy="935955"/>
          </a:xfrm>
        </p:spPr>
        <p:txBody>
          <a:bodyPr/>
          <a:lstStyle/>
          <a:p>
            <a:pPr eaLnBrk="1" hangingPunct="1"/>
            <a:r>
              <a:rPr lang="nl-NL" u="sng" dirty="0" smtClean="0"/>
              <a:t>Hoe teken je een blokschema?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467544" y="1477531"/>
            <a:ext cx="8280920" cy="1384995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b="1" u="sng" dirty="0" smtClean="0">
                <a:latin typeface="Comic Sans MS" pitchFamily="66" charset="0"/>
              </a:rPr>
              <a:t>Aan het einde van de les moet je in staat zijn om:</a:t>
            </a:r>
          </a:p>
          <a:p>
            <a:pPr eaLnBrk="1" hangingPunct="1">
              <a:buFontTx/>
              <a:buChar char="•"/>
            </a:pPr>
            <a:r>
              <a:rPr lang="nl-NL" sz="2400" dirty="0" smtClean="0">
                <a:latin typeface="Comic Sans MS" pitchFamily="66" charset="0"/>
              </a:rPr>
              <a:t>Een blokschema te tekenen van een proces;</a:t>
            </a:r>
          </a:p>
          <a:p>
            <a:pPr eaLnBrk="1" hangingPunct="1">
              <a:buFontTx/>
              <a:buChar char="•"/>
            </a:pPr>
            <a:r>
              <a:rPr lang="nl-NL" sz="2400" dirty="0" smtClean="0">
                <a:latin typeface="Comic Sans MS" pitchFamily="66" charset="0"/>
              </a:rPr>
              <a:t>Een blokschema te tekenen van een apparaat.</a:t>
            </a:r>
          </a:p>
          <a:p>
            <a:pPr eaLnBrk="1" hangingPunct="1">
              <a:buFontTx/>
              <a:buChar char="•"/>
            </a:pPr>
            <a:endParaRPr lang="nl-NL" sz="1200" dirty="0" smtClean="0">
              <a:latin typeface="Comic Sans MS" pitchFamily="66" charset="0"/>
            </a:endParaRPr>
          </a:p>
        </p:txBody>
      </p:sp>
      <p:pic>
        <p:nvPicPr>
          <p:cNvPr id="12294" name="Picture 2" descr="F:\ProjectedSound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464" y="2943200"/>
            <a:ext cx="3048000" cy="2286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GELUID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9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0" y="6479628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Ing. W.T.N.G. </a:t>
            </a:r>
            <a:r>
              <a:rPr lang="nl-NL" sz="1200" dirty="0" err="1" smtClean="0">
                <a:solidFill>
                  <a:schemeClr val="bg1"/>
                </a:solidFill>
              </a:rPr>
              <a:t>Tomassen</a:t>
            </a:r>
            <a:r>
              <a:rPr lang="nl-NL" sz="1200" dirty="0" smtClean="0">
                <a:solidFill>
                  <a:schemeClr val="bg1"/>
                </a:solidFill>
              </a:rPr>
              <a:t>    Bronnen: http</a:t>
            </a:r>
            <a:r>
              <a:rPr lang="nl-NL" sz="1200" dirty="0">
                <a:solidFill>
                  <a:schemeClr val="bg1"/>
                </a:solidFill>
              </a:rPr>
              <a:t>://</a:t>
            </a:r>
            <a:r>
              <a:rPr lang="nl-NL" sz="1200" dirty="0" smtClean="0">
                <a:solidFill>
                  <a:schemeClr val="bg1"/>
                </a:solidFill>
              </a:rPr>
              <a:t>www.bbc.co.uk/schools  / </a:t>
            </a:r>
            <a:r>
              <a:rPr lang="nl-NL" sz="1200" dirty="0" smtClean="0">
                <a:solidFill>
                  <a:schemeClr val="bg1"/>
                </a:solidFill>
                <a:hlinkClick r:id="rId5"/>
              </a:rPr>
              <a:t>http</a:t>
            </a:r>
            <a:r>
              <a:rPr lang="nl-NL" sz="1200" dirty="0">
                <a:solidFill>
                  <a:schemeClr val="bg1"/>
                </a:solidFill>
                <a:hlinkClick r:id="rId5"/>
              </a:rPr>
              <a:t>://</a:t>
            </a:r>
            <a:r>
              <a:rPr lang="nl-NL" sz="1200" dirty="0" smtClean="0">
                <a:solidFill>
                  <a:schemeClr val="bg1"/>
                </a:solidFill>
                <a:hlinkClick r:id="rId5"/>
              </a:rPr>
              <a:t>learnthings.co.za</a:t>
            </a:r>
            <a:r>
              <a:rPr lang="nl-NL" sz="1200" dirty="0" smtClean="0">
                <a:solidFill>
                  <a:schemeClr val="bg1"/>
                </a:solidFill>
              </a:rPr>
              <a:t> / http</a:t>
            </a:r>
            <a:r>
              <a:rPr lang="nl-NL" sz="1200" dirty="0">
                <a:solidFill>
                  <a:schemeClr val="bg1"/>
                </a:solidFill>
              </a:rPr>
              <a:t>://betterlesson.org</a:t>
            </a:r>
          </a:p>
        </p:txBody>
      </p:sp>
    </p:spTree>
    <p:extLst>
      <p:ext uri="{BB962C8B-B14F-4D97-AF65-F5344CB8AC3E}">
        <p14:creationId xmlns:p14="http://schemas.microsoft.com/office/powerpoint/2010/main" val="176928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476375" cy="333375"/>
          </a:xfrm>
        </p:spPr>
        <p:txBody>
          <a:bodyPr/>
          <a:lstStyle/>
          <a:p>
            <a:pPr>
              <a:defRPr/>
            </a:pPr>
            <a:fld id="{D0C54C6D-C123-40E2-A274-9CE6CB586F1E}" type="datetime1">
              <a:rPr lang="nl-NL" smtClean="0"/>
              <a:pPr>
                <a:defRPr/>
              </a:pPr>
              <a:t>5-1-2012</a:t>
            </a:fld>
            <a:endParaRPr lang="nl-NL"/>
          </a:p>
        </p:txBody>
      </p:sp>
      <p:pic>
        <p:nvPicPr>
          <p:cNvPr id="23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</a:rPr>
              <a:t>GELUID - </a:t>
            </a:r>
            <a:r>
              <a:rPr lang="nl-NL" sz="1000" b="1" i="1" dirty="0" smtClean="0">
                <a:solidFill>
                  <a:schemeClr val="bg1"/>
                </a:solidFill>
              </a:rPr>
              <a:t> HET OOR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25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287524" y="764704"/>
            <a:ext cx="8568952" cy="2123658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b="1" u="sng" dirty="0" smtClean="0">
                <a:latin typeface="Comic Sans MS" pitchFamily="66" charset="0"/>
              </a:rPr>
              <a:t>Een blokschema van een proces bestaat uit drie delen:</a:t>
            </a:r>
          </a:p>
          <a:p>
            <a:pPr eaLnBrk="1" hangingPunct="1"/>
            <a:endParaRPr lang="nl-NL" sz="2400" b="1" u="sng" dirty="0">
              <a:latin typeface="Comic Sans MS" pitchFamily="66" charset="0"/>
            </a:endParaRPr>
          </a:p>
          <a:p>
            <a:pPr marL="457200" indent="-457200" eaLnBrk="1" hangingPunct="1">
              <a:buAutoNum type="arabicParenR"/>
            </a:pPr>
            <a:r>
              <a:rPr lang="nl-NL" sz="2400" dirty="0" smtClean="0">
                <a:latin typeface="Comic Sans MS" pitchFamily="66" charset="0"/>
              </a:rPr>
              <a:t>De bron</a:t>
            </a:r>
          </a:p>
          <a:p>
            <a:pPr marL="457200" indent="-457200" eaLnBrk="1" hangingPunct="1">
              <a:buAutoNum type="arabicParenR"/>
            </a:pPr>
            <a:r>
              <a:rPr lang="nl-NL" sz="2400" dirty="0" smtClean="0">
                <a:latin typeface="Comic Sans MS" pitchFamily="66" charset="0"/>
              </a:rPr>
              <a:t>Het medium</a:t>
            </a:r>
          </a:p>
          <a:p>
            <a:pPr marL="457200" indent="-457200" eaLnBrk="1" hangingPunct="1">
              <a:buAutoNum type="arabicParenR"/>
            </a:pPr>
            <a:r>
              <a:rPr lang="nl-NL" sz="2400" dirty="0" smtClean="0">
                <a:latin typeface="Comic Sans MS" pitchFamily="66" charset="0"/>
              </a:rPr>
              <a:t>De ontvanger</a:t>
            </a:r>
          </a:p>
          <a:p>
            <a:pPr eaLnBrk="1" hangingPunct="1">
              <a:buFontTx/>
              <a:buChar char="•"/>
            </a:pPr>
            <a:endParaRPr lang="nl-NL" sz="1200" dirty="0" smtClean="0">
              <a:latin typeface="Comic Sans MS" pitchFamily="66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617621" y="3381270"/>
            <a:ext cx="2186817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nl-NL" sz="3600" dirty="0" smtClean="0">
                <a:solidFill>
                  <a:srgbClr val="FFFF00"/>
                </a:solidFill>
                <a:latin typeface="AR BLANCA" pitchFamily="2" charset="0"/>
              </a:rPr>
              <a:t>Bron naam</a:t>
            </a:r>
            <a:endParaRPr lang="nl-NL" sz="3600" dirty="0">
              <a:solidFill>
                <a:srgbClr val="FFFF00"/>
              </a:solidFill>
              <a:latin typeface="AR BLANCA" pitchFamily="2" charset="0"/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5603525" y="3381270"/>
            <a:ext cx="3134191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nl-NL" sz="3600" dirty="0" smtClean="0">
                <a:solidFill>
                  <a:srgbClr val="FFFF00"/>
                </a:solidFill>
                <a:latin typeface="AR BLANCA" pitchFamily="2" charset="0"/>
              </a:rPr>
              <a:t>Ontvanger naam</a:t>
            </a:r>
            <a:endParaRPr lang="nl-NL" sz="3600" dirty="0">
              <a:solidFill>
                <a:srgbClr val="FFFF00"/>
              </a:solidFill>
              <a:latin typeface="AR BLANCA" pitchFamily="2" charset="0"/>
            </a:endParaRPr>
          </a:p>
        </p:txBody>
      </p:sp>
      <p:sp>
        <p:nvSpPr>
          <p:cNvPr id="5" name="Vrije vorm 4"/>
          <p:cNvSpPr/>
          <p:nvPr/>
        </p:nvSpPr>
        <p:spPr>
          <a:xfrm>
            <a:off x="2803049" y="3550438"/>
            <a:ext cx="2796988" cy="147952"/>
          </a:xfrm>
          <a:custGeom>
            <a:avLst/>
            <a:gdLst>
              <a:gd name="connsiteX0" fmla="*/ 0 w 2796988"/>
              <a:gd name="connsiteY0" fmla="*/ 121024 h 147952"/>
              <a:gd name="connsiteX1" fmla="*/ 174812 w 2796988"/>
              <a:gd name="connsiteY1" fmla="*/ 26894 h 147952"/>
              <a:gd name="connsiteX2" fmla="*/ 336177 w 2796988"/>
              <a:gd name="connsiteY2" fmla="*/ 147918 h 147952"/>
              <a:gd name="connsiteX3" fmla="*/ 497541 w 2796988"/>
              <a:gd name="connsiteY3" fmla="*/ 40341 h 147952"/>
              <a:gd name="connsiteX4" fmla="*/ 672353 w 2796988"/>
              <a:gd name="connsiteY4" fmla="*/ 134471 h 147952"/>
              <a:gd name="connsiteX5" fmla="*/ 847165 w 2796988"/>
              <a:gd name="connsiteY5" fmla="*/ 40341 h 147952"/>
              <a:gd name="connsiteX6" fmla="*/ 1035424 w 2796988"/>
              <a:gd name="connsiteY6" fmla="*/ 134471 h 147952"/>
              <a:gd name="connsiteX7" fmla="*/ 1210236 w 2796988"/>
              <a:gd name="connsiteY7" fmla="*/ 26894 h 147952"/>
              <a:gd name="connsiteX8" fmla="*/ 1398494 w 2796988"/>
              <a:gd name="connsiteY8" fmla="*/ 134471 h 147952"/>
              <a:gd name="connsiteX9" fmla="*/ 1573306 w 2796988"/>
              <a:gd name="connsiteY9" fmla="*/ 26894 h 147952"/>
              <a:gd name="connsiteX10" fmla="*/ 1748118 w 2796988"/>
              <a:gd name="connsiteY10" fmla="*/ 134471 h 147952"/>
              <a:gd name="connsiteX11" fmla="*/ 1936377 w 2796988"/>
              <a:gd name="connsiteY11" fmla="*/ 13447 h 147952"/>
              <a:gd name="connsiteX12" fmla="*/ 2138083 w 2796988"/>
              <a:gd name="connsiteY12" fmla="*/ 134471 h 147952"/>
              <a:gd name="connsiteX13" fmla="*/ 2326341 w 2796988"/>
              <a:gd name="connsiteY13" fmla="*/ 0 h 147952"/>
              <a:gd name="connsiteX14" fmla="*/ 2501153 w 2796988"/>
              <a:gd name="connsiteY14" fmla="*/ 134471 h 147952"/>
              <a:gd name="connsiteX15" fmla="*/ 2675965 w 2796988"/>
              <a:gd name="connsiteY15" fmla="*/ 13447 h 147952"/>
              <a:gd name="connsiteX16" fmla="*/ 2796988 w 2796988"/>
              <a:gd name="connsiteY16" fmla="*/ 107576 h 147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796988" h="147952">
                <a:moveTo>
                  <a:pt x="0" y="121024"/>
                </a:moveTo>
                <a:cubicBezTo>
                  <a:pt x="59391" y="71718"/>
                  <a:pt x="118783" y="22412"/>
                  <a:pt x="174812" y="26894"/>
                </a:cubicBezTo>
                <a:cubicBezTo>
                  <a:pt x="230841" y="31376"/>
                  <a:pt x="282389" y="145677"/>
                  <a:pt x="336177" y="147918"/>
                </a:cubicBezTo>
                <a:cubicBezTo>
                  <a:pt x="389965" y="150159"/>
                  <a:pt x="441512" y="42582"/>
                  <a:pt x="497541" y="40341"/>
                </a:cubicBezTo>
                <a:cubicBezTo>
                  <a:pt x="553570" y="38100"/>
                  <a:pt x="614082" y="134471"/>
                  <a:pt x="672353" y="134471"/>
                </a:cubicBezTo>
                <a:cubicBezTo>
                  <a:pt x="730624" y="134471"/>
                  <a:pt x="786653" y="40341"/>
                  <a:pt x="847165" y="40341"/>
                </a:cubicBezTo>
                <a:cubicBezTo>
                  <a:pt x="907677" y="40341"/>
                  <a:pt x="974912" y="136712"/>
                  <a:pt x="1035424" y="134471"/>
                </a:cubicBezTo>
                <a:cubicBezTo>
                  <a:pt x="1095936" y="132230"/>
                  <a:pt x="1149724" y="26894"/>
                  <a:pt x="1210236" y="26894"/>
                </a:cubicBezTo>
                <a:cubicBezTo>
                  <a:pt x="1270748" y="26894"/>
                  <a:pt x="1337982" y="134471"/>
                  <a:pt x="1398494" y="134471"/>
                </a:cubicBezTo>
                <a:cubicBezTo>
                  <a:pt x="1459006" y="134471"/>
                  <a:pt x="1515035" y="26894"/>
                  <a:pt x="1573306" y="26894"/>
                </a:cubicBezTo>
                <a:cubicBezTo>
                  <a:pt x="1631577" y="26894"/>
                  <a:pt x="1687606" y="136712"/>
                  <a:pt x="1748118" y="134471"/>
                </a:cubicBezTo>
                <a:cubicBezTo>
                  <a:pt x="1808630" y="132230"/>
                  <a:pt x="1871383" y="13447"/>
                  <a:pt x="1936377" y="13447"/>
                </a:cubicBezTo>
                <a:cubicBezTo>
                  <a:pt x="2001371" y="13447"/>
                  <a:pt x="2073089" y="136712"/>
                  <a:pt x="2138083" y="134471"/>
                </a:cubicBezTo>
                <a:cubicBezTo>
                  <a:pt x="2203077" y="132230"/>
                  <a:pt x="2265829" y="0"/>
                  <a:pt x="2326341" y="0"/>
                </a:cubicBezTo>
                <a:cubicBezTo>
                  <a:pt x="2386853" y="0"/>
                  <a:pt x="2442882" y="132230"/>
                  <a:pt x="2501153" y="134471"/>
                </a:cubicBezTo>
                <a:cubicBezTo>
                  <a:pt x="2559424" y="136712"/>
                  <a:pt x="2626659" y="17929"/>
                  <a:pt x="2675965" y="13447"/>
                </a:cubicBezTo>
                <a:cubicBezTo>
                  <a:pt x="2725271" y="8965"/>
                  <a:pt x="2776818" y="94129"/>
                  <a:pt x="2796988" y="10757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3473619" y="2965663"/>
            <a:ext cx="14558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>
                <a:solidFill>
                  <a:srgbClr val="FFFF00"/>
                </a:solidFill>
                <a:latin typeface="AR BLANCA" pitchFamily="2" charset="0"/>
              </a:rPr>
              <a:t>Medium</a:t>
            </a:r>
            <a:endParaRPr lang="nl-NL" sz="3200" dirty="0">
              <a:solidFill>
                <a:srgbClr val="FFFF00"/>
              </a:solidFill>
              <a:latin typeface="AR BLANCA" pitchFamily="2" charset="0"/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212539" y="4149080"/>
            <a:ext cx="8643937" cy="2286000"/>
            <a:chOff x="214313" y="4357688"/>
            <a:chExt cx="8643937" cy="2286000"/>
          </a:xfrm>
        </p:grpSpPr>
        <p:sp>
          <p:nvSpPr>
            <p:cNvPr id="33" name="Rectangle 2"/>
            <p:cNvSpPr txBox="1">
              <a:spLocks noChangeArrowheads="1"/>
            </p:cNvSpPr>
            <p:nvPr/>
          </p:nvSpPr>
          <p:spPr bwMode="auto">
            <a:xfrm>
              <a:off x="214313" y="4357688"/>
              <a:ext cx="8643937" cy="2286000"/>
            </a:xfrm>
            <a:prstGeom prst="rect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lang="nl-NL" sz="2400" kern="0" dirty="0" smtClean="0">
                  <a:solidFill>
                    <a:schemeClr val="tx2"/>
                  </a:solidFill>
                  <a:latin typeface="+mj-lt"/>
                  <a:ea typeface="+mj-ea"/>
                  <a:cs typeface="+mj-cs"/>
                </a:rPr>
                <a:t>Teken een blokschema van een:</a:t>
              </a:r>
            </a:p>
            <a:p>
              <a:pPr algn="ctr">
                <a:defRPr/>
              </a:pPr>
              <a:r>
                <a:rPr lang="nl-NL" sz="2400" b="1" kern="0" dirty="0" smtClean="0">
                  <a:solidFill>
                    <a:schemeClr val="tx2"/>
                  </a:solidFill>
                  <a:latin typeface="+mj-lt"/>
                  <a:ea typeface="+mj-ea"/>
                  <a:cs typeface="+mj-cs"/>
                </a:rPr>
                <a:t>Een zanger op een podium</a:t>
              </a:r>
              <a:endParaRPr lang="nl-NL" sz="2400" b="1" kern="0" dirty="0">
                <a:solidFill>
                  <a:srgbClr val="7030A0"/>
                </a:solidFill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9221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939" b="99531" l="1695" r="99576">
                          <a14:foregroundMark x1="24153" y1="19718" x2="29237" y2="19718"/>
                          <a14:foregroundMark x1="36441" y1="20188" x2="40254" y2="18310"/>
                          <a14:foregroundMark x1="88983" y1="54460" x2="93220" y2="5399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64406" y="4357688"/>
              <a:ext cx="2247900" cy="2028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6" name="Tekstvak 35"/>
          <p:cNvSpPr txBox="1"/>
          <p:nvPr/>
        </p:nvSpPr>
        <p:spPr>
          <a:xfrm>
            <a:off x="539552" y="4374599"/>
            <a:ext cx="2840842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nl-NL" sz="3600" dirty="0" smtClean="0">
                <a:solidFill>
                  <a:srgbClr val="FFFF00"/>
                </a:solidFill>
                <a:latin typeface="AR BLANCA" pitchFamily="2" charset="0"/>
              </a:rPr>
              <a:t>Zanger (stem)</a:t>
            </a:r>
            <a:endParaRPr lang="nl-NL" sz="3600" dirty="0">
              <a:solidFill>
                <a:srgbClr val="FFFF00"/>
              </a:solidFill>
              <a:latin typeface="AR BLANCA" pitchFamily="2" charset="0"/>
            </a:endParaRPr>
          </a:p>
        </p:txBody>
      </p:sp>
      <p:sp>
        <p:nvSpPr>
          <p:cNvPr id="37" name="Tekstvak 36"/>
          <p:cNvSpPr txBox="1"/>
          <p:nvPr/>
        </p:nvSpPr>
        <p:spPr>
          <a:xfrm>
            <a:off x="6211597" y="4365104"/>
            <a:ext cx="1943161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nl-NL" sz="3600" dirty="0" smtClean="0">
                <a:solidFill>
                  <a:srgbClr val="FFFF00"/>
                </a:solidFill>
                <a:latin typeface="AR BLANCA" pitchFamily="2" charset="0"/>
              </a:rPr>
              <a:t>Microfoon</a:t>
            </a:r>
            <a:endParaRPr lang="nl-NL" sz="3600" dirty="0">
              <a:solidFill>
                <a:srgbClr val="FFFF00"/>
              </a:solidFill>
              <a:latin typeface="AR BLANCA" pitchFamily="2" charset="0"/>
            </a:endParaRPr>
          </a:p>
        </p:txBody>
      </p:sp>
      <p:sp>
        <p:nvSpPr>
          <p:cNvPr id="38" name="Vrije vorm 37"/>
          <p:cNvSpPr/>
          <p:nvPr/>
        </p:nvSpPr>
        <p:spPr>
          <a:xfrm>
            <a:off x="3411121" y="4623789"/>
            <a:ext cx="2796988" cy="147952"/>
          </a:xfrm>
          <a:custGeom>
            <a:avLst/>
            <a:gdLst>
              <a:gd name="connsiteX0" fmla="*/ 0 w 2796988"/>
              <a:gd name="connsiteY0" fmla="*/ 121024 h 147952"/>
              <a:gd name="connsiteX1" fmla="*/ 174812 w 2796988"/>
              <a:gd name="connsiteY1" fmla="*/ 26894 h 147952"/>
              <a:gd name="connsiteX2" fmla="*/ 336177 w 2796988"/>
              <a:gd name="connsiteY2" fmla="*/ 147918 h 147952"/>
              <a:gd name="connsiteX3" fmla="*/ 497541 w 2796988"/>
              <a:gd name="connsiteY3" fmla="*/ 40341 h 147952"/>
              <a:gd name="connsiteX4" fmla="*/ 672353 w 2796988"/>
              <a:gd name="connsiteY4" fmla="*/ 134471 h 147952"/>
              <a:gd name="connsiteX5" fmla="*/ 847165 w 2796988"/>
              <a:gd name="connsiteY5" fmla="*/ 40341 h 147952"/>
              <a:gd name="connsiteX6" fmla="*/ 1035424 w 2796988"/>
              <a:gd name="connsiteY6" fmla="*/ 134471 h 147952"/>
              <a:gd name="connsiteX7" fmla="*/ 1210236 w 2796988"/>
              <a:gd name="connsiteY7" fmla="*/ 26894 h 147952"/>
              <a:gd name="connsiteX8" fmla="*/ 1398494 w 2796988"/>
              <a:gd name="connsiteY8" fmla="*/ 134471 h 147952"/>
              <a:gd name="connsiteX9" fmla="*/ 1573306 w 2796988"/>
              <a:gd name="connsiteY9" fmla="*/ 26894 h 147952"/>
              <a:gd name="connsiteX10" fmla="*/ 1748118 w 2796988"/>
              <a:gd name="connsiteY10" fmla="*/ 134471 h 147952"/>
              <a:gd name="connsiteX11" fmla="*/ 1936377 w 2796988"/>
              <a:gd name="connsiteY11" fmla="*/ 13447 h 147952"/>
              <a:gd name="connsiteX12" fmla="*/ 2138083 w 2796988"/>
              <a:gd name="connsiteY12" fmla="*/ 134471 h 147952"/>
              <a:gd name="connsiteX13" fmla="*/ 2326341 w 2796988"/>
              <a:gd name="connsiteY13" fmla="*/ 0 h 147952"/>
              <a:gd name="connsiteX14" fmla="*/ 2501153 w 2796988"/>
              <a:gd name="connsiteY14" fmla="*/ 134471 h 147952"/>
              <a:gd name="connsiteX15" fmla="*/ 2675965 w 2796988"/>
              <a:gd name="connsiteY15" fmla="*/ 13447 h 147952"/>
              <a:gd name="connsiteX16" fmla="*/ 2796988 w 2796988"/>
              <a:gd name="connsiteY16" fmla="*/ 107576 h 147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796988" h="147952">
                <a:moveTo>
                  <a:pt x="0" y="121024"/>
                </a:moveTo>
                <a:cubicBezTo>
                  <a:pt x="59391" y="71718"/>
                  <a:pt x="118783" y="22412"/>
                  <a:pt x="174812" y="26894"/>
                </a:cubicBezTo>
                <a:cubicBezTo>
                  <a:pt x="230841" y="31376"/>
                  <a:pt x="282389" y="145677"/>
                  <a:pt x="336177" y="147918"/>
                </a:cubicBezTo>
                <a:cubicBezTo>
                  <a:pt x="389965" y="150159"/>
                  <a:pt x="441512" y="42582"/>
                  <a:pt x="497541" y="40341"/>
                </a:cubicBezTo>
                <a:cubicBezTo>
                  <a:pt x="553570" y="38100"/>
                  <a:pt x="614082" y="134471"/>
                  <a:pt x="672353" y="134471"/>
                </a:cubicBezTo>
                <a:cubicBezTo>
                  <a:pt x="730624" y="134471"/>
                  <a:pt x="786653" y="40341"/>
                  <a:pt x="847165" y="40341"/>
                </a:cubicBezTo>
                <a:cubicBezTo>
                  <a:pt x="907677" y="40341"/>
                  <a:pt x="974912" y="136712"/>
                  <a:pt x="1035424" y="134471"/>
                </a:cubicBezTo>
                <a:cubicBezTo>
                  <a:pt x="1095936" y="132230"/>
                  <a:pt x="1149724" y="26894"/>
                  <a:pt x="1210236" y="26894"/>
                </a:cubicBezTo>
                <a:cubicBezTo>
                  <a:pt x="1270748" y="26894"/>
                  <a:pt x="1337982" y="134471"/>
                  <a:pt x="1398494" y="134471"/>
                </a:cubicBezTo>
                <a:cubicBezTo>
                  <a:pt x="1459006" y="134471"/>
                  <a:pt x="1515035" y="26894"/>
                  <a:pt x="1573306" y="26894"/>
                </a:cubicBezTo>
                <a:cubicBezTo>
                  <a:pt x="1631577" y="26894"/>
                  <a:pt x="1687606" y="136712"/>
                  <a:pt x="1748118" y="134471"/>
                </a:cubicBezTo>
                <a:cubicBezTo>
                  <a:pt x="1808630" y="132230"/>
                  <a:pt x="1871383" y="13447"/>
                  <a:pt x="1936377" y="13447"/>
                </a:cubicBezTo>
                <a:cubicBezTo>
                  <a:pt x="2001371" y="13447"/>
                  <a:pt x="2073089" y="136712"/>
                  <a:pt x="2138083" y="134471"/>
                </a:cubicBezTo>
                <a:cubicBezTo>
                  <a:pt x="2203077" y="132230"/>
                  <a:pt x="2265829" y="0"/>
                  <a:pt x="2326341" y="0"/>
                </a:cubicBezTo>
                <a:cubicBezTo>
                  <a:pt x="2386853" y="0"/>
                  <a:pt x="2442882" y="132230"/>
                  <a:pt x="2501153" y="134471"/>
                </a:cubicBezTo>
                <a:cubicBezTo>
                  <a:pt x="2559424" y="136712"/>
                  <a:pt x="2626659" y="17929"/>
                  <a:pt x="2675965" y="13447"/>
                </a:cubicBezTo>
                <a:cubicBezTo>
                  <a:pt x="2725271" y="8965"/>
                  <a:pt x="2776818" y="94129"/>
                  <a:pt x="2796988" y="10757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Tekstvak 38"/>
          <p:cNvSpPr txBox="1"/>
          <p:nvPr/>
        </p:nvSpPr>
        <p:spPr>
          <a:xfrm>
            <a:off x="4081691" y="4039014"/>
            <a:ext cx="10871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>
                <a:solidFill>
                  <a:srgbClr val="FFFF00"/>
                </a:solidFill>
                <a:latin typeface="AR BLANCA" pitchFamily="2" charset="0"/>
              </a:rPr>
              <a:t>Lucht</a:t>
            </a:r>
            <a:endParaRPr lang="nl-NL" sz="3200" dirty="0">
              <a:solidFill>
                <a:srgbClr val="FFFF00"/>
              </a:solidFill>
              <a:latin typeface="AR BLAN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06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476375" cy="333375"/>
          </a:xfrm>
        </p:spPr>
        <p:txBody>
          <a:bodyPr/>
          <a:lstStyle/>
          <a:p>
            <a:pPr>
              <a:defRPr/>
            </a:pPr>
            <a:fld id="{D0C54C6D-C123-40E2-A274-9CE6CB586F1E}" type="datetime1">
              <a:rPr lang="nl-NL" smtClean="0"/>
              <a:pPr>
                <a:defRPr/>
              </a:pPr>
              <a:t>5-1-2012</a:t>
            </a:fld>
            <a:endParaRPr lang="nl-NL"/>
          </a:p>
        </p:txBody>
      </p:sp>
      <p:pic>
        <p:nvPicPr>
          <p:cNvPr id="23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</a:rPr>
              <a:t>GELUID - </a:t>
            </a:r>
            <a:r>
              <a:rPr lang="nl-NL" sz="1000" b="1" i="1" dirty="0" smtClean="0">
                <a:solidFill>
                  <a:schemeClr val="bg1"/>
                </a:solidFill>
              </a:rPr>
              <a:t> HET OOR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25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287524" y="764704"/>
            <a:ext cx="8568952" cy="249299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b="1" u="sng" dirty="0" smtClean="0">
                <a:latin typeface="Comic Sans MS" pitchFamily="66" charset="0"/>
              </a:rPr>
              <a:t>Een blokschema van een apparaat bestaat uit drie delen:</a:t>
            </a:r>
          </a:p>
          <a:p>
            <a:pPr eaLnBrk="1" hangingPunct="1"/>
            <a:endParaRPr lang="nl-NL" sz="2400" b="1" u="sng" dirty="0">
              <a:latin typeface="Comic Sans MS" pitchFamily="66" charset="0"/>
            </a:endParaRPr>
          </a:p>
          <a:p>
            <a:pPr marL="457200" indent="-457200" eaLnBrk="1" hangingPunct="1">
              <a:buAutoNum type="arabicParenR"/>
            </a:pPr>
            <a:r>
              <a:rPr lang="nl-NL" sz="2400" dirty="0">
                <a:latin typeface="Comic Sans MS" pitchFamily="66" charset="0"/>
              </a:rPr>
              <a:t>i</a:t>
            </a:r>
            <a:r>
              <a:rPr lang="nl-NL" sz="2400" dirty="0" smtClean="0">
                <a:latin typeface="Comic Sans MS" pitchFamily="66" charset="0"/>
              </a:rPr>
              <a:t>ngangssignaal;</a:t>
            </a:r>
          </a:p>
          <a:p>
            <a:pPr marL="457200" indent="-457200" eaLnBrk="1" hangingPunct="1">
              <a:buAutoNum type="arabicParenR"/>
            </a:pPr>
            <a:r>
              <a:rPr lang="nl-NL" sz="2400" dirty="0">
                <a:latin typeface="Comic Sans MS" pitchFamily="66" charset="0"/>
              </a:rPr>
              <a:t>h</a:t>
            </a:r>
            <a:r>
              <a:rPr lang="nl-NL" sz="2400" dirty="0" smtClean="0">
                <a:latin typeface="Comic Sans MS" pitchFamily="66" charset="0"/>
              </a:rPr>
              <a:t>et apparaat;</a:t>
            </a:r>
          </a:p>
          <a:p>
            <a:pPr marL="457200" indent="-457200" eaLnBrk="1" hangingPunct="1">
              <a:buAutoNum type="arabicParenR"/>
            </a:pPr>
            <a:r>
              <a:rPr lang="nl-NL" sz="2400" dirty="0">
                <a:latin typeface="Comic Sans MS" pitchFamily="66" charset="0"/>
              </a:rPr>
              <a:t>u</a:t>
            </a:r>
            <a:r>
              <a:rPr lang="nl-NL" sz="2400" dirty="0" smtClean="0">
                <a:latin typeface="Comic Sans MS" pitchFamily="66" charset="0"/>
              </a:rPr>
              <a:t>itgangssignaal.</a:t>
            </a:r>
          </a:p>
          <a:p>
            <a:pPr eaLnBrk="1" hangingPunct="1">
              <a:buFontTx/>
              <a:buChar char="•"/>
            </a:pPr>
            <a:endParaRPr lang="nl-NL" sz="1200" dirty="0" smtClean="0">
              <a:latin typeface="Comic Sans MS" pitchFamily="66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3203560" y="3640362"/>
            <a:ext cx="2592376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nl-NL" sz="3600" dirty="0" smtClean="0">
                <a:solidFill>
                  <a:srgbClr val="FFFF00"/>
                </a:solidFill>
                <a:latin typeface="AR BLANCA" pitchFamily="2" charset="0"/>
              </a:rPr>
              <a:t>Het apparaat</a:t>
            </a:r>
            <a:endParaRPr lang="nl-NL" sz="3600" dirty="0">
              <a:solidFill>
                <a:srgbClr val="FFFF00"/>
              </a:solidFill>
              <a:latin typeface="AR BLANCA" pitchFamily="2" charset="0"/>
            </a:endParaRPr>
          </a:p>
        </p:txBody>
      </p:sp>
      <p:sp>
        <p:nvSpPr>
          <p:cNvPr id="5" name="Vrije vorm 4"/>
          <p:cNvSpPr/>
          <p:nvPr/>
        </p:nvSpPr>
        <p:spPr>
          <a:xfrm>
            <a:off x="404789" y="3842469"/>
            <a:ext cx="2796988" cy="147952"/>
          </a:xfrm>
          <a:custGeom>
            <a:avLst/>
            <a:gdLst>
              <a:gd name="connsiteX0" fmla="*/ 0 w 2796988"/>
              <a:gd name="connsiteY0" fmla="*/ 121024 h 147952"/>
              <a:gd name="connsiteX1" fmla="*/ 174812 w 2796988"/>
              <a:gd name="connsiteY1" fmla="*/ 26894 h 147952"/>
              <a:gd name="connsiteX2" fmla="*/ 336177 w 2796988"/>
              <a:gd name="connsiteY2" fmla="*/ 147918 h 147952"/>
              <a:gd name="connsiteX3" fmla="*/ 497541 w 2796988"/>
              <a:gd name="connsiteY3" fmla="*/ 40341 h 147952"/>
              <a:gd name="connsiteX4" fmla="*/ 672353 w 2796988"/>
              <a:gd name="connsiteY4" fmla="*/ 134471 h 147952"/>
              <a:gd name="connsiteX5" fmla="*/ 847165 w 2796988"/>
              <a:gd name="connsiteY5" fmla="*/ 40341 h 147952"/>
              <a:gd name="connsiteX6" fmla="*/ 1035424 w 2796988"/>
              <a:gd name="connsiteY6" fmla="*/ 134471 h 147952"/>
              <a:gd name="connsiteX7" fmla="*/ 1210236 w 2796988"/>
              <a:gd name="connsiteY7" fmla="*/ 26894 h 147952"/>
              <a:gd name="connsiteX8" fmla="*/ 1398494 w 2796988"/>
              <a:gd name="connsiteY8" fmla="*/ 134471 h 147952"/>
              <a:gd name="connsiteX9" fmla="*/ 1573306 w 2796988"/>
              <a:gd name="connsiteY9" fmla="*/ 26894 h 147952"/>
              <a:gd name="connsiteX10" fmla="*/ 1748118 w 2796988"/>
              <a:gd name="connsiteY10" fmla="*/ 134471 h 147952"/>
              <a:gd name="connsiteX11" fmla="*/ 1936377 w 2796988"/>
              <a:gd name="connsiteY11" fmla="*/ 13447 h 147952"/>
              <a:gd name="connsiteX12" fmla="*/ 2138083 w 2796988"/>
              <a:gd name="connsiteY12" fmla="*/ 134471 h 147952"/>
              <a:gd name="connsiteX13" fmla="*/ 2326341 w 2796988"/>
              <a:gd name="connsiteY13" fmla="*/ 0 h 147952"/>
              <a:gd name="connsiteX14" fmla="*/ 2501153 w 2796988"/>
              <a:gd name="connsiteY14" fmla="*/ 134471 h 147952"/>
              <a:gd name="connsiteX15" fmla="*/ 2675965 w 2796988"/>
              <a:gd name="connsiteY15" fmla="*/ 13447 h 147952"/>
              <a:gd name="connsiteX16" fmla="*/ 2796988 w 2796988"/>
              <a:gd name="connsiteY16" fmla="*/ 107576 h 147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796988" h="147952">
                <a:moveTo>
                  <a:pt x="0" y="121024"/>
                </a:moveTo>
                <a:cubicBezTo>
                  <a:pt x="59391" y="71718"/>
                  <a:pt x="118783" y="22412"/>
                  <a:pt x="174812" y="26894"/>
                </a:cubicBezTo>
                <a:cubicBezTo>
                  <a:pt x="230841" y="31376"/>
                  <a:pt x="282389" y="145677"/>
                  <a:pt x="336177" y="147918"/>
                </a:cubicBezTo>
                <a:cubicBezTo>
                  <a:pt x="389965" y="150159"/>
                  <a:pt x="441512" y="42582"/>
                  <a:pt x="497541" y="40341"/>
                </a:cubicBezTo>
                <a:cubicBezTo>
                  <a:pt x="553570" y="38100"/>
                  <a:pt x="614082" y="134471"/>
                  <a:pt x="672353" y="134471"/>
                </a:cubicBezTo>
                <a:cubicBezTo>
                  <a:pt x="730624" y="134471"/>
                  <a:pt x="786653" y="40341"/>
                  <a:pt x="847165" y="40341"/>
                </a:cubicBezTo>
                <a:cubicBezTo>
                  <a:pt x="907677" y="40341"/>
                  <a:pt x="974912" y="136712"/>
                  <a:pt x="1035424" y="134471"/>
                </a:cubicBezTo>
                <a:cubicBezTo>
                  <a:pt x="1095936" y="132230"/>
                  <a:pt x="1149724" y="26894"/>
                  <a:pt x="1210236" y="26894"/>
                </a:cubicBezTo>
                <a:cubicBezTo>
                  <a:pt x="1270748" y="26894"/>
                  <a:pt x="1337982" y="134471"/>
                  <a:pt x="1398494" y="134471"/>
                </a:cubicBezTo>
                <a:cubicBezTo>
                  <a:pt x="1459006" y="134471"/>
                  <a:pt x="1515035" y="26894"/>
                  <a:pt x="1573306" y="26894"/>
                </a:cubicBezTo>
                <a:cubicBezTo>
                  <a:pt x="1631577" y="26894"/>
                  <a:pt x="1687606" y="136712"/>
                  <a:pt x="1748118" y="134471"/>
                </a:cubicBezTo>
                <a:cubicBezTo>
                  <a:pt x="1808630" y="132230"/>
                  <a:pt x="1871383" y="13447"/>
                  <a:pt x="1936377" y="13447"/>
                </a:cubicBezTo>
                <a:cubicBezTo>
                  <a:pt x="2001371" y="13447"/>
                  <a:pt x="2073089" y="136712"/>
                  <a:pt x="2138083" y="134471"/>
                </a:cubicBezTo>
                <a:cubicBezTo>
                  <a:pt x="2203077" y="132230"/>
                  <a:pt x="2265829" y="0"/>
                  <a:pt x="2326341" y="0"/>
                </a:cubicBezTo>
                <a:cubicBezTo>
                  <a:pt x="2386853" y="0"/>
                  <a:pt x="2442882" y="132230"/>
                  <a:pt x="2501153" y="134471"/>
                </a:cubicBezTo>
                <a:cubicBezTo>
                  <a:pt x="2559424" y="136712"/>
                  <a:pt x="2626659" y="17929"/>
                  <a:pt x="2675965" y="13447"/>
                </a:cubicBezTo>
                <a:cubicBezTo>
                  <a:pt x="2725271" y="8965"/>
                  <a:pt x="2776818" y="94129"/>
                  <a:pt x="2796988" y="10757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404789" y="3257694"/>
            <a:ext cx="25667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>
                <a:solidFill>
                  <a:srgbClr val="FFFF00"/>
                </a:solidFill>
                <a:latin typeface="AR BLANCA" pitchFamily="2" charset="0"/>
              </a:rPr>
              <a:t>Ingangssignaal</a:t>
            </a:r>
            <a:endParaRPr lang="nl-NL" sz="3200" dirty="0">
              <a:solidFill>
                <a:srgbClr val="FFFF00"/>
              </a:solidFill>
              <a:latin typeface="AR BLANCA" pitchFamily="2" charset="0"/>
            </a:endParaRPr>
          </a:p>
        </p:txBody>
      </p:sp>
      <p:sp>
        <p:nvSpPr>
          <p:cNvPr id="11" name="Vrije vorm 10"/>
          <p:cNvSpPr/>
          <p:nvPr/>
        </p:nvSpPr>
        <p:spPr>
          <a:xfrm>
            <a:off x="5799874" y="3858640"/>
            <a:ext cx="2796988" cy="147952"/>
          </a:xfrm>
          <a:custGeom>
            <a:avLst/>
            <a:gdLst>
              <a:gd name="connsiteX0" fmla="*/ 0 w 2796988"/>
              <a:gd name="connsiteY0" fmla="*/ 121024 h 147952"/>
              <a:gd name="connsiteX1" fmla="*/ 174812 w 2796988"/>
              <a:gd name="connsiteY1" fmla="*/ 26894 h 147952"/>
              <a:gd name="connsiteX2" fmla="*/ 336177 w 2796988"/>
              <a:gd name="connsiteY2" fmla="*/ 147918 h 147952"/>
              <a:gd name="connsiteX3" fmla="*/ 497541 w 2796988"/>
              <a:gd name="connsiteY3" fmla="*/ 40341 h 147952"/>
              <a:gd name="connsiteX4" fmla="*/ 672353 w 2796988"/>
              <a:gd name="connsiteY4" fmla="*/ 134471 h 147952"/>
              <a:gd name="connsiteX5" fmla="*/ 847165 w 2796988"/>
              <a:gd name="connsiteY5" fmla="*/ 40341 h 147952"/>
              <a:gd name="connsiteX6" fmla="*/ 1035424 w 2796988"/>
              <a:gd name="connsiteY6" fmla="*/ 134471 h 147952"/>
              <a:gd name="connsiteX7" fmla="*/ 1210236 w 2796988"/>
              <a:gd name="connsiteY7" fmla="*/ 26894 h 147952"/>
              <a:gd name="connsiteX8" fmla="*/ 1398494 w 2796988"/>
              <a:gd name="connsiteY8" fmla="*/ 134471 h 147952"/>
              <a:gd name="connsiteX9" fmla="*/ 1573306 w 2796988"/>
              <a:gd name="connsiteY9" fmla="*/ 26894 h 147952"/>
              <a:gd name="connsiteX10" fmla="*/ 1748118 w 2796988"/>
              <a:gd name="connsiteY10" fmla="*/ 134471 h 147952"/>
              <a:gd name="connsiteX11" fmla="*/ 1936377 w 2796988"/>
              <a:gd name="connsiteY11" fmla="*/ 13447 h 147952"/>
              <a:gd name="connsiteX12" fmla="*/ 2138083 w 2796988"/>
              <a:gd name="connsiteY12" fmla="*/ 134471 h 147952"/>
              <a:gd name="connsiteX13" fmla="*/ 2326341 w 2796988"/>
              <a:gd name="connsiteY13" fmla="*/ 0 h 147952"/>
              <a:gd name="connsiteX14" fmla="*/ 2501153 w 2796988"/>
              <a:gd name="connsiteY14" fmla="*/ 134471 h 147952"/>
              <a:gd name="connsiteX15" fmla="*/ 2675965 w 2796988"/>
              <a:gd name="connsiteY15" fmla="*/ 13447 h 147952"/>
              <a:gd name="connsiteX16" fmla="*/ 2796988 w 2796988"/>
              <a:gd name="connsiteY16" fmla="*/ 107576 h 147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796988" h="147952">
                <a:moveTo>
                  <a:pt x="0" y="121024"/>
                </a:moveTo>
                <a:cubicBezTo>
                  <a:pt x="59391" y="71718"/>
                  <a:pt x="118783" y="22412"/>
                  <a:pt x="174812" y="26894"/>
                </a:cubicBezTo>
                <a:cubicBezTo>
                  <a:pt x="230841" y="31376"/>
                  <a:pt x="282389" y="145677"/>
                  <a:pt x="336177" y="147918"/>
                </a:cubicBezTo>
                <a:cubicBezTo>
                  <a:pt x="389965" y="150159"/>
                  <a:pt x="441512" y="42582"/>
                  <a:pt x="497541" y="40341"/>
                </a:cubicBezTo>
                <a:cubicBezTo>
                  <a:pt x="553570" y="38100"/>
                  <a:pt x="614082" y="134471"/>
                  <a:pt x="672353" y="134471"/>
                </a:cubicBezTo>
                <a:cubicBezTo>
                  <a:pt x="730624" y="134471"/>
                  <a:pt x="786653" y="40341"/>
                  <a:pt x="847165" y="40341"/>
                </a:cubicBezTo>
                <a:cubicBezTo>
                  <a:pt x="907677" y="40341"/>
                  <a:pt x="974912" y="136712"/>
                  <a:pt x="1035424" y="134471"/>
                </a:cubicBezTo>
                <a:cubicBezTo>
                  <a:pt x="1095936" y="132230"/>
                  <a:pt x="1149724" y="26894"/>
                  <a:pt x="1210236" y="26894"/>
                </a:cubicBezTo>
                <a:cubicBezTo>
                  <a:pt x="1270748" y="26894"/>
                  <a:pt x="1337982" y="134471"/>
                  <a:pt x="1398494" y="134471"/>
                </a:cubicBezTo>
                <a:cubicBezTo>
                  <a:pt x="1459006" y="134471"/>
                  <a:pt x="1515035" y="26894"/>
                  <a:pt x="1573306" y="26894"/>
                </a:cubicBezTo>
                <a:cubicBezTo>
                  <a:pt x="1631577" y="26894"/>
                  <a:pt x="1687606" y="136712"/>
                  <a:pt x="1748118" y="134471"/>
                </a:cubicBezTo>
                <a:cubicBezTo>
                  <a:pt x="1808630" y="132230"/>
                  <a:pt x="1871383" y="13447"/>
                  <a:pt x="1936377" y="13447"/>
                </a:cubicBezTo>
                <a:cubicBezTo>
                  <a:pt x="2001371" y="13447"/>
                  <a:pt x="2073089" y="136712"/>
                  <a:pt x="2138083" y="134471"/>
                </a:cubicBezTo>
                <a:cubicBezTo>
                  <a:pt x="2203077" y="132230"/>
                  <a:pt x="2265829" y="0"/>
                  <a:pt x="2326341" y="0"/>
                </a:cubicBezTo>
                <a:cubicBezTo>
                  <a:pt x="2386853" y="0"/>
                  <a:pt x="2442882" y="132230"/>
                  <a:pt x="2501153" y="134471"/>
                </a:cubicBezTo>
                <a:cubicBezTo>
                  <a:pt x="2559424" y="136712"/>
                  <a:pt x="2626659" y="17929"/>
                  <a:pt x="2675965" y="13447"/>
                </a:cubicBezTo>
                <a:cubicBezTo>
                  <a:pt x="2725271" y="8965"/>
                  <a:pt x="2776818" y="94129"/>
                  <a:pt x="2796988" y="10757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kstvak 11"/>
          <p:cNvSpPr txBox="1"/>
          <p:nvPr/>
        </p:nvSpPr>
        <p:spPr>
          <a:xfrm>
            <a:off x="5872610" y="3257693"/>
            <a:ext cx="27318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solidFill>
                  <a:srgbClr val="FFFF00"/>
                </a:solidFill>
                <a:latin typeface="AR BLANCA" pitchFamily="2" charset="0"/>
              </a:rPr>
              <a:t>U</a:t>
            </a:r>
            <a:r>
              <a:rPr lang="nl-NL" sz="3200" dirty="0" smtClean="0">
                <a:solidFill>
                  <a:srgbClr val="FFFF00"/>
                </a:solidFill>
                <a:latin typeface="AR BLANCA" pitchFamily="2" charset="0"/>
              </a:rPr>
              <a:t>itgangssignaal</a:t>
            </a:r>
            <a:endParaRPr lang="nl-NL" sz="3200" dirty="0">
              <a:solidFill>
                <a:srgbClr val="FFFF00"/>
              </a:solidFill>
              <a:latin typeface="AR BLANCA" pitchFamily="2" charset="0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350234" y="4795212"/>
            <a:ext cx="2299027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nl-NL" sz="3600" dirty="0" smtClean="0">
                <a:solidFill>
                  <a:srgbClr val="FFFF00"/>
                </a:solidFill>
                <a:latin typeface="AR BLANCA" pitchFamily="2" charset="0"/>
              </a:rPr>
              <a:t>Luidspreker</a:t>
            </a:r>
            <a:endParaRPr lang="nl-NL" sz="3600" dirty="0">
              <a:solidFill>
                <a:srgbClr val="FFFF00"/>
              </a:solidFill>
              <a:latin typeface="AR BLANCA" pitchFamily="2" charset="0"/>
            </a:endParaRPr>
          </a:p>
        </p:txBody>
      </p:sp>
      <p:sp>
        <p:nvSpPr>
          <p:cNvPr id="14" name="Vrije vorm 13"/>
          <p:cNvSpPr/>
          <p:nvPr/>
        </p:nvSpPr>
        <p:spPr>
          <a:xfrm>
            <a:off x="544532" y="5013136"/>
            <a:ext cx="2796988" cy="147952"/>
          </a:xfrm>
          <a:custGeom>
            <a:avLst/>
            <a:gdLst>
              <a:gd name="connsiteX0" fmla="*/ 0 w 2796988"/>
              <a:gd name="connsiteY0" fmla="*/ 121024 h 147952"/>
              <a:gd name="connsiteX1" fmla="*/ 174812 w 2796988"/>
              <a:gd name="connsiteY1" fmla="*/ 26894 h 147952"/>
              <a:gd name="connsiteX2" fmla="*/ 336177 w 2796988"/>
              <a:gd name="connsiteY2" fmla="*/ 147918 h 147952"/>
              <a:gd name="connsiteX3" fmla="*/ 497541 w 2796988"/>
              <a:gd name="connsiteY3" fmla="*/ 40341 h 147952"/>
              <a:gd name="connsiteX4" fmla="*/ 672353 w 2796988"/>
              <a:gd name="connsiteY4" fmla="*/ 134471 h 147952"/>
              <a:gd name="connsiteX5" fmla="*/ 847165 w 2796988"/>
              <a:gd name="connsiteY5" fmla="*/ 40341 h 147952"/>
              <a:gd name="connsiteX6" fmla="*/ 1035424 w 2796988"/>
              <a:gd name="connsiteY6" fmla="*/ 134471 h 147952"/>
              <a:gd name="connsiteX7" fmla="*/ 1210236 w 2796988"/>
              <a:gd name="connsiteY7" fmla="*/ 26894 h 147952"/>
              <a:gd name="connsiteX8" fmla="*/ 1398494 w 2796988"/>
              <a:gd name="connsiteY8" fmla="*/ 134471 h 147952"/>
              <a:gd name="connsiteX9" fmla="*/ 1573306 w 2796988"/>
              <a:gd name="connsiteY9" fmla="*/ 26894 h 147952"/>
              <a:gd name="connsiteX10" fmla="*/ 1748118 w 2796988"/>
              <a:gd name="connsiteY10" fmla="*/ 134471 h 147952"/>
              <a:gd name="connsiteX11" fmla="*/ 1936377 w 2796988"/>
              <a:gd name="connsiteY11" fmla="*/ 13447 h 147952"/>
              <a:gd name="connsiteX12" fmla="*/ 2138083 w 2796988"/>
              <a:gd name="connsiteY12" fmla="*/ 134471 h 147952"/>
              <a:gd name="connsiteX13" fmla="*/ 2326341 w 2796988"/>
              <a:gd name="connsiteY13" fmla="*/ 0 h 147952"/>
              <a:gd name="connsiteX14" fmla="*/ 2501153 w 2796988"/>
              <a:gd name="connsiteY14" fmla="*/ 134471 h 147952"/>
              <a:gd name="connsiteX15" fmla="*/ 2675965 w 2796988"/>
              <a:gd name="connsiteY15" fmla="*/ 13447 h 147952"/>
              <a:gd name="connsiteX16" fmla="*/ 2796988 w 2796988"/>
              <a:gd name="connsiteY16" fmla="*/ 107576 h 147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796988" h="147952">
                <a:moveTo>
                  <a:pt x="0" y="121024"/>
                </a:moveTo>
                <a:cubicBezTo>
                  <a:pt x="59391" y="71718"/>
                  <a:pt x="118783" y="22412"/>
                  <a:pt x="174812" y="26894"/>
                </a:cubicBezTo>
                <a:cubicBezTo>
                  <a:pt x="230841" y="31376"/>
                  <a:pt x="282389" y="145677"/>
                  <a:pt x="336177" y="147918"/>
                </a:cubicBezTo>
                <a:cubicBezTo>
                  <a:pt x="389965" y="150159"/>
                  <a:pt x="441512" y="42582"/>
                  <a:pt x="497541" y="40341"/>
                </a:cubicBezTo>
                <a:cubicBezTo>
                  <a:pt x="553570" y="38100"/>
                  <a:pt x="614082" y="134471"/>
                  <a:pt x="672353" y="134471"/>
                </a:cubicBezTo>
                <a:cubicBezTo>
                  <a:pt x="730624" y="134471"/>
                  <a:pt x="786653" y="40341"/>
                  <a:pt x="847165" y="40341"/>
                </a:cubicBezTo>
                <a:cubicBezTo>
                  <a:pt x="907677" y="40341"/>
                  <a:pt x="974912" y="136712"/>
                  <a:pt x="1035424" y="134471"/>
                </a:cubicBezTo>
                <a:cubicBezTo>
                  <a:pt x="1095936" y="132230"/>
                  <a:pt x="1149724" y="26894"/>
                  <a:pt x="1210236" y="26894"/>
                </a:cubicBezTo>
                <a:cubicBezTo>
                  <a:pt x="1270748" y="26894"/>
                  <a:pt x="1337982" y="134471"/>
                  <a:pt x="1398494" y="134471"/>
                </a:cubicBezTo>
                <a:cubicBezTo>
                  <a:pt x="1459006" y="134471"/>
                  <a:pt x="1515035" y="26894"/>
                  <a:pt x="1573306" y="26894"/>
                </a:cubicBezTo>
                <a:cubicBezTo>
                  <a:pt x="1631577" y="26894"/>
                  <a:pt x="1687606" y="136712"/>
                  <a:pt x="1748118" y="134471"/>
                </a:cubicBezTo>
                <a:cubicBezTo>
                  <a:pt x="1808630" y="132230"/>
                  <a:pt x="1871383" y="13447"/>
                  <a:pt x="1936377" y="13447"/>
                </a:cubicBezTo>
                <a:cubicBezTo>
                  <a:pt x="2001371" y="13447"/>
                  <a:pt x="2073089" y="136712"/>
                  <a:pt x="2138083" y="134471"/>
                </a:cubicBezTo>
                <a:cubicBezTo>
                  <a:pt x="2203077" y="132230"/>
                  <a:pt x="2265829" y="0"/>
                  <a:pt x="2326341" y="0"/>
                </a:cubicBezTo>
                <a:cubicBezTo>
                  <a:pt x="2386853" y="0"/>
                  <a:pt x="2442882" y="132230"/>
                  <a:pt x="2501153" y="134471"/>
                </a:cubicBezTo>
                <a:cubicBezTo>
                  <a:pt x="2559424" y="136712"/>
                  <a:pt x="2626659" y="17929"/>
                  <a:pt x="2675965" y="13447"/>
                </a:cubicBezTo>
                <a:cubicBezTo>
                  <a:pt x="2725271" y="8965"/>
                  <a:pt x="2776818" y="94129"/>
                  <a:pt x="2796988" y="10757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/>
          <p:cNvSpPr txBox="1"/>
          <p:nvPr/>
        </p:nvSpPr>
        <p:spPr>
          <a:xfrm>
            <a:off x="408727" y="4412544"/>
            <a:ext cx="27029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 BLANCA" pitchFamily="2" charset="0"/>
              </a:rPr>
              <a:t>Elektrisch signaal</a:t>
            </a:r>
            <a:endParaRPr lang="nl-NL" sz="2800" dirty="0">
              <a:solidFill>
                <a:srgbClr val="FFFF00"/>
              </a:solidFill>
              <a:latin typeface="AR BLANCA" pitchFamily="2" charset="0"/>
            </a:endParaRPr>
          </a:p>
        </p:txBody>
      </p:sp>
      <p:sp>
        <p:nvSpPr>
          <p:cNvPr id="16" name="Vrije vorm 15"/>
          <p:cNvSpPr/>
          <p:nvPr/>
        </p:nvSpPr>
        <p:spPr>
          <a:xfrm>
            <a:off x="5649261" y="5013490"/>
            <a:ext cx="2796988" cy="147952"/>
          </a:xfrm>
          <a:custGeom>
            <a:avLst/>
            <a:gdLst>
              <a:gd name="connsiteX0" fmla="*/ 0 w 2796988"/>
              <a:gd name="connsiteY0" fmla="*/ 121024 h 147952"/>
              <a:gd name="connsiteX1" fmla="*/ 174812 w 2796988"/>
              <a:gd name="connsiteY1" fmla="*/ 26894 h 147952"/>
              <a:gd name="connsiteX2" fmla="*/ 336177 w 2796988"/>
              <a:gd name="connsiteY2" fmla="*/ 147918 h 147952"/>
              <a:gd name="connsiteX3" fmla="*/ 497541 w 2796988"/>
              <a:gd name="connsiteY3" fmla="*/ 40341 h 147952"/>
              <a:gd name="connsiteX4" fmla="*/ 672353 w 2796988"/>
              <a:gd name="connsiteY4" fmla="*/ 134471 h 147952"/>
              <a:gd name="connsiteX5" fmla="*/ 847165 w 2796988"/>
              <a:gd name="connsiteY5" fmla="*/ 40341 h 147952"/>
              <a:gd name="connsiteX6" fmla="*/ 1035424 w 2796988"/>
              <a:gd name="connsiteY6" fmla="*/ 134471 h 147952"/>
              <a:gd name="connsiteX7" fmla="*/ 1210236 w 2796988"/>
              <a:gd name="connsiteY7" fmla="*/ 26894 h 147952"/>
              <a:gd name="connsiteX8" fmla="*/ 1398494 w 2796988"/>
              <a:gd name="connsiteY8" fmla="*/ 134471 h 147952"/>
              <a:gd name="connsiteX9" fmla="*/ 1573306 w 2796988"/>
              <a:gd name="connsiteY9" fmla="*/ 26894 h 147952"/>
              <a:gd name="connsiteX10" fmla="*/ 1748118 w 2796988"/>
              <a:gd name="connsiteY10" fmla="*/ 134471 h 147952"/>
              <a:gd name="connsiteX11" fmla="*/ 1936377 w 2796988"/>
              <a:gd name="connsiteY11" fmla="*/ 13447 h 147952"/>
              <a:gd name="connsiteX12" fmla="*/ 2138083 w 2796988"/>
              <a:gd name="connsiteY12" fmla="*/ 134471 h 147952"/>
              <a:gd name="connsiteX13" fmla="*/ 2326341 w 2796988"/>
              <a:gd name="connsiteY13" fmla="*/ 0 h 147952"/>
              <a:gd name="connsiteX14" fmla="*/ 2501153 w 2796988"/>
              <a:gd name="connsiteY14" fmla="*/ 134471 h 147952"/>
              <a:gd name="connsiteX15" fmla="*/ 2675965 w 2796988"/>
              <a:gd name="connsiteY15" fmla="*/ 13447 h 147952"/>
              <a:gd name="connsiteX16" fmla="*/ 2796988 w 2796988"/>
              <a:gd name="connsiteY16" fmla="*/ 107576 h 147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796988" h="147952">
                <a:moveTo>
                  <a:pt x="0" y="121024"/>
                </a:moveTo>
                <a:cubicBezTo>
                  <a:pt x="59391" y="71718"/>
                  <a:pt x="118783" y="22412"/>
                  <a:pt x="174812" y="26894"/>
                </a:cubicBezTo>
                <a:cubicBezTo>
                  <a:pt x="230841" y="31376"/>
                  <a:pt x="282389" y="145677"/>
                  <a:pt x="336177" y="147918"/>
                </a:cubicBezTo>
                <a:cubicBezTo>
                  <a:pt x="389965" y="150159"/>
                  <a:pt x="441512" y="42582"/>
                  <a:pt x="497541" y="40341"/>
                </a:cubicBezTo>
                <a:cubicBezTo>
                  <a:pt x="553570" y="38100"/>
                  <a:pt x="614082" y="134471"/>
                  <a:pt x="672353" y="134471"/>
                </a:cubicBezTo>
                <a:cubicBezTo>
                  <a:pt x="730624" y="134471"/>
                  <a:pt x="786653" y="40341"/>
                  <a:pt x="847165" y="40341"/>
                </a:cubicBezTo>
                <a:cubicBezTo>
                  <a:pt x="907677" y="40341"/>
                  <a:pt x="974912" y="136712"/>
                  <a:pt x="1035424" y="134471"/>
                </a:cubicBezTo>
                <a:cubicBezTo>
                  <a:pt x="1095936" y="132230"/>
                  <a:pt x="1149724" y="26894"/>
                  <a:pt x="1210236" y="26894"/>
                </a:cubicBezTo>
                <a:cubicBezTo>
                  <a:pt x="1270748" y="26894"/>
                  <a:pt x="1337982" y="134471"/>
                  <a:pt x="1398494" y="134471"/>
                </a:cubicBezTo>
                <a:cubicBezTo>
                  <a:pt x="1459006" y="134471"/>
                  <a:pt x="1515035" y="26894"/>
                  <a:pt x="1573306" y="26894"/>
                </a:cubicBezTo>
                <a:cubicBezTo>
                  <a:pt x="1631577" y="26894"/>
                  <a:pt x="1687606" y="136712"/>
                  <a:pt x="1748118" y="134471"/>
                </a:cubicBezTo>
                <a:cubicBezTo>
                  <a:pt x="1808630" y="132230"/>
                  <a:pt x="1871383" y="13447"/>
                  <a:pt x="1936377" y="13447"/>
                </a:cubicBezTo>
                <a:cubicBezTo>
                  <a:pt x="2001371" y="13447"/>
                  <a:pt x="2073089" y="136712"/>
                  <a:pt x="2138083" y="134471"/>
                </a:cubicBezTo>
                <a:cubicBezTo>
                  <a:pt x="2203077" y="132230"/>
                  <a:pt x="2265829" y="0"/>
                  <a:pt x="2326341" y="0"/>
                </a:cubicBezTo>
                <a:cubicBezTo>
                  <a:pt x="2386853" y="0"/>
                  <a:pt x="2442882" y="132230"/>
                  <a:pt x="2501153" y="134471"/>
                </a:cubicBezTo>
                <a:cubicBezTo>
                  <a:pt x="2559424" y="136712"/>
                  <a:pt x="2626659" y="17929"/>
                  <a:pt x="2675965" y="13447"/>
                </a:cubicBezTo>
                <a:cubicBezTo>
                  <a:pt x="2725271" y="8965"/>
                  <a:pt x="2776818" y="94129"/>
                  <a:pt x="2796988" y="10757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/>
          <p:cNvSpPr txBox="1"/>
          <p:nvPr/>
        </p:nvSpPr>
        <p:spPr>
          <a:xfrm>
            <a:off x="6021603" y="4478732"/>
            <a:ext cx="22236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 BLANCA" pitchFamily="2" charset="0"/>
              </a:rPr>
              <a:t>Geluidstrilling</a:t>
            </a:r>
            <a:endParaRPr lang="nl-NL" sz="2800" dirty="0">
              <a:solidFill>
                <a:srgbClr val="FFFF00"/>
              </a:solidFill>
              <a:latin typeface="AR BLANCA" pitchFamily="2" charset="0"/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3528167" y="5695250"/>
            <a:ext cx="1943161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nl-NL" sz="3600" dirty="0" smtClean="0">
                <a:solidFill>
                  <a:srgbClr val="FFFF00"/>
                </a:solidFill>
                <a:latin typeface="AR BLANCA" pitchFamily="2" charset="0"/>
              </a:rPr>
              <a:t>Microfoon</a:t>
            </a:r>
            <a:endParaRPr lang="nl-NL" sz="3600" dirty="0">
              <a:solidFill>
                <a:srgbClr val="FFFF00"/>
              </a:solidFill>
              <a:latin typeface="AR BLANCA" pitchFamily="2" charset="0"/>
            </a:endParaRPr>
          </a:p>
        </p:txBody>
      </p:sp>
      <p:sp>
        <p:nvSpPr>
          <p:cNvPr id="19" name="Vrije vorm 18"/>
          <p:cNvSpPr/>
          <p:nvPr/>
        </p:nvSpPr>
        <p:spPr>
          <a:xfrm>
            <a:off x="604111" y="5913174"/>
            <a:ext cx="2924056" cy="148306"/>
          </a:xfrm>
          <a:custGeom>
            <a:avLst/>
            <a:gdLst>
              <a:gd name="connsiteX0" fmla="*/ 0 w 2796988"/>
              <a:gd name="connsiteY0" fmla="*/ 121024 h 147952"/>
              <a:gd name="connsiteX1" fmla="*/ 174812 w 2796988"/>
              <a:gd name="connsiteY1" fmla="*/ 26894 h 147952"/>
              <a:gd name="connsiteX2" fmla="*/ 336177 w 2796988"/>
              <a:gd name="connsiteY2" fmla="*/ 147918 h 147952"/>
              <a:gd name="connsiteX3" fmla="*/ 497541 w 2796988"/>
              <a:gd name="connsiteY3" fmla="*/ 40341 h 147952"/>
              <a:gd name="connsiteX4" fmla="*/ 672353 w 2796988"/>
              <a:gd name="connsiteY4" fmla="*/ 134471 h 147952"/>
              <a:gd name="connsiteX5" fmla="*/ 847165 w 2796988"/>
              <a:gd name="connsiteY5" fmla="*/ 40341 h 147952"/>
              <a:gd name="connsiteX6" fmla="*/ 1035424 w 2796988"/>
              <a:gd name="connsiteY6" fmla="*/ 134471 h 147952"/>
              <a:gd name="connsiteX7" fmla="*/ 1210236 w 2796988"/>
              <a:gd name="connsiteY7" fmla="*/ 26894 h 147952"/>
              <a:gd name="connsiteX8" fmla="*/ 1398494 w 2796988"/>
              <a:gd name="connsiteY8" fmla="*/ 134471 h 147952"/>
              <a:gd name="connsiteX9" fmla="*/ 1573306 w 2796988"/>
              <a:gd name="connsiteY9" fmla="*/ 26894 h 147952"/>
              <a:gd name="connsiteX10" fmla="*/ 1748118 w 2796988"/>
              <a:gd name="connsiteY10" fmla="*/ 134471 h 147952"/>
              <a:gd name="connsiteX11" fmla="*/ 1936377 w 2796988"/>
              <a:gd name="connsiteY11" fmla="*/ 13447 h 147952"/>
              <a:gd name="connsiteX12" fmla="*/ 2138083 w 2796988"/>
              <a:gd name="connsiteY12" fmla="*/ 134471 h 147952"/>
              <a:gd name="connsiteX13" fmla="*/ 2326341 w 2796988"/>
              <a:gd name="connsiteY13" fmla="*/ 0 h 147952"/>
              <a:gd name="connsiteX14" fmla="*/ 2501153 w 2796988"/>
              <a:gd name="connsiteY14" fmla="*/ 134471 h 147952"/>
              <a:gd name="connsiteX15" fmla="*/ 2675965 w 2796988"/>
              <a:gd name="connsiteY15" fmla="*/ 13447 h 147952"/>
              <a:gd name="connsiteX16" fmla="*/ 2796988 w 2796988"/>
              <a:gd name="connsiteY16" fmla="*/ 107576 h 147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796988" h="147952">
                <a:moveTo>
                  <a:pt x="0" y="121024"/>
                </a:moveTo>
                <a:cubicBezTo>
                  <a:pt x="59391" y="71718"/>
                  <a:pt x="118783" y="22412"/>
                  <a:pt x="174812" y="26894"/>
                </a:cubicBezTo>
                <a:cubicBezTo>
                  <a:pt x="230841" y="31376"/>
                  <a:pt x="282389" y="145677"/>
                  <a:pt x="336177" y="147918"/>
                </a:cubicBezTo>
                <a:cubicBezTo>
                  <a:pt x="389965" y="150159"/>
                  <a:pt x="441512" y="42582"/>
                  <a:pt x="497541" y="40341"/>
                </a:cubicBezTo>
                <a:cubicBezTo>
                  <a:pt x="553570" y="38100"/>
                  <a:pt x="614082" y="134471"/>
                  <a:pt x="672353" y="134471"/>
                </a:cubicBezTo>
                <a:cubicBezTo>
                  <a:pt x="730624" y="134471"/>
                  <a:pt x="786653" y="40341"/>
                  <a:pt x="847165" y="40341"/>
                </a:cubicBezTo>
                <a:cubicBezTo>
                  <a:pt x="907677" y="40341"/>
                  <a:pt x="974912" y="136712"/>
                  <a:pt x="1035424" y="134471"/>
                </a:cubicBezTo>
                <a:cubicBezTo>
                  <a:pt x="1095936" y="132230"/>
                  <a:pt x="1149724" y="26894"/>
                  <a:pt x="1210236" y="26894"/>
                </a:cubicBezTo>
                <a:cubicBezTo>
                  <a:pt x="1270748" y="26894"/>
                  <a:pt x="1337982" y="134471"/>
                  <a:pt x="1398494" y="134471"/>
                </a:cubicBezTo>
                <a:cubicBezTo>
                  <a:pt x="1459006" y="134471"/>
                  <a:pt x="1515035" y="26894"/>
                  <a:pt x="1573306" y="26894"/>
                </a:cubicBezTo>
                <a:cubicBezTo>
                  <a:pt x="1631577" y="26894"/>
                  <a:pt x="1687606" y="136712"/>
                  <a:pt x="1748118" y="134471"/>
                </a:cubicBezTo>
                <a:cubicBezTo>
                  <a:pt x="1808630" y="132230"/>
                  <a:pt x="1871383" y="13447"/>
                  <a:pt x="1936377" y="13447"/>
                </a:cubicBezTo>
                <a:cubicBezTo>
                  <a:pt x="2001371" y="13447"/>
                  <a:pt x="2073089" y="136712"/>
                  <a:pt x="2138083" y="134471"/>
                </a:cubicBezTo>
                <a:cubicBezTo>
                  <a:pt x="2203077" y="132230"/>
                  <a:pt x="2265829" y="0"/>
                  <a:pt x="2326341" y="0"/>
                </a:cubicBezTo>
                <a:cubicBezTo>
                  <a:pt x="2386853" y="0"/>
                  <a:pt x="2442882" y="132230"/>
                  <a:pt x="2501153" y="134471"/>
                </a:cubicBezTo>
                <a:cubicBezTo>
                  <a:pt x="2559424" y="136712"/>
                  <a:pt x="2626659" y="17929"/>
                  <a:pt x="2675965" y="13447"/>
                </a:cubicBezTo>
                <a:cubicBezTo>
                  <a:pt x="2725271" y="8965"/>
                  <a:pt x="2776818" y="94129"/>
                  <a:pt x="2796988" y="10757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19"/>
          <p:cNvSpPr txBox="1"/>
          <p:nvPr/>
        </p:nvSpPr>
        <p:spPr>
          <a:xfrm>
            <a:off x="5872610" y="5463930"/>
            <a:ext cx="27029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 BLANCA" pitchFamily="2" charset="0"/>
              </a:rPr>
              <a:t>Elektrisch signaal</a:t>
            </a:r>
            <a:endParaRPr lang="nl-NL" sz="2800" dirty="0">
              <a:solidFill>
                <a:srgbClr val="FFFF00"/>
              </a:solidFill>
              <a:latin typeface="AR BLANCA" pitchFamily="2" charset="0"/>
            </a:endParaRPr>
          </a:p>
        </p:txBody>
      </p:sp>
      <p:sp>
        <p:nvSpPr>
          <p:cNvPr id="21" name="Vrije vorm 20"/>
          <p:cNvSpPr/>
          <p:nvPr/>
        </p:nvSpPr>
        <p:spPr>
          <a:xfrm>
            <a:off x="5471328" y="5913528"/>
            <a:ext cx="3034500" cy="147952"/>
          </a:xfrm>
          <a:custGeom>
            <a:avLst/>
            <a:gdLst>
              <a:gd name="connsiteX0" fmla="*/ 0 w 2796988"/>
              <a:gd name="connsiteY0" fmla="*/ 121024 h 147952"/>
              <a:gd name="connsiteX1" fmla="*/ 174812 w 2796988"/>
              <a:gd name="connsiteY1" fmla="*/ 26894 h 147952"/>
              <a:gd name="connsiteX2" fmla="*/ 336177 w 2796988"/>
              <a:gd name="connsiteY2" fmla="*/ 147918 h 147952"/>
              <a:gd name="connsiteX3" fmla="*/ 497541 w 2796988"/>
              <a:gd name="connsiteY3" fmla="*/ 40341 h 147952"/>
              <a:gd name="connsiteX4" fmla="*/ 672353 w 2796988"/>
              <a:gd name="connsiteY4" fmla="*/ 134471 h 147952"/>
              <a:gd name="connsiteX5" fmla="*/ 847165 w 2796988"/>
              <a:gd name="connsiteY5" fmla="*/ 40341 h 147952"/>
              <a:gd name="connsiteX6" fmla="*/ 1035424 w 2796988"/>
              <a:gd name="connsiteY6" fmla="*/ 134471 h 147952"/>
              <a:gd name="connsiteX7" fmla="*/ 1210236 w 2796988"/>
              <a:gd name="connsiteY7" fmla="*/ 26894 h 147952"/>
              <a:gd name="connsiteX8" fmla="*/ 1398494 w 2796988"/>
              <a:gd name="connsiteY8" fmla="*/ 134471 h 147952"/>
              <a:gd name="connsiteX9" fmla="*/ 1573306 w 2796988"/>
              <a:gd name="connsiteY9" fmla="*/ 26894 h 147952"/>
              <a:gd name="connsiteX10" fmla="*/ 1748118 w 2796988"/>
              <a:gd name="connsiteY10" fmla="*/ 134471 h 147952"/>
              <a:gd name="connsiteX11" fmla="*/ 1936377 w 2796988"/>
              <a:gd name="connsiteY11" fmla="*/ 13447 h 147952"/>
              <a:gd name="connsiteX12" fmla="*/ 2138083 w 2796988"/>
              <a:gd name="connsiteY12" fmla="*/ 134471 h 147952"/>
              <a:gd name="connsiteX13" fmla="*/ 2326341 w 2796988"/>
              <a:gd name="connsiteY13" fmla="*/ 0 h 147952"/>
              <a:gd name="connsiteX14" fmla="*/ 2501153 w 2796988"/>
              <a:gd name="connsiteY14" fmla="*/ 134471 h 147952"/>
              <a:gd name="connsiteX15" fmla="*/ 2675965 w 2796988"/>
              <a:gd name="connsiteY15" fmla="*/ 13447 h 147952"/>
              <a:gd name="connsiteX16" fmla="*/ 2796988 w 2796988"/>
              <a:gd name="connsiteY16" fmla="*/ 107576 h 147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796988" h="147952">
                <a:moveTo>
                  <a:pt x="0" y="121024"/>
                </a:moveTo>
                <a:cubicBezTo>
                  <a:pt x="59391" y="71718"/>
                  <a:pt x="118783" y="22412"/>
                  <a:pt x="174812" y="26894"/>
                </a:cubicBezTo>
                <a:cubicBezTo>
                  <a:pt x="230841" y="31376"/>
                  <a:pt x="282389" y="145677"/>
                  <a:pt x="336177" y="147918"/>
                </a:cubicBezTo>
                <a:cubicBezTo>
                  <a:pt x="389965" y="150159"/>
                  <a:pt x="441512" y="42582"/>
                  <a:pt x="497541" y="40341"/>
                </a:cubicBezTo>
                <a:cubicBezTo>
                  <a:pt x="553570" y="38100"/>
                  <a:pt x="614082" y="134471"/>
                  <a:pt x="672353" y="134471"/>
                </a:cubicBezTo>
                <a:cubicBezTo>
                  <a:pt x="730624" y="134471"/>
                  <a:pt x="786653" y="40341"/>
                  <a:pt x="847165" y="40341"/>
                </a:cubicBezTo>
                <a:cubicBezTo>
                  <a:pt x="907677" y="40341"/>
                  <a:pt x="974912" y="136712"/>
                  <a:pt x="1035424" y="134471"/>
                </a:cubicBezTo>
                <a:cubicBezTo>
                  <a:pt x="1095936" y="132230"/>
                  <a:pt x="1149724" y="26894"/>
                  <a:pt x="1210236" y="26894"/>
                </a:cubicBezTo>
                <a:cubicBezTo>
                  <a:pt x="1270748" y="26894"/>
                  <a:pt x="1337982" y="134471"/>
                  <a:pt x="1398494" y="134471"/>
                </a:cubicBezTo>
                <a:cubicBezTo>
                  <a:pt x="1459006" y="134471"/>
                  <a:pt x="1515035" y="26894"/>
                  <a:pt x="1573306" y="26894"/>
                </a:cubicBezTo>
                <a:cubicBezTo>
                  <a:pt x="1631577" y="26894"/>
                  <a:pt x="1687606" y="136712"/>
                  <a:pt x="1748118" y="134471"/>
                </a:cubicBezTo>
                <a:cubicBezTo>
                  <a:pt x="1808630" y="132230"/>
                  <a:pt x="1871383" y="13447"/>
                  <a:pt x="1936377" y="13447"/>
                </a:cubicBezTo>
                <a:cubicBezTo>
                  <a:pt x="2001371" y="13447"/>
                  <a:pt x="2073089" y="136712"/>
                  <a:pt x="2138083" y="134471"/>
                </a:cubicBezTo>
                <a:cubicBezTo>
                  <a:pt x="2203077" y="132230"/>
                  <a:pt x="2265829" y="0"/>
                  <a:pt x="2326341" y="0"/>
                </a:cubicBezTo>
                <a:cubicBezTo>
                  <a:pt x="2386853" y="0"/>
                  <a:pt x="2442882" y="132230"/>
                  <a:pt x="2501153" y="134471"/>
                </a:cubicBezTo>
                <a:cubicBezTo>
                  <a:pt x="2559424" y="136712"/>
                  <a:pt x="2626659" y="17929"/>
                  <a:pt x="2675965" y="13447"/>
                </a:cubicBezTo>
                <a:cubicBezTo>
                  <a:pt x="2725271" y="8965"/>
                  <a:pt x="2776818" y="94129"/>
                  <a:pt x="2796988" y="10757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ekstvak 26"/>
          <p:cNvSpPr txBox="1"/>
          <p:nvPr/>
        </p:nvSpPr>
        <p:spPr>
          <a:xfrm>
            <a:off x="831183" y="5497095"/>
            <a:ext cx="22236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 BLANCA" pitchFamily="2" charset="0"/>
              </a:rPr>
              <a:t>Geluidstrilling</a:t>
            </a:r>
            <a:endParaRPr lang="nl-NL" sz="2800" dirty="0">
              <a:solidFill>
                <a:srgbClr val="FFFF00"/>
              </a:solidFill>
              <a:latin typeface="AR BLANCA" pitchFamily="2" charset="0"/>
            </a:endParaRP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214313" y="4357688"/>
            <a:ext cx="8643937" cy="2286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nl-NL" sz="2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Teken een blokschema van een:</a:t>
            </a:r>
          </a:p>
          <a:p>
            <a:pPr algn="ctr">
              <a:defRPr/>
            </a:pPr>
            <a:r>
              <a:rPr lang="nl-NL" sz="24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Luidspreker</a:t>
            </a:r>
          </a:p>
          <a:p>
            <a:pPr algn="ctr">
              <a:defRPr/>
            </a:pPr>
            <a:r>
              <a:rPr lang="nl-NL" sz="24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Microfoon</a:t>
            </a:r>
            <a:endParaRPr lang="nl-NL" sz="2400" b="1" kern="0" dirty="0">
              <a:solidFill>
                <a:srgbClr val="7030A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3224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6" grpId="0" animBg="1"/>
      <p:bldP spid="17" grpId="0"/>
      <p:bldP spid="18" grpId="0" animBg="1"/>
      <p:bldP spid="19" grpId="0" animBg="1"/>
      <p:bldP spid="20" grpId="0"/>
      <p:bldP spid="21" grpId="0" animBg="1"/>
      <p:bldP spid="27" grpId="0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C54C6D-C123-40E2-A274-9CE6CB586F1E}" type="datetime1">
              <a:rPr lang="nl-NL" smtClean="0"/>
              <a:pPr>
                <a:defRPr/>
              </a:pPr>
              <a:t>5-1-2012</a:t>
            </a:fld>
            <a:endParaRPr lang="nl-NL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algn="l" eaLnBrk="1" hangingPunct="1"/>
            <a:r>
              <a:rPr lang="nl-NL" sz="4000" dirty="0" smtClean="0"/>
              <a:t>Controleer wat je geleerd hebt.</a:t>
            </a:r>
            <a:br>
              <a:rPr lang="nl-NL" sz="4000" dirty="0" smtClean="0"/>
            </a:br>
            <a:r>
              <a:rPr lang="nl-NL" sz="4000" dirty="0" smtClean="0"/>
              <a:t>Begrijp je nu: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291513" cy="4248150"/>
          </a:xfrm>
        </p:spPr>
        <p:txBody>
          <a:bodyPr/>
          <a:lstStyle/>
          <a:p>
            <a:pPr lvl="1" eaLnBrk="1" hangingPunct="1">
              <a:defRPr/>
            </a:pPr>
            <a:r>
              <a:rPr lang="nl-NL" sz="3200" dirty="0" smtClean="0"/>
              <a:t>Hoe je een blokschema tekent van een proces;</a:t>
            </a:r>
          </a:p>
          <a:p>
            <a:pPr lvl="1" eaLnBrk="1" hangingPunct="1">
              <a:defRPr/>
            </a:pPr>
            <a:r>
              <a:rPr lang="nl-NL" sz="3200" dirty="0"/>
              <a:t>h</a:t>
            </a:r>
            <a:r>
              <a:rPr lang="nl-NL" sz="3200" dirty="0" smtClean="0"/>
              <a:t>oe een blokschema tekent van een apparaat;</a:t>
            </a:r>
          </a:p>
          <a:p>
            <a:pPr lvl="1" eaLnBrk="1" hangingPunct="1">
              <a:buFontTx/>
              <a:buNone/>
              <a:defRPr/>
            </a:pPr>
            <a:endParaRPr lang="nl-NL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lvl="1" eaLnBrk="1" hangingPunct="1">
              <a:buFontTx/>
              <a:buNone/>
              <a:defRPr/>
            </a:pPr>
            <a:endParaRPr lang="nl-NL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</a:rPr>
              <a:t>GELUID - </a:t>
            </a:r>
            <a:r>
              <a:rPr lang="nl-NL" sz="1000" b="1" i="1" dirty="0" smtClean="0">
                <a:solidFill>
                  <a:schemeClr val="bg1"/>
                </a:solidFill>
              </a:rPr>
              <a:t> HET OOR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4323</TotalTime>
  <Words>203</Words>
  <Application>Microsoft Office PowerPoint</Application>
  <PresentationFormat>Diavoorstelling (4:3)</PresentationFormat>
  <Paragraphs>51</Paragraphs>
  <Slides>4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Default Design</vt:lpstr>
      <vt:lpstr>Hoe teken je een blokschema?</vt:lpstr>
      <vt:lpstr>PowerPoint-presentatie</vt:lpstr>
      <vt:lpstr>PowerPoint-presentatie</vt:lpstr>
      <vt:lpstr>Controleer wat je geleerd hebt. Begrijp je nu: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Moo</dc:creator>
  <cp:lastModifiedBy>Wim Tomassen</cp:lastModifiedBy>
  <cp:revision>107</cp:revision>
  <dcterms:created xsi:type="dcterms:W3CDTF">2008-04-28T20:49:44Z</dcterms:created>
  <dcterms:modified xsi:type="dcterms:W3CDTF">2012-01-05T18:38:19Z</dcterms:modified>
</cp:coreProperties>
</file>