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1" r:id="rId2"/>
    <p:sldId id="332" r:id="rId3"/>
    <p:sldId id="317" r:id="rId4"/>
    <p:sldId id="31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52" autoAdjust="0"/>
    <p:restoredTop sz="88069" autoAdjust="0"/>
  </p:normalViewPr>
  <p:slideViewPr>
    <p:cSldViewPr>
      <p:cViewPr>
        <p:scale>
          <a:sx n="66" d="100"/>
          <a:sy n="66" d="100"/>
        </p:scale>
        <p:origin x="-198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6916D2-EFB8-4A59-B5F7-D6B5C367778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38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C9A3A2-D684-4712-ACD5-27EAC98C1373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D33A9-F1FC-4A4F-BD9D-DB25E9BA3103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00ED1-1A89-4D98-988E-360636C80737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0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DA6A9-0A75-4D09-86E8-39BE72CE1A2C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7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24811-FDF8-41EC-9EDB-B86EBACF2F94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5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A9FAB-70CE-475F-A627-A89C9E1F4EA6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5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7485F-7DA0-497C-B39D-CBCB27B8EBDF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8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8A7F9-9C79-4F8C-B93E-650E05749775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0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829A-FA42-4170-80D5-285C2DA1B371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6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59068-4A38-435E-AB18-15394F119C5E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9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25DED-3011-4875-B021-77052E4BA378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AB772-A3A8-45F4-BB6B-1615D5A74AA9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2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50000">
              <a:schemeClr val="accent2">
                <a:lumMod val="36000"/>
              </a:schemeClr>
            </a:gs>
            <a:gs pos="100000">
              <a:schemeClr val="accent2">
                <a:lumMod val="2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0"/>
            <a:ext cx="1476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4058C180-3A60-4FAA-81FE-D1C4B4D2B950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1" r:id="rId2"/>
    <p:sldLayoutId id="2147483800" r:id="rId3"/>
    <p:sldLayoutId id="2147483799" r:id="rId4"/>
    <p:sldLayoutId id="2147483798" r:id="rId5"/>
    <p:sldLayoutId id="2147483797" r:id="rId6"/>
    <p:sldLayoutId id="2147483796" r:id="rId7"/>
    <p:sldLayoutId id="2147483795" r:id="rId8"/>
    <p:sldLayoutId id="2147483794" r:id="rId9"/>
    <p:sldLayoutId id="2147483793" r:id="rId10"/>
    <p:sldLayoutId id="2147483792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learnthings.co.za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3F26994-D254-4349-B5F4-3B0F5B7025CE}" type="datetime1">
              <a:rPr lang="nl-NL" smtClean="0"/>
              <a:pPr>
                <a:defRPr/>
              </a:pPr>
              <a:t>5-1-2012</a:t>
            </a:fld>
            <a:endParaRPr lang="nl-NL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8065268" cy="1470025"/>
          </a:xfrm>
        </p:spPr>
        <p:txBody>
          <a:bodyPr/>
          <a:lstStyle/>
          <a:p>
            <a:pPr eaLnBrk="1" hangingPunct="1"/>
            <a:r>
              <a:rPr lang="nl-NL" sz="4800" u="sng" dirty="0" smtClean="0"/>
              <a:t>Hoe werkt echo?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611188" y="2060575"/>
            <a:ext cx="8065268" cy="2308324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b="1" u="sng" dirty="0" smtClean="0">
                <a:latin typeface="Comic Sans MS" pitchFamily="66" charset="0"/>
              </a:rPr>
              <a:t>Aan het einde van de les moet je in staat zijn om:</a:t>
            </a:r>
          </a:p>
          <a:p>
            <a:pPr eaLnBrk="1" hangingPunct="1">
              <a:buFontTx/>
              <a:buChar char="•"/>
            </a:pPr>
            <a:r>
              <a:rPr lang="nl-NL" sz="2400" dirty="0" smtClean="0">
                <a:latin typeface="Comic Sans MS" pitchFamily="66" charset="0"/>
              </a:rPr>
              <a:t>te rekenen met echo.</a:t>
            </a:r>
          </a:p>
          <a:p>
            <a:pPr eaLnBrk="1" hangingPunct="1">
              <a:buFontTx/>
              <a:buChar char="•"/>
            </a:pPr>
            <a:endParaRPr lang="nl-NL" sz="2400" dirty="0" smtClean="0">
              <a:latin typeface="Comic Sans MS" pitchFamily="66" charset="0"/>
            </a:endParaRPr>
          </a:p>
          <a:p>
            <a:pPr eaLnBrk="1" hangingPunct="1"/>
            <a:r>
              <a:rPr lang="nl-NL" sz="2400" b="1" u="sng" dirty="0" smtClean="0">
                <a:latin typeface="Comic Sans MS" pitchFamily="66" charset="0"/>
              </a:rPr>
              <a:t>Kernwoorden: (Kun je bedenken wat ze betekenen?)</a:t>
            </a:r>
          </a:p>
          <a:p>
            <a:pPr eaLnBrk="1" hangingPunct="1">
              <a:buFontTx/>
              <a:buChar char="•"/>
            </a:pPr>
            <a:r>
              <a:rPr lang="nl-NL" sz="2400" dirty="0" smtClean="0">
                <a:latin typeface="Comic Sans MS" pitchFamily="66" charset="0"/>
              </a:rPr>
              <a:t>Medium;</a:t>
            </a:r>
          </a:p>
          <a:p>
            <a:pPr eaLnBrk="1" hangingPunct="1">
              <a:buFontTx/>
              <a:buChar char="•"/>
            </a:pPr>
            <a:r>
              <a:rPr lang="nl-NL" sz="2400" dirty="0">
                <a:latin typeface="Comic Sans MS" pitchFamily="66" charset="0"/>
              </a:rPr>
              <a:t>g</a:t>
            </a:r>
            <a:r>
              <a:rPr lang="nl-NL" sz="2400" dirty="0" smtClean="0">
                <a:latin typeface="Comic Sans MS" pitchFamily="66" charset="0"/>
              </a:rPr>
              <a:t>eluidssnelheid.</a:t>
            </a:r>
            <a:endParaRPr lang="nl-NL" sz="2400" dirty="0">
              <a:latin typeface="Comic Sans MS" pitchFamily="66" charset="0"/>
            </a:endParaRPr>
          </a:p>
        </p:txBody>
      </p:sp>
      <p:pic>
        <p:nvPicPr>
          <p:cNvPr id="12294" name="Picture 2" descr="F:\ProjectedSoun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216" y="4429125"/>
            <a:ext cx="3048000" cy="2286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smtClean="0">
                <a:solidFill>
                  <a:schemeClr val="bg1"/>
                </a:solidFill>
              </a:rPr>
              <a:t>GELUID</a:t>
            </a:r>
            <a:endParaRPr lang="nl-NL" sz="1000" b="1" i="1">
              <a:solidFill>
                <a:schemeClr val="bg1"/>
              </a:solidFill>
            </a:endParaRPr>
          </a:p>
        </p:txBody>
      </p:sp>
      <p:pic>
        <p:nvPicPr>
          <p:cNvPr id="9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kstvak 9"/>
          <p:cNvSpPr txBox="1"/>
          <p:nvPr/>
        </p:nvSpPr>
        <p:spPr>
          <a:xfrm>
            <a:off x="0" y="6479628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Ing. W.T.N.G. </a:t>
            </a:r>
            <a:r>
              <a:rPr lang="nl-NL" sz="1200" dirty="0" err="1" smtClean="0">
                <a:solidFill>
                  <a:schemeClr val="bg1"/>
                </a:solidFill>
              </a:rPr>
              <a:t>Tomassen</a:t>
            </a:r>
            <a:r>
              <a:rPr lang="nl-NL" sz="1200" dirty="0" smtClean="0">
                <a:solidFill>
                  <a:schemeClr val="bg1"/>
                </a:solidFill>
              </a:rPr>
              <a:t>    Bronnen: http</a:t>
            </a:r>
            <a:r>
              <a:rPr lang="nl-NL" sz="1200" dirty="0">
                <a:solidFill>
                  <a:schemeClr val="bg1"/>
                </a:solidFill>
              </a:rPr>
              <a:t>://</a:t>
            </a:r>
            <a:r>
              <a:rPr lang="nl-NL" sz="1200" dirty="0" smtClean="0">
                <a:solidFill>
                  <a:schemeClr val="bg1"/>
                </a:solidFill>
              </a:rPr>
              <a:t>www.bbc.co.uk/schools  / </a:t>
            </a:r>
            <a:r>
              <a:rPr lang="nl-NL" sz="1200" dirty="0" smtClean="0">
                <a:solidFill>
                  <a:schemeClr val="bg1"/>
                </a:solidFill>
                <a:hlinkClick r:id="rId5"/>
              </a:rPr>
              <a:t>http</a:t>
            </a:r>
            <a:r>
              <a:rPr lang="nl-NL" sz="1200" dirty="0">
                <a:solidFill>
                  <a:schemeClr val="bg1"/>
                </a:solidFill>
                <a:hlinkClick r:id="rId5"/>
              </a:rPr>
              <a:t>://</a:t>
            </a:r>
            <a:r>
              <a:rPr lang="nl-NL" sz="1200" dirty="0" smtClean="0">
                <a:solidFill>
                  <a:schemeClr val="bg1"/>
                </a:solidFill>
                <a:hlinkClick r:id="rId5"/>
              </a:rPr>
              <a:t>learnthings.co.za</a:t>
            </a:r>
            <a:r>
              <a:rPr lang="nl-NL" sz="1200" dirty="0" smtClean="0">
                <a:solidFill>
                  <a:schemeClr val="bg1"/>
                </a:solidFill>
              </a:rPr>
              <a:t> / http</a:t>
            </a:r>
            <a:r>
              <a:rPr lang="nl-NL" sz="1200" dirty="0">
                <a:solidFill>
                  <a:schemeClr val="bg1"/>
                </a:solidFill>
              </a:rPr>
              <a:t>://betterlesson.org</a:t>
            </a:r>
          </a:p>
        </p:txBody>
      </p:sp>
    </p:spTree>
    <p:extLst>
      <p:ext uri="{BB962C8B-B14F-4D97-AF65-F5344CB8AC3E}">
        <p14:creationId xmlns:p14="http://schemas.microsoft.com/office/powerpoint/2010/main" val="27297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Echo</a:t>
            </a:r>
          </a:p>
        </p:txBody>
      </p:sp>
      <p:sp>
        <p:nvSpPr>
          <p:cNvPr id="13315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nl-NL" dirty="0" smtClean="0"/>
              <a:t>Als de trilling een vast voorwerp raakt dan wordt de trilling weerkaatst als een stuiterbal tegen een muur. </a:t>
            </a:r>
            <a:r>
              <a:rPr lang="nl-NL" dirty="0"/>
              <a:t/>
            </a:r>
            <a:br>
              <a:rPr lang="nl-NL" dirty="0"/>
            </a:br>
            <a:r>
              <a:rPr lang="nl-NL" smtClean="0"/>
              <a:t>Dit effect noemen </a:t>
            </a:r>
            <a:r>
              <a:rPr lang="nl-NL" dirty="0" smtClean="0"/>
              <a:t>we echo.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717032"/>
            <a:ext cx="38100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32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58175" cy="1582737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nl-NL" sz="4400" kern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Echo is weerkaatsen</a:t>
            </a:r>
            <a:endParaRPr lang="nl-NL" sz="4400" kern="0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GELUID - </a:t>
            </a:r>
            <a:r>
              <a:rPr lang="nl-NL" sz="1000" b="1" i="1" smtClean="0">
                <a:solidFill>
                  <a:schemeClr val="bg1"/>
                </a:solidFill>
              </a:rPr>
              <a:t>Snelheid</a:t>
            </a:r>
            <a:endParaRPr lang="nl-NL" sz="1000" b="1" i="1">
              <a:solidFill>
                <a:schemeClr val="bg1"/>
              </a:solidFill>
            </a:endParaRPr>
          </a:p>
        </p:txBody>
      </p:sp>
      <p:pic>
        <p:nvPicPr>
          <p:cNvPr id="1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79" y="1857375"/>
            <a:ext cx="4347670" cy="43079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363" y="1888905"/>
            <a:ext cx="3537856" cy="26212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42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24916" y="1857374"/>
            <a:ext cx="8261447" cy="3515841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nl-NL" sz="4400" kern="0" dirty="0" smtClean="0">
                <a:latin typeface="+mj-lt"/>
                <a:ea typeface="+mj-ea"/>
                <a:cs typeface="+mj-cs"/>
              </a:rPr>
              <a:t>Je zit in de bergen </a:t>
            </a:r>
          </a:p>
          <a:p>
            <a:pPr>
              <a:defRPr/>
            </a:pPr>
            <a:r>
              <a:rPr lang="nl-NL" sz="4400" kern="0" dirty="0" smtClean="0">
                <a:latin typeface="+mj-lt"/>
                <a:ea typeface="+mj-ea"/>
                <a:cs typeface="+mj-cs"/>
              </a:rPr>
              <a:t>en je klapt in je </a:t>
            </a:r>
          </a:p>
          <a:p>
            <a:pPr>
              <a:defRPr/>
            </a:pPr>
            <a:r>
              <a:rPr lang="nl-NL" sz="4400" kern="0" dirty="0" smtClean="0">
                <a:latin typeface="+mj-lt"/>
                <a:ea typeface="+mj-ea"/>
                <a:cs typeface="+mj-cs"/>
              </a:rPr>
              <a:t>handen. Na 4 s hoor de echo</a:t>
            </a:r>
          </a:p>
          <a:p>
            <a:pPr>
              <a:defRPr/>
            </a:pPr>
            <a:r>
              <a:rPr lang="nl-NL" sz="4400" kern="0" dirty="0" smtClean="0">
                <a:latin typeface="+mj-lt"/>
                <a:ea typeface="+mj-ea"/>
                <a:cs typeface="+mj-cs"/>
              </a:rPr>
              <a:t>Hoe ver van je af is de berg?</a:t>
            </a:r>
            <a:endParaRPr lang="nl-NL" sz="4400" kern="0" dirty="0">
              <a:latin typeface="+mj-lt"/>
              <a:ea typeface="+mj-ea"/>
              <a:cs typeface="+mj-cs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GELUID - </a:t>
            </a:r>
            <a:r>
              <a:rPr lang="nl-NL" sz="1000" b="1" i="1" smtClean="0">
                <a:solidFill>
                  <a:schemeClr val="bg1"/>
                </a:solidFill>
              </a:rPr>
              <a:t>Snelheid</a:t>
            </a:r>
            <a:endParaRPr lang="nl-NL" sz="1000" b="1" i="1">
              <a:solidFill>
                <a:schemeClr val="bg1"/>
              </a:solidFill>
            </a:endParaRPr>
          </a:p>
        </p:txBody>
      </p:sp>
      <p:pic>
        <p:nvPicPr>
          <p:cNvPr id="1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32731"/>
            <a:ext cx="8229600" cy="1143000"/>
          </a:xfrm>
        </p:spPr>
        <p:txBody>
          <a:bodyPr/>
          <a:lstStyle/>
          <a:p>
            <a:r>
              <a:rPr lang="nl-NL" dirty="0" smtClean="0"/>
              <a:t>Rekenen met echo</a:t>
            </a:r>
            <a:endParaRPr lang="nl-NL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95501" y="5701279"/>
            <a:ext cx="8290862" cy="6224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nl-NL" sz="2400" kern="0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Tip: bij echo reist het geluid heen en terug!</a:t>
            </a:r>
            <a:endParaRPr lang="nl-NL" sz="2400" b="1" kern="0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844" y="1857374"/>
            <a:ext cx="3078519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047461" y="2326227"/>
            <a:ext cx="4801314" cy="30469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chemeClr val="hlink"/>
                </a:solidFill>
              </a:rPr>
              <a:t>s = ?</a:t>
            </a:r>
          </a:p>
          <a:p>
            <a:pPr eaLnBrk="1" hangingPunct="1"/>
            <a:r>
              <a:rPr lang="en-US" sz="3200" b="1" dirty="0" smtClean="0">
                <a:solidFill>
                  <a:schemeClr val="hlink"/>
                </a:solidFill>
              </a:rPr>
              <a:t>v = 343 m/s			</a:t>
            </a:r>
          </a:p>
          <a:p>
            <a:pPr eaLnBrk="1" hangingPunct="1"/>
            <a:r>
              <a:rPr lang="en-US" sz="3200" b="1" dirty="0" smtClean="0">
                <a:solidFill>
                  <a:schemeClr val="hlink"/>
                </a:solidFill>
              </a:rPr>
              <a:t>t = 4 s : 2 = 2s</a:t>
            </a:r>
          </a:p>
          <a:p>
            <a:pPr eaLnBrk="1" hangingPunct="1"/>
            <a:r>
              <a:rPr lang="en-US" sz="3200" b="1" dirty="0" smtClean="0">
                <a:solidFill>
                  <a:schemeClr val="hlink"/>
                </a:solidFill>
              </a:rPr>
              <a:t>s = v x t</a:t>
            </a:r>
          </a:p>
          <a:p>
            <a:pPr eaLnBrk="1" hangingPunct="1"/>
            <a:r>
              <a:rPr lang="en-US" sz="3200" b="1" dirty="0" smtClean="0">
                <a:solidFill>
                  <a:schemeClr val="hlink"/>
                </a:solidFill>
              </a:rPr>
              <a:t>s = 343 m/s x 2s</a:t>
            </a:r>
          </a:p>
          <a:p>
            <a:pPr eaLnBrk="1" hangingPunct="1"/>
            <a:r>
              <a:rPr lang="en-US" sz="3200" b="1" dirty="0" smtClean="0">
                <a:solidFill>
                  <a:schemeClr val="hlink"/>
                </a:solidFill>
              </a:rPr>
              <a:t>s = 686 m</a:t>
            </a:r>
            <a:endParaRPr lang="en-US" sz="32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03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2459</TotalTime>
  <Words>134</Words>
  <Application>Microsoft Office PowerPoint</Application>
  <PresentationFormat>Diavoorstelling (4:3)</PresentationFormat>
  <Paragraphs>28</Paragraphs>
  <Slides>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Default Design</vt:lpstr>
      <vt:lpstr>Hoe werkt echo?</vt:lpstr>
      <vt:lpstr>Echo</vt:lpstr>
      <vt:lpstr>PowerPoint-presentatie</vt:lpstr>
      <vt:lpstr>Rekenen met echo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Moo</dc:creator>
  <cp:lastModifiedBy>Wim Tomassen</cp:lastModifiedBy>
  <cp:revision>97</cp:revision>
  <dcterms:created xsi:type="dcterms:W3CDTF">2008-04-28T20:49:44Z</dcterms:created>
  <dcterms:modified xsi:type="dcterms:W3CDTF">2012-01-05T18:39:29Z</dcterms:modified>
</cp:coreProperties>
</file>