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1" r:id="rId2"/>
    <p:sldId id="301" r:id="rId3"/>
    <p:sldId id="305" r:id="rId4"/>
    <p:sldId id="306" r:id="rId5"/>
    <p:sldId id="313" r:id="rId6"/>
    <p:sldId id="314" r:id="rId7"/>
    <p:sldId id="316" r:id="rId8"/>
    <p:sldId id="318" r:id="rId9"/>
    <p:sldId id="319" r:id="rId10"/>
    <p:sldId id="320" r:id="rId11"/>
    <p:sldId id="321" r:id="rId12"/>
    <p:sldId id="322" r:id="rId13"/>
    <p:sldId id="324" r:id="rId14"/>
    <p:sldId id="296" r:id="rId15"/>
    <p:sldId id="307" r:id="rId16"/>
    <p:sldId id="308" r:id="rId17"/>
    <p:sldId id="309" r:id="rId18"/>
    <p:sldId id="310" r:id="rId19"/>
    <p:sldId id="32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2" autoAdjust="0"/>
    <p:restoredTop sz="88069" autoAdjust="0"/>
  </p:normalViewPr>
  <p:slideViewPr>
    <p:cSldViewPr>
      <p:cViewPr varScale="1">
        <p:scale>
          <a:sx n="77" d="100"/>
          <a:sy n="77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6916D2-EFB8-4A59-B5F7-D6B5C36777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9A3A2-D684-4712-ACD5-27EAC98C1373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36101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Quick recap quiz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35BC34-2560-465E-902E-B02497DB3B0C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5275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Quick recap quiz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35BC34-2560-465E-902E-B02497DB3B0C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8176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Quick recap quiz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35BC34-2560-465E-902E-B02497DB3B0C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1839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D0F6B-65C3-470C-AE7A-7DCEFDE2882A}" type="slidenum">
              <a:rPr lang="nl-BE" smtClean="0"/>
              <a:pPr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391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33A9-F1FC-4A4F-BD9D-DB25E9BA3103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00ED1-1A89-4D98-988E-360636C80737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0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A6A9-0A75-4D09-86E8-39BE72CE1A2C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4811-FDF8-41EC-9EDB-B86EBACF2F94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9FAB-70CE-475F-A627-A89C9E1F4EA6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485F-7DA0-497C-B39D-CBCB27B8EBDF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A7F9-9C79-4F8C-B93E-650E05749775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829A-FA42-4170-80D5-285C2DA1B371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9068-4A38-435E-AB18-15394F119C5E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5DED-3011-4875-B021-77052E4BA378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B772-A3A8-45F4-BB6B-1615D5A74AA9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2">
                <a:lumMod val="36000"/>
              </a:schemeClr>
            </a:gs>
            <a:gs pos="100000">
              <a:schemeClr val="accent2">
                <a:lumMod val="2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1476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4058C180-3A60-4FAA-81FE-D1C4B4D2B950}" type="datetime1">
              <a:rPr lang="en-GB"/>
              <a:pPr>
                <a:defRPr/>
              </a:pPr>
              <a:t>14/12/2014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1" r:id="rId2"/>
    <p:sldLayoutId id="2147483800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794" r:id="rId9"/>
    <p:sldLayoutId id="2147483793" r:id="rId10"/>
    <p:sldLayoutId id="2147483792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learnthings.co.za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F26994-D254-4349-B5F4-3B0F5B7025C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404813"/>
            <a:ext cx="8280920" cy="1295995"/>
          </a:xfrm>
        </p:spPr>
        <p:txBody>
          <a:bodyPr/>
          <a:lstStyle/>
          <a:p>
            <a:pPr eaLnBrk="1" hangingPunct="1"/>
            <a:r>
              <a:rPr lang="nl-NL" u="sng" dirty="0" smtClean="0"/>
              <a:t>Hoe reken je met frequentie en trillingstijd?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67544" y="1700808"/>
            <a:ext cx="8280920" cy="10156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Aan het einde van de les moet je in staat zijn om: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Een frequentie / trillingstijd te berekenen.</a:t>
            </a:r>
          </a:p>
          <a:p>
            <a:pPr eaLnBrk="1" hangingPunct="1">
              <a:buFontTx/>
              <a:buChar char="•"/>
            </a:pPr>
            <a:endParaRPr lang="nl-NL" sz="1200" dirty="0" smtClean="0">
              <a:latin typeface="Comic Sans MS" pitchFamily="66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0" y="647962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Ing. W.T.N.G. </a:t>
            </a:r>
            <a:r>
              <a:rPr lang="nl-NL" sz="1200" dirty="0" err="1" smtClean="0">
                <a:solidFill>
                  <a:schemeClr val="bg1"/>
                </a:solidFill>
              </a:rPr>
              <a:t>Tomassen</a:t>
            </a:r>
            <a:r>
              <a:rPr lang="nl-NL" sz="1200" dirty="0" smtClean="0">
                <a:solidFill>
                  <a:schemeClr val="bg1"/>
                </a:solidFill>
              </a:rPr>
              <a:t>    Bronnen: http</a:t>
            </a:r>
            <a:r>
              <a:rPr lang="nl-NL" sz="1200" dirty="0">
                <a:solidFill>
                  <a:schemeClr val="bg1"/>
                </a:solidFill>
              </a:rPr>
              <a:t>://</a:t>
            </a:r>
            <a:r>
              <a:rPr lang="nl-NL" sz="1200" dirty="0" smtClean="0">
                <a:solidFill>
                  <a:schemeClr val="bg1"/>
                </a:solidFill>
              </a:rPr>
              <a:t>www.bbc.co.uk/schools  / </a:t>
            </a:r>
            <a:r>
              <a:rPr lang="nl-NL" sz="1200" dirty="0" smtClean="0">
                <a:solidFill>
                  <a:schemeClr val="bg1"/>
                </a:solidFill>
                <a:hlinkClick r:id="rId4"/>
              </a:rPr>
              <a:t>http</a:t>
            </a:r>
            <a:r>
              <a:rPr lang="nl-NL" sz="1200" dirty="0">
                <a:solidFill>
                  <a:schemeClr val="bg1"/>
                </a:solidFill>
                <a:hlinkClick r:id="rId4"/>
              </a:rPr>
              <a:t>://</a:t>
            </a:r>
            <a:r>
              <a:rPr lang="nl-NL" sz="1200" dirty="0" smtClean="0">
                <a:solidFill>
                  <a:schemeClr val="bg1"/>
                </a:solidFill>
                <a:hlinkClick r:id="rId4"/>
              </a:rPr>
              <a:t>learnthings.co.za</a:t>
            </a:r>
            <a:r>
              <a:rPr lang="nl-NL" sz="1200" dirty="0" smtClean="0">
                <a:solidFill>
                  <a:schemeClr val="bg1"/>
                </a:solidFill>
              </a:rPr>
              <a:t> / http</a:t>
            </a:r>
            <a:r>
              <a:rPr lang="nl-NL" sz="1200" dirty="0">
                <a:solidFill>
                  <a:schemeClr val="bg1"/>
                </a:solidFill>
              </a:rPr>
              <a:t>://betterlesson.org</a:t>
            </a:r>
          </a:p>
        </p:txBody>
      </p:sp>
      <p:grpSp>
        <p:nvGrpSpPr>
          <p:cNvPr id="10" name="Groep 9"/>
          <p:cNvGrpSpPr/>
          <p:nvPr/>
        </p:nvGrpSpPr>
        <p:grpSpPr>
          <a:xfrm>
            <a:off x="611561" y="2943200"/>
            <a:ext cx="8064896" cy="2112998"/>
            <a:chOff x="1792069" y="2253344"/>
            <a:chExt cx="6524347" cy="2995350"/>
          </a:xfrm>
        </p:grpSpPr>
        <p:sp>
          <p:nvSpPr>
            <p:cNvPr id="11" name="Vrije vorm 10"/>
            <p:cNvSpPr/>
            <p:nvPr/>
          </p:nvSpPr>
          <p:spPr>
            <a:xfrm>
              <a:off x="1792069" y="2263570"/>
              <a:ext cx="2563907" cy="2971822"/>
            </a:xfrm>
            <a:custGeom>
              <a:avLst/>
              <a:gdLst>
                <a:gd name="connsiteX0" fmla="*/ 0 w 6441141"/>
                <a:gd name="connsiteY0" fmla="*/ 1600218 h 2971822"/>
                <a:gd name="connsiteX1" fmla="*/ 457200 w 6441141"/>
                <a:gd name="connsiteY1" fmla="*/ 18 h 2971822"/>
                <a:gd name="connsiteX2" fmla="*/ 860612 w 6441141"/>
                <a:gd name="connsiteY2" fmla="*/ 1627112 h 2971822"/>
                <a:gd name="connsiteX3" fmla="*/ 1250577 w 6441141"/>
                <a:gd name="connsiteY3" fmla="*/ 2971818 h 2971822"/>
                <a:gd name="connsiteX4" fmla="*/ 1627094 w 6441141"/>
                <a:gd name="connsiteY4" fmla="*/ 1613665 h 2971822"/>
                <a:gd name="connsiteX5" fmla="*/ 2057400 w 6441141"/>
                <a:gd name="connsiteY5" fmla="*/ 18 h 2971822"/>
                <a:gd name="connsiteX6" fmla="*/ 2460812 w 6441141"/>
                <a:gd name="connsiteY6" fmla="*/ 1600218 h 2971822"/>
                <a:gd name="connsiteX7" fmla="*/ 2850777 w 6441141"/>
                <a:gd name="connsiteY7" fmla="*/ 2958371 h 2971822"/>
                <a:gd name="connsiteX8" fmla="*/ 3240741 w 6441141"/>
                <a:gd name="connsiteY8" fmla="*/ 1586771 h 2971822"/>
                <a:gd name="connsiteX9" fmla="*/ 3671047 w 6441141"/>
                <a:gd name="connsiteY9" fmla="*/ 18 h 2971822"/>
                <a:gd name="connsiteX10" fmla="*/ 4061012 w 6441141"/>
                <a:gd name="connsiteY10" fmla="*/ 1586771 h 2971822"/>
                <a:gd name="connsiteX11" fmla="*/ 4464424 w 6441141"/>
                <a:gd name="connsiteY11" fmla="*/ 2971818 h 2971822"/>
                <a:gd name="connsiteX12" fmla="*/ 4840941 w 6441141"/>
                <a:gd name="connsiteY12" fmla="*/ 1600218 h 2971822"/>
                <a:gd name="connsiteX13" fmla="*/ 5257800 w 6441141"/>
                <a:gd name="connsiteY13" fmla="*/ 18 h 2971822"/>
                <a:gd name="connsiteX14" fmla="*/ 5674659 w 6441141"/>
                <a:gd name="connsiteY14" fmla="*/ 1600218 h 2971822"/>
                <a:gd name="connsiteX15" fmla="*/ 6078071 w 6441141"/>
                <a:gd name="connsiteY15" fmla="*/ 2958371 h 2971822"/>
                <a:gd name="connsiteX16" fmla="*/ 6441141 w 6441141"/>
                <a:gd name="connsiteY16" fmla="*/ 1586771 h 2971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41141" h="2971822">
                  <a:moveTo>
                    <a:pt x="0" y="1600218"/>
                  </a:moveTo>
                  <a:cubicBezTo>
                    <a:pt x="156882" y="797877"/>
                    <a:pt x="313765" y="-4464"/>
                    <a:pt x="457200" y="18"/>
                  </a:cubicBezTo>
                  <a:cubicBezTo>
                    <a:pt x="600635" y="4500"/>
                    <a:pt x="728383" y="1131812"/>
                    <a:pt x="860612" y="1627112"/>
                  </a:cubicBezTo>
                  <a:cubicBezTo>
                    <a:pt x="992841" y="2122412"/>
                    <a:pt x="1122830" y="2974059"/>
                    <a:pt x="1250577" y="2971818"/>
                  </a:cubicBezTo>
                  <a:cubicBezTo>
                    <a:pt x="1378324" y="2969577"/>
                    <a:pt x="1492624" y="2108965"/>
                    <a:pt x="1627094" y="1613665"/>
                  </a:cubicBezTo>
                  <a:cubicBezTo>
                    <a:pt x="1761564" y="1118365"/>
                    <a:pt x="1918447" y="2259"/>
                    <a:pt x="2057400" y="18"/>
                  </a:cubicBezTo>
                  <a:cubicBezTo>
                    <a:pt x="2196353" y="-2223"/>
                    <a:pt x="2328582" y="1107159"/>
                    <a:pt x="2460812" y="1600218"/>
                  </a:cubicBezTo>
                  <a:cubicBezTo>
                    <a:pt x="2593042" y="2093277"/>
                    <a:pt x="2720789" y="2960612"/>
                    <a:pt x="2850777" y="2958371"/>
                  </a:cubicBezTo>
                  <a:cubicBezTo>
                    <a:pt x="2980765" y="2956130"/>
                    <a:pt x="3104029" y="2079830"/>
                    <a:pt x="3240741" y="1586771"/>
                  </a:cubicBezTo>
                  <a:cubicBezTo>
                    <a:pt x="3377453" y="1093712"/>
                    <a:pt x="3534335" y="18"/>
                    <a:pt x="3671047" y="18"/>
                  </a:cubicBezTo>
                  <a:cubicBezTo>
                    <a:pt x="3807759" y="18"/>
                    <a:pt x="3928783" y="1091471"/>
                    <a:pt x="4061012" y="1586771"/>
                  </a:cubicBezTo>
                  <a:cubicBezTo>
                    <a:pt x="4193241" y="2082071"/>
                    <a:pt x="4334436" y="2969577"/>
                    <a:pt x="4464424" y="2971818"/>
                  </a:cubicBezTo>
                  <a:cubicBezTo>
                    <a:pt x="4594412" y="2974059"/>
                    <a:pt x="4708712" y="2095518"/>
                    <a:pt x="4840941" y="1600218"/>
                  </a:cubicBezTo>
                  <a:cubicBezTo>
                    <a:pt x="4973170" y="1104918"/>
                    <a:pt x="5118847" y="18"/>
                    <a:pt x="5257800" y="18"/>
                  </a:cubicBezTo>
                  <a:cubicBezTo>
                    <a:pt x="5396753" y="18"/>
                    <a:pt x="5537947" y="1107159"/>
                    <a:pt x="5674659" y="1600218"/>
                  </a:cubicBezTo>
                  <a:cubicBezTo>
                    <a:pt x="5811371" y="2093277"/>
                    <a:pt x="5950324" y="2960612"/>
                    <a:pt x="6078071" y="2958371"/>
                  </a:cubicBezTo>
                  <a:cubicBezTo>
                    <a:pt x="6205818" y="2956130"/>
                    <a:pt x="6323479" y="2271450"/>
                    <a:pt x="6441141" y="158677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Vrije vorm 11"/>
            <p:cNvSpPr/>
            <p:nvPr/>
          </p:nvSpPr>
          <p:spPr>
            <a:xfrm>
              <a:off x="4381128" y="2253344"/>
              <a:ext cx="2639144" cy="2971822"/>
            </a:xfrm>
            <a:custGeom>
              <a:avLst/>
              <a:gdLst>
                <a:gd name="connsiteX0" fmla="*/ 0 w 6441141"/>
                <a:gd name="connsiteY0" fmla="*/ 1600218 h 2971822"/>
                <a:gd name="connsiteX1" fmla="*/ 457200 w 6441141"/>
                <a:gd name="connsiteY1" fmla="*/ 18 h 2971822"/>
                <a:gd name="connsiteX2" fmla="*/ 860612 w 6441141"/>
                <a:gd name="connsiteY2" fmla="*/ 1627112 h 2971822"/>
                <a:gd name="connsiteX3" fmla="*/ 1250577 w 6441141"/>
                <a:gd name="connsiteY3" fmla="*/ 2971818 h 2971822"/>
                <a:gd name="connsiteX4" fmla="*/ 1627094 w 6441141"/>
                <a:gd name="connsiteY4" fmla="*/ 1613665 h 2971822"/>
                <a:gd name="connsiteX5" fmla="*/ 2057400 w 6441141"/>
                <a:gd name="connsiteY5" fmla="*/ 18 h 2971822"/>
                <a:gd name="connsiteX6" fmla="*/ 2460812 w 6441141"/>
                <a:gd name="connsiteY6" fmla="*/ 1600218 h 2971822"/>
                <a:gd name="connsiteX7" fmla="*/ 2850777 w 6441141"/>
                <a:gd name="connsiteY7" fmla="*/ 2958371 h 2971822"/>
                <a:gd name="connsiteX8" fmla="*/ 3240741 w 6441141"/>
                <a:gd name="connsiteY8" fmla="*/ 1586771 h 2971822"/>
                <a:gd name="connsiteX9" fmla="*/ 3671047 w 6441141"/>
                <a:gd name="connsiteY9" fmla="*/ 18 h 2971822"/>
                <a:gd name="connsiteX10" fmla="*/ 4061012 w 6441141"/>
                <a:gd name="connsiteY10" fmla="*/ 1586771 h 2971822"/>
                <a:gd name="connsiteX11" fmla="*/ 4464424 w 6441141"/>
                <a:gd name="connsiteY11" fmla="*/ 2971818 h 2971822"/>
                <a:gd name="connsiteX12" fmla="*/ 4840941 w 6441141"/>
                <a:gd name="connsiteY12" fmla="*/ 1600218 h 2971822"/>
                <a:gd name="connsiteX13" fmla="*/ 5257800 w 6441141"/>
                <a:gd name="connsiteY13" fmla="*/ 18 h 2971822"/>
                <a:gd name="connsiteX14" fmla="*/ 5674659 w 6441141"/>
                <a:gd name="connsiteY14" fmla="*/ 1600218 h 2971822"/>
                <a:gd name="connsiteX15" fmla="*/ 6078071 w 6441141"/>
                <a:gd name="connsiteY15" fmla="*/ 2958371 h 2971822"/>
                <a:gd name="connsiteX16" fmla="*/ 6441141 w 6441141"/>
                <a:gd name="connsiteY16" fmla="*/ 1586771 h 2971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41141" h="2971822">
                  <a:moveTo>
                    <a:pt x="0" y="1600218"/>
                  </a:moveTo>
                  <a:cubicBezTo>
                    <a:pt x="156882" y="797877"/>
                    <a:pt x="313765" y="-4464"/>
                    <a:pt x="457200" y="18"/>
                  </a:cubicBezTo>
                  <a:cubicBezTo>
                    <a:pt x="600635" y="4500"/>
                    <a:pt x="728383" y="1131812"/>
                    <a:pt x="860612" y="1627112"/>
                  </a:cubicBezTo>
                  <a:cubicBezTo>
                    <a:pt x="992841" y="2122412"/>
                    <a:pt x="1122830" y="2974059"/>
                    <a:pt x="1250577" y="2971818"/>
                  </a:cubicBezTo>
                  <a:cubicBezTo>
                    <a:pt x="1378324" y="2969577"/>
                    <a:pt x="1492624" y="2108965"/>
                    <a:pt x="1627094" y="1613665"/>
                  </a:cubicBezTo>
                  <a:cubicBezTo>
                    <a:pt x="1761564" y="1118365"/>
                    <a:pt x="1918447" y="2259"/>
                    <a:pt x="2057400" y="18"/>
                  </a:cubicBezTo>
                  <a:cubicBezTo>
                    <a:pt x="2196353" y="-2223"/>
                    <a:pt x="2328582" y="1107159"/>
                    <a:pt x="2460812" y="1600218"/>
                  </a:cubicBezTo>
                  <a:cubicBezTo>
                    <a:pt x="2593042" y="2093277"/>
                    <a:pt x="2720789" y="2960612"/>
                    <a:pt x="2850777" y="2958371"/>
                  </a:cubicBezTo>
                  <a:cubicBezTo>
                    <a:pt x="2980765" y="2956130"/>
                    <a:pt x="3104029" y="2079830"/>
                    <a:pt x="3240741" y="1586771"/>
                  </a:cubicBezTo>
                  <a:cubicBezTo>
                    <a:pt x="3377453" y="1093712"/>
                    <a:pt x="3534335" y="18"/>
                    <a:pt x="3671047" y="18"/>
                  </a:cubicBezTo>
                  <a:cubicBezTo>
                    <a:pt x="3807759" y="18"/>
                    <a:pt x="3928783" y="1091471"/>
                    <a:pt x="4061012" y="1586771"/>
                  </a:cubicBezTo>
                  <a:cubicBezTo>
                    <a:pt x="4193241" y="2082071"/>
                    <a:pt x="4334436" y="2969577"/>
                    <a:pt x="4464424" y="2971818"/>
                  </a:cubicBezTo>
                  <a:cubicBezTo>
                    <a:pt x="4594412" y="2974059"/>
                    <a:pt x="4708712" y="2095518"/>
                    <a:pt x="4840941" y="1600218"/>
                  </a:cubicBezTo>
                  <a:cubicBezTo>
                    <a:pt x="4973170" y="1104918"/>
                    <a:pt x="5118847" y="18"/>
                    <a:pt x="5257800" y="18"/>
                  </a:cubicBezTo>
                  <a:cubicBezTo>
                    <a:pt x="5396753" y="18"/>
                    <a:pt x="5537947" y="1107159"/>
                    <a:pt x="5674659" y="1600218"/>
                  </a:cubicBezTo>
                  <a:cubicBezTo>
                    <a:pt x="5811371" y="2093277"/>
                    <a:pt x="5950324" y="2960612"/>
                    <a:pt x="6078071" y="2958371"/>
                  </a:cubicBezTo>
                  <a:cubicBezTo>
                    <a:pt x="6205818" y="2956130"/>
                    <a:pt x="6323479" y="2271450"/>
                    <a:pt x="6441141" y="158677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Vrije vorm 12"/>
            <p:cNvSpPr/>
            <p:nvPr/>
          </p:nvSpPr>
          <p:spPr>
            <a:xfrm>
              <a:off x="5700700" y="2276872"/>
              <a:ext cx="2615716" cy="2971822"/>
            </a:xfrm>
            <a:custGeom>
              <a:avLst/>
              <a:gdLst>
                <a:gd name="connsiteX0" fmla="*/ 0 w 6441141"/>
                <a:gd name="connsiteY0" fmla="*/ 1600218 h 2971822"/>
                <a:gd name="connsiteX1" fmla="*/ 457200 w 6441141"/>
                <a:gd name="connsiteY1" fmla="*/ 18 h 2971822"/>
                <a:gd name="connsiteX2" fmla="*/ 860612 w 6441141"/>
                <a:gd name="connsiteY2" fmla="*/ 1627112 h 2971822"/>
                <a:gd name="connsiteX3" fmla="*/ 1250577 w 6441141"/>
                <a:gd name="connsiteY3" fmla="*/ 2971818 h 2971822"/>
                <a:gd name="connsiteX4" fmla="*/ 1627094 w 6441141"/>
                <a:gd name="connsiteY4" fmla="*/ 1613665 h 2971822"/>
                <a:gd name="connsiteX5" fmla="*/ 2057400 w 6441141"/>
                <a:gd name="connsiteY5" fmla="*/ 18 h 2971822"/>
                <a:gd name="connsiteX6" fmla="*/ 2460812 w 6441141"/>
                <a:gd name="connsiteY6" fmla="*/ 1600218 h 2971822"/>
                <a:gd name="connsiteX7" fmla="*/ 2850777 w 6441141"/>
                <a:gd name="connsiteY7" fmla="*/ 2958371 h 2971822"/>
                <a:gd name="connsiteX8" fmla="*/ 3240741 w 6441141"/>
                <a:gd name="connsiteY8" fmla="*/ 1586771 h 2971822"/>
                <a:gd name="connsiteX9" fmla="*/ 3671047 w 6441141"/>
                <a:gd name="connsiteY9" fmla="*/ 18 h 2971822"/>
                <a:gd name="connsiteX10" fmla="*/ 4061012 w 6441141"/>
                <a:gd name="connsiteY10" fmla="*/ 1586771 h 2971822"/>
                <a:gd name="connsiteX11" fmla="*/ 4464424 w 6441141"/>
                <a:gd name="connsiteY11" fmla="*/ 2971818 h 2971822"/>
                <a:gd name="connsiteX12" fmla="*/ 4840941 w 6441141"/>
                <a:gd name="connsiteY12" fmla="*/ 1600218 h 2971822"/>
                <a:gd name="connsiteX13" fmla="*/ 5257800 w 6441141"/>
                <a:gd name="connsiteY13" fmla="*/ 18 h 2971822"/>
                <a:gd name="connsiteX14" fmla="*/ 5674659 w 6441141"/>
                <a:gd name="connsiteY14" fmla="*/ 1600218 h 2971822"/>
                <a:gd name="connsiteX15" fmla="*/ 6078071 w 6441141"/>
                <a:gd name="connsiteY15" fmla="*/ 2958371 h 2971822"/>
                <a:gd name="connsiteX16" fmla="*/ 6441141 w 6441141"/>
                <a:gd name="connsiteY16" fmla="*/ 1586771 h 2971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41141" h="2971822">
                  <a:moveTo>
                    <a:pt x="0" y="1600218"/>
                  </a:moveTo>
                  <a:cubicBezTo>
                    <a:pt x="156882" y="797877"/>
                    <a:pt x="313765" y="-4464"/>
                    <a:pt x="457200" y="18"/>
                  </a:cubicBezTo>
                  <a:cubicBezTo>
                    <a:pt x="600635" y="4500"/>
                    <a:pt x="728383" y="1131812"/>
                    <a:pt x="860612" y="1627112"/>
                  </a:cubicBezTo>
                  <a:cubicBezTo>
                    <a:pt x="992841" y="2122412"/>
                    <a:pt x="1122830" y="2974059"/>
                    <a:pt x="1250577" y="2971818"/>
                  </a:cubicBezTo>
                  <a:cubicBezTo>
                    <a:pt x="1378324" y="2969577"/>
                    <a:pt x="1492624" y="2108965"/>
                    <a:pt x="1627094" y="1613665"/>
                  </a:cubicBezTo>
                  <a:cubicBezTo>
                    <a:pt x="1761564" y="1118365"/>
                    <a:pt x="1918447" y="2259"/>
                    <a:pt x="2057400" y="18"/>
                  </a:cubicBezTo>
                  <a:cubicBezTo>
                    <a:pt x="2196353" y="-2223"/>
                    <a:pt x="2328582" y="1107159"/>
                    <a:pt x="2460812" y="1600218"/>
                  </a:cubicBezTo>
                  <a:cubicBezTo>
                    <a:pt x="2593042" y="2093277"/>
                    <a:pt x="2720789" y="2960612"/>
                    <a:pt x="2850777" y="2958371"/>
                  </a:cubicBezTo>
                  <a:cubicBezTo>
                    <a:pt x="2980765" y="2956130"/>
                    <a:pt x="3104029" y="2079830"/>
                    <a:pt x="3240741" y="1586771"/>
                  </a:cubicBezTo>
                  <a:cubicBezTo>
                    <a:pt x="3377453" y="1093712"/>
                    <a:pt x="3534335" y="18"/>
                    <a:pt x="3671047" y="18"/>
                  </a:cubicBezTo>
                  <a:cubicBezTo>
                    <a:pt x="3807759" y="18"/>
                    <a:pt x="3928783" y="1091471"/>
                    <a:pt x="4061012" y="1586771"/>
                  </a:cubicBezTo>
                  <a:cubicBezTo>
                    <a:pt x="4193241" y="2082071"/>
                    <a:pt x="4334436" y="2969577"/>
                    <a:pt x="4464424" y="2971818"/>
                  </a:cubicBezTo>
                  <a:cubicBezTo>
                    <a:pt x="4594412" y="2974059"/>
                    <a:pt x="4708712" y="2095518"/>
                    <a:pt x="4840941" y="1600218"/>
                  </a:cubicBezTo>
                  <a:cubicBezTo>
                    <a:pt x="4973170" y="1104918"/>
                    <a:pt x="5118847" y="18"/>
                    <a:pt x="5257800" y="18"/>
                  </a:cubicBezTo>
                  <a:cubicBezTo>
                    <a:pt x="5396753" y="18"/>
                    <a:pt x="5537947" y="1107159"/>
                    <a:pt x="5674659" y="1600218"/>
                  </a:cubicBezTo>
                  <a:cubicBezTo>
                    <a:pt x="5811371" y="2093277"/>
                    <a:pt x="5950324" y="2960612"/>
                    <a:pt x="6078071" y="2958371"/>
                  </a:cubicBezTo>
                  <a:cubicBezTo>
                    <a:pt x="6205818" y="2956130"/>
                    <a:pt x="6323479" y="2271450"/>
                    <a:pt x="6441141" y="158677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07442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/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800" dirty="0" smtClean="0">
                    <a:ea typeface="Calibri"/>
                    <a:cs typeface="Times New Roman"/>
                  </a:rPr>
                  <a:t>T = 0,0002 s  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0,0002 </m:t>
                        </m:r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=50000 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=50 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𝑘𝐻𝑧</m:t>
                    </m:r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 </a:t>
                </a:r>
                <a:endParaRPr lang="nl-NL" sz="2800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30000"/>
                  </a:lnSpc>
                  <a:spcAft>
                    <a:spcPts val="0"/>
                  </a:spcAft>
                  <a:buNone/>
                </a:pPr>
                <a:endParaRPr lang="nl-NL" sz="2800" dirty="0"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800" dirty="0">
                    <a:ea typeface="Calibri"/>
                    <a:cs typeface="Times New Roman"/>
                  </a:rPr>
                  <a:t>f = 50 kHz      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50.000 </m:t>
                        </m:r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=0,00</m:t>
                    </m:r>
                    <m:r>
                      <a:rPr lang="en-US" sz="2800" b="0" i="1" smtClean="0">
                        <a:latin typeface="Cambria Math"/>
                        <a:ea typeface="Calibri"/>
                        <a:cs typeface="Times New Roman"/>
                      </a:rPr>
                      <m:t>0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02 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</a:t>
                </a:r>
                <a:endParaRPr lang="nl-NL" sz="2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nl-NL" sz="280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1">
                <a:blip r:embed="rId2"/>
                <a:stretch>
                  <a:fillRect l="-158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1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Factor tabel 3 Binas</a:t>
            </a:r>
            <a:endParaRPr lang="nl-NL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>
                    <a:solidFill>
                      <a:schemeClr val="tx1"/>
                    </a:solidFill>
                  </a:rPr>
                  <a:t>M	Mega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      =1.000.000</m:t>
                    </m:r>
                  </m:oMath>
                </a14:m>
                <a:endParaRPr lang="nl-NL" dirty="0" smtClean="0">
                  <a:solidFill>
                    <a:schemeClr val="tx1"/>
                  </a:solidFill>
                </a:endParaRPr>
              </a:p>
              <a:p>
                <a:r>
                  <a:rPr lang="nl-NL" dirty="0">
                    <a:solidFill>
                      <a:schemeClr val="tx1"/>
                    </a:solidFill>
                  </a:rPr>
                  <a:t>k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	Kilo		</a:t>
                </a:r>
                <a:r>
                  <a:rPr lang="nl-NL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      =1.000</m:t>
                    </m:r>
                  </m:oMath>
                </a14:m>
                <a:endParaRPr lang="nl-NL" dirty="0" smtClean="0">
                  <a:solidFill>
                    <a:schemeClr val="tx1"/>
                  </a:solidFill>
                </a:endParaRPr>
              </a:p>
              <a:p>
                <a:r>
                  <a:rPr lang="nl-NL" dirty="0" smtClean="0">
                    <a:solidFill>
                      <a:schemeClr val="tx1"/>
                    </a:solidFill>
                  </a:rPr>
                  <a:t>m  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Milli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    =1/1.000</m:t>
                    </m:r>
                  </m:oMath>
                </a14:m>
                <a:endParaRPr lang="nl-NL" dirty="0" smtClean="0">
                  <a:solidFill>
                    <a:schemeClr val="tx1"/>
                  </a:solidFill>
                </a:endParaRPr>
              </a:p>
              <a:p>
                <a:r>
                  <a:rPr lang="nl-NL" dirty="0" smtClean="0">
                    <a:solidFill>
                      <a:schemeClr val="tx1"/>
                    </a:solidFill>
                  </a:rPr>
                  <a:t>μ  	Micro      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    =1/1.000.000</m:t>
                    </m:r>
                  </m:oMath>
                </a14:m>
                <a:r>
                  <a:rPr lang="nl-NL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139" t="-30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71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Factor tabel 3 Binas</a:t>
            </a:r>
            <a:endParaRPr lang="nl-NL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>
                    <a:solidFill>
                      <a:schemeClr val="tx1"/>
                    </a:solidFill>
                  </a:rPr>
                  <a:t>5 MHz  = 	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𝐻𝑧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nl-NL" dirty="0" smtClean="0">
                    <a:solidFill>
                      <a:schemeClr val="tx1"/>
                    </a:solidFill>
                  </a:rPr>
                  <a:t>5.000.000 Hz</a:t>
                </a:r>
              </a:p>
              <a:p>
                <a:r>
                  <a:rPr lang="nl-NL" dirty="0" smtClean="0">
                    <a:solidFill>
                      <a:schemeClr val="tx1"/>
                    </a:solidFill>
                  </a:rPr>
                  <a:t>5 kHz    =	 </a:t>
                </a:r>
                <a:r>
                  <a:rPr lang="nl-NL" dirty="0">
                    <a:solidFill>
                      <a:schemeClr val="tx1"/>
                    </a:solidFill>
                  </a:rPr>
                  <a:t>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𝐻𝑧</m:t>
                    </m:r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nl-NL" dirty="0" smtClean="0">
                    <a:solidFill>
                      <a:schemeClr val="tx1"/>
                    </a:solidFill>
                  </a:rPr>
                  <a:t>5.000 Hz</a:t>
                </a:r>
              </a:p>
              <a:p>
                <a:endParaRPr lang="nl-NL" dirty="0" smtClean="0">
                  <a:solidFill>
                    <a:schemeClr val="tx1"/>
                  </a:solidFill>
                </a:endParaRPr>
              </a:p>
              <a:p>
                <a:r>
                  <a:rPr lang="nl-NL" dirty="0" smtClean="0">
                    <a:solidFill>
                      <a:schemeClr val="tx1"/>
                    </a:solidFill>
                  </a:rPr>
                  <a:t>5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ms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     = 	5 </a:t>
                </a:r>
                <a:r>
                  <a:rPr lang="nl-NL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/>
                      </a:rPr>
                      <m:t>0,00</m:t>
                    </m:r>
                  </m:oMath>
                </a14:m>
                <a:r>
                  <a:rPr lang="nl-NL" dirty="0">
                    <a:solidFill>
                      <a:schemeClr val="tx1"/>
                    </a:solidFill>
                  </a:rPr>
                  <a:t>5 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s</a:t>
                </a:r>
                <a:endParaRPr lang="nl-NL" dirty="0">
                  <a:solidFill>
                    <a:schemeClr val="tx1"/>
                  </a:solidFill>
                </a:endParaRPr>
              </a:p>
              <a:p>
                <a:r>
                  <a:rPr lang="nl-NL" dirty="0" smtClean="0">
                    <a:solidFill>
                      <a:schemeClr val="tx1"/>
                    </a:solidFill>
                  </a:rPr>
                  <a:t>5 </a:t>
                </a:r>
                <a:r>
                  <a:rPr lang="nl-NL" dirty="0" err="1" smtClean="0">
                    <a:solidFill>
                      <a:schemeClr val="tx1"/>
                    </a:solidFill>
                  </a:rPr>
                  <a:t>μs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nl-NL" dirty="0">
                    <a:solidFill>
                      <a:schemeClr val="tx1"/>
                    </a:solidFill>
                  </a:rPr>
                  <a:t>= 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	5 </a:t>
                </a:r>
                <a:r>
                  <a:rPr lang="nl-NL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𝑠</m:t>
                    </m:r>
                    <m:r>
                      <a:rPr lang="nl-NL" i="1">
                        <a:solidFill>
                          <a:schemeClr val="tx1"/>
                        </a:solidFill>
                        <a:latin typeface="Cambria Math"/>
                      </a:rPr>
                      <m:t>=0,00000</m:t>
                    </m:r>
                  </m:oMath>
                </a14:m>
                <a:r>
                  <a:rPr lang="nl-NL" dirty="0">
                    <a:solidFill>
                      <a:schemeClr val="tx1"/>
                    </a:solidFill>
                  </a:rPr>
                  <a:t>5 </a:t>
                </a:r>
                <a:r>
                  <a:rPr lang="nl-NL" dirty="0" smtClean="0">
                    <a:solidFill>
                      <a:schemeClr val="tx1"/>
                    </a:solidFill>
                  </a:rPr>
                  <a:t>s</a:t>
                </a:r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139" t="-30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92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640960" cy="4525963"/>
              </a:xfrm>
            </p:spPr>
            <p:txBody>
              <a:bodyPr/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800" dirty="0" smtClean="0">
                    <a:ea typeface="Calibri"/>
                    <a:cs typeface="Times New Roman"/>
                  </a:rPr>
                  <a:t>T = 0,2 </a:t>
                </a:r>
                <a:r>
                  <a:rPr lang="nl-NL" sz="2800" dirty="0" err="1" smtClean="0">
                    <a:ea typeface="Calibri"/>
                    <a:cs typeface="Times New Roman"/>
                  </a:rPr>
                  <a:t>ms</a:t>
                </a:r>
                <a:r>
                  <a:rPr lang="nl-NL" sz="2800" dirty="0" smtClean="0">
                    <a:ea typeface="Calibri"/>
                    <a:cs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   </a:t>
                </a:r>
                <a:br>
                  <a:rPr lang="nl-NL" sz="2800" dirty="0">
                    <a:ea typeface="Times New Roman"/>
                    <a:cs typeface="Times New Roman"/>
                  </a:rPr>
                </a:b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libri"/>
                            <a:cs typeface="Times New Roman"/>
                          </a:rPr>
                          <m:t>0,2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×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10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−3</m:t>
                            </m:r>
                          </m:sup>
                        </m:sSup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=5</m:t>
                    </m:r>
                    <m:r>
                      <a:rPr lang="nl-NL" sz="2800" i="1" smtClean="0">
                        <a:latin typeface="Cambria Math"/>
                        <a:ea typeface="Cambria Math"/>
                        <a:cs typeface="Times New Roman"/>
                      </a:rPr>
                      <m:t>×</m:t>
                    </m:r>
                    <m:sSup>
                      <m:sSupPr>
                        <m:ctrlPr>
                          <a:rPr lang="nl-NL" sz="2800" i="1" smtClean="0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3</m:t>
                        </m:r>
                      </m:sup>
                    </m:sSup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=5 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𝑘𝐻𝑧</m:t>
                    </m:r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 </a:t>
                </a:r>
                <a:endParaRPr lang="nl-NL" sz="2800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30000"/>
                  </a:lnSpc>
                  <a:spcAft>
                    <a:spcPts val="0"/>
                  </a:spcAft>
                  <a:buNone/>
                </a:pPr>
                <a:endParaRPr lang="nl-NL" sz="2800" dirty="0"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800" dirty="0">
                    <a:ea typeface="Calibri"/>
                    <a:cs typeface="Times New Roman"/>
                  </a:rPr>
                  <a:t>f = </a:t>
                </a:r>
                <a:r>
                  <a:rPr lang="nl-NL" sz="2800" dirty="0" smtClean="0">
                    <a:ea typeface="Calibri"/>
                    <a:cs typeface="Times New Roman"/>
                  </a:rPr>
                  <a:t>5 </a:t>
                </a:r>
                <a:r>
                  <a:rPr lang="nl-NL" sz="2800" dirty="0">
                    <a:ea typeface="Calibri"/>
                    <a:cs typeface="Times New Roman"/>
                  </a:rPr>
                  <a:t>kHz      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800" dirty="0">
                    <a:ea typeface="Times New Roman"/>
                    <a:cs typeface="Times New Roman"/>
                  </a:rPr>
                  <a:t>      </a:t>
                </a:r>
                <a:r>
                  <a:rPr lang="nl-NL" sz="2800" dirty="0" smtClean="0">
                    <a:ea typeface="Times New Roman"/>
                    <a:cs typeface="Times New Roman"/>
                  </a:rPr>
                  <a:t/>
                </a:r>
                <a:br>
                  <a:rPr lang="nl-NL" sz="2800" dirty="0" smtClean="0">
                    <a:ea typeface="Times New Roman"/>
                    <a:cs typeface="Times New Roman"/>
                  </a:rPr>
                </a:b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  <m:r>
                          <a:rPr lang="nl-NL" sz="2800" i="1">
                            <a:latin typeface="Cambria Math"/>
                            <a:ea typeface="Cambria Math"/>
                            <a:cs typeface="Times New Roman"/>
                          </a:rPr>
                          <m:t>×</m:t>
                        </m:r>
                        <m:sSup>
                          <m:sSupPr>
                            <m:ctrlPr>
                              <a:rPr lang="nl-NL" sz="2800" i="1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10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3</m:t>
                            </m:r>
                          </m:sup>
                        </m:sSup>
                        <m:r>
                          <a:rPr lang="nl-NL" sz="2800" i="1"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=0,0</m:t>
                    </m:r>
                    <m:r>
                      <a:rPr lang="en-US" sz="2800" b="0" i="1" smtClean="0">
                        <a:latin typeface="Cambria Math"/>
                        <a:ea typeface="Calibri"/>
                        <a:cs typeface="Times New Roman"/>
                      </a:rPr>
                      <m:t>0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02 </m:t>
                    </m:r>
                    <m:r>
                      <a:rPr lang="nl-NL" sz="2800" i="1"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sz="2800" b="0" i="1" smtClean="0">
                        <a:latin typeface="Cambria Math"/>
                        <a:ea typeface="Calibri"/>
                        <a:cs typeface="Times New Roman"/>
                      </a:rPr>
                      <m:t>=0,2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Times New Roman"/>
                      </a:rPr>
                      <m:t>×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/>
                          </a:rPr>
                          <m:t>−3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cs typeface="Times New Roman"/>
                      </a:rPr>
                      <m:t>𝑠</m:t>
                    </m:r>
                    <m:r>
                      <a:rPr lang="en-US" sz="2800" b="0" i="1" smtClean="0">
                        <a:latin typeface="Cambria Math"/>
                        <a:cs typeface="Times New Roman"/>
                      </a:rPr>
                      <m:t>=0,2</m:t>
                    </m:r>
                    <m:r>
                      <a:rPr lang="en-US" sz="2800" b="0" i="1" smtClean="0">
                        <a:latin typeface="Cambria Math"/>
                        <a:ea typeface="Calibri"/>
                        <a:cs typeface="Times New Roman"/>
                      </a:rPr>
                      <m:t>𝑚</m:t>
                    </m:r>
                    <m:r>
                      <a:rPr lang="en-US" sz="2800" i="1">
                        <a:latin typeface="Cambria Math"/>
                        <a:cs typeface="Times New Roman"/>
                      </a:rPr>
                      <m:t>𝑠</m:t>
                    </m:r>
                  </m:oMath>
                </a14:m>
                <a:endParaRPr lang="nl-NL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nl-NL" sz="2800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640960" cy="4525963"/>
              </a:xfrm>
              <a:blipFill rotWithShape="0">
                <a:blip r:embed="rId2"/>
                <a:stretch>
                  <a:fillRect l="-1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49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Controleer wat je geleerd hebt.</a:t>
            </a:r>
            <a:br>
              <a:rPr lang="nl-NL" sz="4000" dirty="0" smtClean="0"/>
            </a:br>
            <a:r>
              <a:rPr lang="nl-NL" sz="4000" dirty="0" smtClean="0"/>
              <a:t>Begrijp je nu: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243" y="1628800"/>
            <a:ext cx="8291513" cy="4248150"/>
          </a:xfrm>
        </p:spPr>
        <p:txBody>
          <a:bodyPr/>
          <a:lstStyle/>
          <a:p>
            <a:pPr lvl="1" eaLnBrk="1" hangingPunct="1">
              <a:defRPr/>
            </a:pPr>
            <a:r>
              <a:rPr lang="nl-NL" sz="3200" dirty="0" smtClean="0"/>
              <a:t>Wat is frequentie?;</a:t>
            </a:r>
          </a:p>
          <a:p>
            <a:pPr lvl="1" eaLnBrk="1" hangingPunct="1">
              <a:defRPr/>
            </a:pPr>
            <a:r>
              <a:rPr lang="nl-NL" sz="3200" dirty="0" smtClean="0"/>
              <a:t>Wat is Trillingstijd?;</a:t>
            </a:r>
          </a:p>
          <a:p>
            <a:pPr lvl="1" eaLnBrk="1" hangingPunct="1">
              <a:defRPr/>
            </a:pPr>
            <a:r>
              <a:rPr lang="nl-NL" sz="3200" dirty="0"/>
              <a:t>h</a:t>
            </a:r>
            <a:r>
              <a:rPr lang="nl-NL" sz="3200" dirty="0" smtClean="0"/>
              <a:t>oe reken je met deze grootheden?</a:t>
            </a:r>
          </a:p>
          <a:p>
            <a:pPr lvl="1" eaLnBrk="1" hangingPunct="1">
              <a:defRPr/>
            </a:pPr>
            <a:endParaRPr lang="nl-NL" sz="3200" dirty="0" smtClean="0"/>
          </a:p>
          <a:p>
            <a:pPr lvl="1" eaLnBrk="1" hangingPunct="1">
              <a:buFontTx/>
              <a:buNone/>
              <a:defRPr/>
            </a:pPr>
            <a:endParaRPr lang="nl-NL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nl-NL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Rekenen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</p:spPr>
            <p:txBody>
              <a:bodyPr/>
              <a:lstStyle/>
              <a:p>
                <a:pPr lvl="1" eaLnBrk="1" hangingPunct="1">
                  <a:defRPr/>
                </a:pPr>
                <a:r>
                  <a:rPr lang="nl-NL" sz="3200" dirty="0" smtClean="0"/>
                  <a:t>f = 10 Hz</a:t>
                </a:r>
              </a:p>
              <a:p>
                <a:pPr lvl="1" eaLnBrk="1" hangingPunct="1">
                  <a:defRPr/>
                </a:pPr>
                <a:r>
                  <a:rPr lang="nl-NL" sz="3200" dirty="0" smtClean="0"/>
                  <a:t>T = ?</a:t>
                </a:r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𝑇</m:t>
                    </m:r>
                    <m:r>
                      <a:rPr lang="en-US" sz="3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𝑇</m:t>
                    </m:r>
                    <m:r>
                      <a:rPr lang="en-US" sz="32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10 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𝐻𝑧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𝑇</m:t>
                    </m:r>
                    <m:r>
                      <a:rPr lang="en-US" sz="3200" i="1">
                        <a:latin typeface="Cambria Math"/>
                      </a:rPr>
                      <m:t>=0,1</m:t>
                    </m:r>
                    <m:r>
                      <a:rPr lang="en-US" sz="3200" b="0" i="1" smtClean="0">
                        <a:latin typeface="Cambria Math"/>
                      </a:rPr>
                      <m:t>𝑠</m:t>
                    </m:r>
                  </m:oMath>
                </a14:m>
                <a:endParaRPr lang="nl-NL" sz="3200" dirty="0" smtClean="0"/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  <a:blipFill rotWithShape="1">
                <a:blip r:embed="rId2"/>
                <a:stretch>
                  <a:fillRect t="-3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48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Rekenen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</p:spPr>
            <p:txBody>
              <a:bodyPr/>
              <a:lstStyle/>
              <a:p>
                <a:pPr lvl="1" eaLnBrk="1" hangingPunct="1">
                  <a:defRPr/>
                </a:pPr>
                <a:r>
                  <a:rPr lang="nl-NL" sz="3200" dirty="0" smtClean="0"/>
                  <a:t>f = 10 kHz</a:t>
                </a:r>
              </a:p>
              <a:p>
                <a:pPr lvl="1" eaLnBrk="1" hangingPunct="1">
                  <a:defRPr/>
                </a:pPr>
                <a:r>
                  <a:rPr lang="nl-NL" sz="3200" dirty="0" smtClean="0"/>
                  <a:t>T = ?</a:t>
                </a:r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𝑇</m:t>
                    </m:r>
                    <m:r>
                      <a:rPr lang="en-US" sz="3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𝑇</m:t>
                    </m:r>
                    <m:r>
                      <a:rPr lang="en-US" sz="32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10</m:t>
                        </m:r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𝐻𝑧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𝑇</m:t>
                    </m:r>
                    <m:r>
                      <a:rPr lang="en-US" sz="3200" i="1">
                        <a:latin typeface="Cambria Math"/>
                      </a:rPr>
                      <m:t>=0,1×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𝑠</m:t>
                    </m:r>
                    <m:r>
                      <a:rPr lang="en-US" sz="3200" b="0" i="1" smtClean="0">
                        <a:latin typeface="Cambria Math"/>
                      </a:rPr>
                      <m:t>=0,1 </m:t>
                    </m:r>
                    <m:r>
                      <a:rPr lang="en-US" sz="3200" b="0" i="1" smtClean="0">
                        <a:latin typeface="Cambria Math"/>
                      </a:rPr>
                      <m:t>𝑚𝑠</m:t>
                    </m:r>
                  </m:oMath>
                </a14:m>
                <a:endParaRPr lang="nl-NL" sz="3200" dirty="0" smtClean="0"/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  <a:blipFill rotWithShape="1">
                <a:blip r:embed="rId2"/>
                <a:stretch>
                  <a:fillRect t="-3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4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Rekenen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</p:spPr>
            <p:txBody>
              <a:bodyPr/>
              <a:lstStyle/>
              <a:p>
                <a:pPr lvl="1" eaLnBrk="1" hangingPunct="1">
                  <a:defRPr/>
                </a:pPr>
                <a:r>
                  <a:rPr lang="nl-NL" sz="3200" dirty="0" smtClean="0"/>
                  <a:t>f = ?</a:t>
                </a:r>
              </a:p>
              <a:p>
                <a:pPr lvl="1" eaLnBrk="1" hangingPunct="1">
                  <a:defRPr/>
                </a:pPr>
                <a:r>
                  <a:rPr lang="nl-NL" sz="3200" dirty="0" smtClean="0"/>
                  <a:t>T = 0,1s</a:t>
                </a:r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r>
                      <a:rPr lang="en-US" sz="3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r>
                      <a:rPr lang="en-US" sz="32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0,1 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10 </m:t>
                    </m:r>
                    <m:r>
                      <a:rPr lang="en-US" sz="3200" b="0" i="1" smtClean="0">
                        <a:latin typeface="Cambria Math"/>
                      </a:rPr>
                      <m:t>𝐻𝑧</m:t>
                    </m:r>
                  </m:oMath>
                </a14:m>
                <a:endParaRPr lang="nl-NL" sz="3200" dirty="0" smtClean="0"/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  <a:blipFill rotWithShape="1">
                <a:blip r:embed="rId2"/>
                <a:stretch>
                  <a:fillRect t="-3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1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Rekenen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</p:spPr>
            <p:txBody>
              <a:bodyPr/>
              <a:lstStyle/>
              <a:p>
                <a:pPr lvl="1" eaLnBrk="1" hangingPunct="1">
                  <a:defRPr/>
                </a:pPr>
                <a:r>
                  <a:rPr lang="nl-NL" sz="3200" dirty="0" smtClean="0"/>
                  <a:t>f = ?</a:t>
                </a:r>
              </a:p>
              <a:p>
                <a:pPr lvl="1" eaLnBrk="1" hangingPunct="1">
                  <a:defRPr/>
                </a:pPr>
                <a:r>
                  <a:rPr lang="nl-NL" sz="3200" dirty="0" smtClean="0"/>
                  <a:t>T = 0,1 </a:t>
                </a:r>
                <a:r>
                  <a:rPr lang="nl-NL" sz="3200" dirty="0" err="1" smtClean="0"/>
                  <a:t>ms</a:t>
                </a:r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r>
                      <a:rPr lang="en-US" sz="3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r>
                      <a:rPr lang="en-US" sz="32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0,0001 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0,</m:t>
                        </m:r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−3</m:t>
                            </m:r>
                          </m:sup>
                        </m:sSup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nl-NL" sz="3200" dirty="0" smtClean="0"/>
              </a:p>
              <a:p>
                <a:pPr lvl="1" eaLnBrk="1" hangingPunct="1">
                  <a:defRPr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10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𝐻𝑧</m:t>
                    </m:r>
                    <m:r>
                      <a:rPr lang="en-US" sz="3200" b="0" i="1" smtClean="0">
                        <a:latin typeface="Cambria Math"/>
                      </a:rPr>
                      <m:t>=10 </m:t>
                    </m:r>
                    <m:r>
                      <a:rPr lang="en-US" sz="3200" b="0" i="1" smtClean="0">
                        <a:latin typeface="Cambria Math"/>
                      </a:rPr>
                      <m:t>𝑘𝐻𝑧</m:t>
                    </m:r>
                  </m:oMath>
                </a14:m>
                <a:endParaRPr lang="nl-NL" sz="3200" dirty="0" smtClean="0"/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  <a:p>
                <a:pPr lvl="1" eaLnBrk="1" hangingPunct="1">
                  <a:buFontTx/>
                  <a:buNone/>
                  <a:defRPr/>
                </a:pPr>
                <a:endParaRPr lang="nl-NL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6243" y="1628800"/>
                <a:ext cx="8291513" cy="4248150"/>
              </a:xfrm>
              <a:blipFill rotWithShape="1">
                <a:blip r:embed="rId2"/>
                <a:stretch>
                  <a:fillRect t="-3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6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/>
          <a:lstStyle/>
          <a:p>
            <a:r>
              <a:rPr lang="nl-BE" dirty="0" smtClean="0"/>
              <a:t>Oefening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76456" cy="4525963"/>
          </a:xfrm>
        </p:spPr>
        <p:txBody>
          <a:bodyPr/>
          <a:lstStyle/>
          <a:p>
            <a:r>
              <a:rPr lang="nl-NL" dirty="0" smtClean="0"/>
              <a:t>Bepaal de amplitude, de periode </a:t>
            </a:r>
            <a:r>
              <a:rPr lang="nl-NL" i="1" dirty="0" smtClean="0"/>
              <a:t>T </a:t>
            </a:r>
            <a:r>
              <a:rPr lang="nl-NL" dirty="0" smtClean="0"/>
              <a:t>en de frequentie </a:t>
            </a:r>
            <a:r>
              <a:rPr lang="nl-NL" i="1" dirty="0" smtClean="0"/>
              <a:t>f</a:t>
            </a:r>
            <a:r>
              <a:rPr lang="nl-NL" dirty="0" smtClean="0"/>
              <a:t> van nevenstaande harmonische trilling. </a:t>
            </a:r>
          </a:p>
          <a:p>
            <a:endParaRPr lang="nl-NL" dirty="0"/>
          </a:p>
          <a:p>
            <a:r>
              <a:rPr lang="nl-NL" dirty="0" smtClean="0"/>
              <a:t>Hoe groot is </a:t>
            </a:r>
            <a:br>
              <a:rPr lang="nl-NL" dirty="0" smtClean="0"/>
            </a:br>
            <a:r>
              <a:rPr lang="nl-NL" dirty="0" smtClean="0"/>
              <a:t>de uitwijking </a:t>
            </a:r>
            <a:br>
              <a:rPr lang="nl-NL" dirty="0" smtClean="0"/>
            </a:br>
            <a:r>
              <a:rPr lang="nl-NL" dirty="0" smtClean="0"/>
              <a:t>na 15 s?</a:t>
            </a:r>
          </a:p>
          <a:p>
            <a:endParaRPr lang="nl-NL" dirty="0" smtClean="0"/>
          </a:p>
          <a:p>
            <a:pPr>
              <a:buNone/>
            </a:pPr>
            <a:endParaRPr lang="nl-BE" dirty="0" smtClean="0"/>
          </a:p>
          <a:p>
            <a:endParaRPr lang="nl-BE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0480" y="2924944"/>
            <a:ext cx="4572000" cy="2969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37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627989" y="1380496"/>
            <a:ext cx="7295728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Aantal trillingen in één seconde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1 trilling in 1 sec = 1 Hz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11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2 </a:t>
            </a:r>
            <a:r>
              <a:rPr lang="nl-NL" sz="2800" dirty="0">
                <a:solidFill>
                  <a:schemeClr val="bg1"/>
                </a:solidFill>
              </a:rPr>
              <a:t>trilling in 1 sec = </a:t>
            </a:r>
            <a:r>
              <a:rPr lang="nl-NL" sz="2800" dirty="0" smtClean="0">
                <a:solidFill>
                  <a:schemeClr val="bg1"/>
                </a:solidFill>
              </a:rPr>
              <a:t>2 </a:t>
            </a:r>
            <a:r>
              <a:rPr lang="nl-NL" sz="2800" dirty="0">
                <a:solidFill>
                  <a:schemeClr val="bg1"/>
                </a:solidFill>
              </a:rPr>
              <a:t>H</a:t>
            </a:r>
            <a:r>
              <a:rPr lang="nl-NL" sz="2800" dirty="0" smtClean="0">
                <a:solidFill>
                  <a:schemeClr val="bg1"/>
                </a:solidFill>
              </a:rPr>
              <a:t>z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14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4 trilling </a:t>
            </a:r>
            <a:r>
              <a:rPr lang="nl-NL" sz="2800" dirty="0">
                <a:solidFill>
                  <a:schemeClr val="bg1"/>
                </a:solidFill>
              </a:rPr>
              <a:t>in 1 sec = </a:t>
            </a:r>
            <a:r>
              <a:rPr lang="nl-NL" sz="2800" dirty="0" smtClean="0">
                <a:solidFill>
                  <a:schemeClr val="bg1"/>
                </a:solidFill>
              </a:rPr>
              <a:t>4 </a:t>
            </a:r>
            <a:r>
              <a:rPr lang="nl-NL" sz="2800" dirty="0">
                <a:solidFill>
                  <a:schemeClr val="bg1"/>
                </a:solidFill>
              </a:rPr>
              <a:t>H</a:t>
            </a:r>
            <a:r>
              <a:rPr lang="nl-NL" sz="2800" dirty="0" smtClean="0">
                <a:solidFill>
                  <a:schemeClr val="bg1"/>
                </a:solidFill>
              </a:rPr>
              <a:t>z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8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10 </a:t>
            </a:r>
            <a:r>
              <a:rPr lang="nl-NL" sz="2800" dirty="0">
                <a:solidFill>
                  <a:schemeClr val="bg1"/>
                </a:solidFill>
              </a:rPr>
              <a:t>trilling in 1 sec = </a:t>
            </a:r>
            <a:r>
              <a:rPr lang="nl-NL" sz="2800" dirty="0" smtClean="0">
                <a:solidFill>
                  <a:schemeClr val="bg1"/>
                </a:solidFill>
              </a:rPr>
              <a:t>10 </a:t>
            </a:r>
            <a:r>
              <a:rPr lang="nl-NL" sz="2800" dirty="0">
                <a:solidFill>
                  <a:schemeClr val="bg1"/>
                </a:solidFill>
              </a:rPr>
              <a:t>H</a:t>
            </a:r>
            <a:r>
              <a:rPr lang="nl-NL" sz="2800" dirty="0" smtClean="0">
                <a:solidFill>
                  <a:schemeClr val="bg1"/>
                </a:solidFill>
              </a:rPr>
              <a:t>z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pPr eaLnBrk="1" hangingPunct="1"/>
            <a:r>
              <a:rPr lang="en-US" b="1" u="sng" dirty="0" err="1" smtClean="0"/>
              <a:t>Frequentie</a:t>
            </a:r>
            <a:endParaRPr lang="en-US" b="1" u="sng" dirty="0" smtClean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1916832"/>
            <a:ext cx="94962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2780928"/>
            <a:ext cx="949621" cy="76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3780796"/>
            <a:ext cx="949621" cy="631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4653136"/>
            <a:ext cx="949621" cy="61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429" y="1345000"/>
            <a:ext cx="6649975" cy="442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Vrije vorm 2"/>
          <p:cNvSpPr/>
          <p:nvPr/>
        </p:nvSpPr>
        <p:spPr>
          <a:xfrm>
            <a:off x="2059952" y="1851017"/>
            <a:ext cx="6441141" cy="2971822"/>
          </a:xfrm>
          <a:custGeom>
            <a:avLst/>
            <a:gdLst>
              <a:gd name="connsiteX0" fmla="*/ 0 w 6441141"/>
              <a:gd name="connsiteY0" fmla="*/ 1600218 h 2971822"/>
              <a:gd name="connsiteX1" fmla="*/ 457200 w 6441141"/>
              <a:gd name="connsiteY1" fmla="*/ 18 h 2971822"/>
              <a:gd name="connsiteX2" fmla="*/ 860612 w 6441141"/>
              <a:gd name="connsiteY2" fmla="*/ 1627112 h 2971822"/>
              <a:gd name="connsiteX3" fmla="*/ 1250577 w 6441141"/>
              <a:gd name="connsiteY3" fmla="*/ 2971818 h 2971822"/>
              <a:gd name="connsiteX4" fmla="*/ 1627094 w 6441141"/>
              <a:gd name="connsiteY4" fmla="*/ 1613665 h 2971822"/>
              <a:gd name="connsiteX5" fmla="*/ 2057400 w 6441141"/>
              <a:gd name="connsiteY5" fmla="*/ 18 h 2971822"/>
              <a:gd name="connsiteX6" fmla="*/ 2460812 w 6441141"/>
              <a:gd name="connsiteY6" fmla="*/ 1600218 h 2971822"/>
              <a:gd name="connsiteX7" fmla="*/ 2850777 w 6441141"/>
              <a:gd name="connsiteY7" fmla="*/ 2958371 h 2971822"/>
              <a:gd name="connsiteX8" fmla="*/ 3240741 w 6441141"/>
              <a:gd name="connsiteY8" fmla="*/ 1586771 h 2971822"/>
              <a:gd name="connsiteX9" fmla="*/ 3671047 w 6441141"/>
              <a:gd name="connsiteY9" fmla="*/ 18 h 2971822"/>
              <a:gd name="connsiteX10" fmla="*/ 4061012 w 6441141"/>
              <a:gd name="connsiteY10" fmla="*/ 1586771 h 2971822"/>
              <a:gd name="connsiteX11" fmla="*/ 4464424 w 6441141"/>
              <a:gd name="connsiteY11" fmla="*/ 2971818 h 2971822"/>
              <a:gd name="connsiteX12" fmla="*/ 4840941 w 6441141"/>
              <a:gd name="connsiteY12" fmla="*/ 1600218 h 2971822"/>
              <a:gd name="connsiteX13" fmla="*/ 5257800 w 6441141"/>
              <a:gd name="connsiteY13" fmla="*/ 18 h 2971822"/>
              <a:gd name="connsiteX14" fmla="*/ 5674659 w 6441141"/>
              <a:gd name="connsiteY14" fmla="*/ 1600218 h 2971822"/>
              <a:gd name="connsiteX15" fmla="*/ 6078071 w 6441141"/>
              <a:gd name="connsiteY15" fmla="*/ 2958371 h 2971822"/>
              <a:gd name="connsiteX16" fmla="*/ 6441141 w 6441141"/>
              <a:gd name="connsiteY16" fmla="*/ 1586771 h 297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41141" h="2971822">
                <a:moveTo>
                  <a:pt x="0" y="1600218"/>
                </a:moveTo>
                <a:cubicBezTo>
                  <a:pt x="156882" y="797877"/>
                  <a:pt x="313765" y="-4464"/>
                  <a:pt x="457200" y="18"/>
                </a:cubicBezTo>
                <a:cubicBezTo>
                  <a:pt x="600635" y="4500"/>
                  <a:pt x="728383" y="1131812"/>
                  <a:pt x="860612" y="1627112"/>
                </a:cubicBezTo>
                <a:cubicBezTo>
                  <a:pt x="992841" y="2122412"/>
                  <a:pt x="1122830" y="2974059"/>
                  <a:pt x="1250577" y="2971818"/>
                </a:cubicBezTo>
                <a:cubicBezTo>
                  <a:pt x="1378324" y="2969577"/>
                  <a:pt x="1492624" y="2108965"/>
                  <a:pt x="1627094" y="1613665"/>
                </a:cubicBezTo>
                <a:cubicBezTo>
                  <a:pt x="1761564" y="1118365"/>
                  <a:pt x="1918447" y="2259"/>
                  <a:pt x="2057400" y="18"/>
                </a:cubicBezTo>
                <a:cubicBezTo>
                  <a:pt x="2196353" y="-2223"/>
                  <a:pt x="2328582" y="1107159"/>
                  <a:pt x="2460812" y="1600218"/>
                </a:cubicBezTo>
                <a:cubicBezTo>
                  <a:pt x="2593042" y="2093277"/>
                  <a:pt x="2720789" y="2960612"/>
                  <a:pt x="2850777" y="2958371"/>
                </a:cubicBezTo>
                <a:cubicBezTo>
                  <a:pt x="2980765" y="2956130"/>
                  <a:pt x="3104029" y="2079830"/>
                  <a:pt x="3240741" y="1586771"/>
                </a:cubicBezTo>
                <a:cubicBezTo>
                  <a:pt x="3377453" y="1093712"/>
                  <a:pt x="3534335" y="18"/>
                  <a:pt x="3671047" y="18"/>
                </a:cubicBezTo>
                <a:cubicBezTo>
                  <a:pt x="3807759" y="18"/>
                  <a:pt x="3928783" y="1091471"/>
                  <a:pt x="4061012" y="1586771"/>
                </a:cubicBezTo>
                <a:cubicBezTo>
                  <a:pt x="4193241" y="2082071"/>
                  <a:pt x="4334436" y="2969577"/>
                  <a:pt x="4464424" y="2971818"/>
                </a:cubicBezTo>
                <a:cubicBezTo>
                  <a:pt x="4594412" y="2974059"/>
                  <a:pt x="4708712" y="2095518"/>
                  <a:pt x="4840941" y="1600218"/>
                </a:cubicBezTo>
                <a:cubicBezTo>
                  <a:pt x="4973170" y="1104918"/>
                  <a:pt x="5118847" y="18"/>
                  <a:pt x="5257800" y="18"/>
                </a:cubicBezTo>
                <a:cubicBezTo>
                  <a:pt x="5396753" y="18"/>
                  <a:pt x="5537947" y="1107159"/>
                  <a:pt x="5674659" y="1600218"/>
                </a:cubicBezTo>
                <a:cubicBezTo>
                  <a:pt x="5811371" y="2093277"/>
                  <a:pt x="5950324" y="2960612"/>
                  <a:pt x="6078071" y="2958371"/>
                </a:cubicBezTo>
                <a:cubicBezTo>
                  <a:pt x="6205818" y="2956130"/>
                  <a:pt x="6323479" y="2271450"/>
                  <a:pt x="6441141" y="158677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5000"/>
            <a:ext cx="6645692" cy="4309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ep 3"/>
          <p:cNvGrpSpPr/>
          <p:nvPr/>
        </p:nvGrpSpPr>
        <p:grpSpPr>
          <a:xfrm>
            <a:off x="2048754" y="2067041"/>
            <a:ext cx="6524347" cy="2995350"/>
            <a:chOff x="1792069" y="2253344"/>
            <a:chExt cx="6524347" cy="2995350"/>
          </a:xfrm>
        </p:grpSpPr>
        <p:sp>
          <p:nvSpPr>
            <p:cNvPr id="13" name="Vrije vorm 12"/>
            <p:cNvSpPr/>
            <p:nvPr/>
          </p:nvSpPr>
          <p:spPr>
            <a:xfrm>
              <a:off x="1792069" y="2263570"/>
              <a:ext cx="2563907" cy="2971822"/>
            </a:xfrm>
            <a:custGeom>
              <a:avLst/>
              <a:gdLst>
                <a:gd name="connsiteX0" fmla="*/ 0 w 6441141"/>
                <a:gd name="connsiteY0" fmla="*/ 1600218 h 2971822"/>
                <a:gd name="connsiteX1" fmla="*/ 457200 w 6441141"/>
                <a:gd name="connsiteY1" fmla="*/ 18 h 2971822"/>
                <a:gd name="connsiteX2" fmla="*/ 860612 w 6441141"/>
                <a:gd name="connsiteY2" fmla="*/ 1627112 h 2971822"/>
                <a:gd name="connsiteX3" fmla="*/ 1250577 w 6441141"/>
                <a:gd name="connsiteY3" fmla="*/ 2971818 h 2971822"/>
                <a:gd name="connsiteX4" fmla="*/ 1627094 w 6441141"/>
                <a:gd name="connsiteY4" fmla="*/ 1613665 h 2971822"/>
                <a:gd name="connsiteX5" fmla="*/ 2057400 w 6441141"/>
                <a:gd name="connsiteY5" fmla="*/ 18 h 2971822"/>
                <a:gd name="connsiteX6" fmla="*/ 2460812 w 6441141"/>
                <a:gd name="connsiteY6" fmla="*/ 1600218 h 2971822"/>
                <a:gd name="connsiteX7" fmla="*/ 2850777 w 6441141"/>
                <a:gd name="connsiteY7" fmla="*/ 2958371 h 2971822"/>
                <a:gd name="connsiteX8" fmla="*/ 3240741 w 6441141"/>
                <a:gd name="connsiteY8" fmla="*/ 1586771 h 2971822"/>
                <a:gd name="connsiteX9" fmla="*/ 3671047 w 6441141"/>
                <a:gd name="connsiteY9" fmla="*/ 18 h 2971822"/>
                <a:gd name="connsiteX10" fmla="*/ 4061012 w 6441141"/>
                <a:gd name="connsiteY10" fmla="*/ 1586771 h 2971822"/>
                <a:gd name="connsiteX11" fmla="*/ 4464424 w 6441141"/>
                <a:gd name="connsiteY11" fmla="*/ 2971818 h 2971822"/>
                <a:gd name="connsiteX12" fmla="*/ 4840941 w 6441141"/>
                <a:gd name="connsiteY12" fmla="*/ 1600218 h 2971822"/>
                <a:gd name="connsiteX13" fmla="*/ 5257800 w 6441141"/>
                <a:gd name="connsiteY13" fmla="*/ 18 h 2971822"/>
                <a:gd name="connsiteX14" fmla="*/ 5674659 w 6441141"/>
                <a:gd name="connsiteY14" fmla="*/ 1600218 h 2971822"/>
                <a:gd name="connsiteX15" fmla="*/ 6078071 w 6441141"/>
                <a:gd name="connsiteY15" fmla="*/ 2958371 h 2971822"/>
                <a:gd name="connsiteX16" fmla="*/ 6441141 w 6441141"/>
                <a:gd name="connsiteY16" fmla="*/ 1586771 h 2971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41141" h="2971822">
                  <a:moveTo>
                    <a:pt x="0" y="1600218"/>
                  </a:moveTo>
                  <a:cubicBezTo>
                    <a:pt x="156882" y="797877"/>
                    <a:pt x="313765" y="-4464"/>
                    <a:pt x="457200" y="18"/>
                  </a:cubicBezTo>
                  <a:cubicBezTo>
                    <a:pt x="600635" y="4500"/>
                    <a:pt x="728383" y="1131812"/>
                    <a:pt x="860612" y="1627112"/>
                  </a:cubicBezTo>
                  <a:cubicBezTo>
                    <a:pt x="992841" y="2122412"/>
                    <a:pt x="1122830" y="2974059"/>
                    <a:pt x="1250577" y="2971818"/>
                  </a:cubicBezTo>
                  <a:cubicBezTo>
                    <a:pt x="1378324" y="2969577"/>
                    <a:pt x="1492624" y="2108965"/>
                    <a:pt x="1627094" y="1613665"/>
                  </a:cubicBezTo>
                  <a:cubicBezTo>
                    <a:pt x="1761564" y="1118365"/>
                    <a:pt x="1918447" y="2259"/>
                    <a:pt x="2057400" y="18"/>
                  </a:cubicBezTo>
                  <a:cubicBezTo>
                    <a:pt x="2196353" y="-2223"/>
                    <a:pt x="2328582" y="1107159"/>
                    <a:pt x="2460812" y="1600218"/>
                  </a:cubicBezTo>
                  <a:cubicBezTo>
                    <a:pt x="2593042" y="2093277"/>
                    <a:pt x="2720789" y="2960612"/>
                    <a:pt x="2850777" y="2958371"/>
                  </a:cubicBezTo>
                  <a:cubicBezTo>
                    <a:pt x="2980765" y="2956130"/>
                    <a:pt x="3104029" y="2079830"/>
                    <a:pt x="3240741" y="1586771"/>
                  </a:cubicBezTo>
                  <a:cubicBezTo>
                    <a:pt x="3377453" y="1093712"/>
                    <a:pt x="3534335" y="18"/>
                    <a:pt x="3671047" y="18"/>
                  </a:cubicBezTo>
                  <a:cubicBezTo>
                    <a:pt x="3807759" y="18"/>
                    <a:pt x="3928783" y="1091471"/>
                    <a:pt x="4061012" y="1586771"/>
                  </a:cubicBezTo>
                  <a:cubicBezTo>
                    <a:pt x="4193241" y="2082071"/>
                    <a:pt x="4334436" y="2969577"/>
                    <a:pt x="4464424" y="2971818"/>
                  </a:cubicBezTo>
                  <a:cubicBezTo>
                    <a:pt x="4594412" y="2974059"/>
                    <a:pt x="4708712" y="2095518"/>
                    <a:pt x="4840941" y="1600218"/>
                  </a:cubicBezTo>
                  <a:cubicBezTo>
                    <a:pt x="4973170" y="1104918"/>
                    <a:pt x="5118847" y="18"/>
                    <a:pt x="5257800" y="18"/>
                  </a:cubicBezTo>
                  <a:cubicBezTo>
                    <a:pt x="5396753" y="18"/>
                    <a:pt x="5537947" y="1107159"/>
                    <a:pt x="5674659" y="1600218"/>
                  </a:cubicBezTo>
                  <a:cubicBezTo>
                    <a:pt x="5811371" y="2093277"/>
                    <a:pt x="5950324" y="2960612"/>
                    <a:pt x="6078071" y="2958371"/>
                  </a:cubicBezTo>
                  <a:cubicBezTo>
                    <a:pt x="6205818" y="2956130"/>
                    <a:pt x="6323479" y="2271450"/>
                    <a:pt x="6441141" y="158677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Vrije vorm 13"/>
            <p:cNvSpPr/>
            <p:nvPr/>
          </p:nvSpPr>
          <p:spPr>
            <a:xfrm>
              <a:off x="4381128" y="2253344"/>
              <a:ext cx="2639144" cy="2971822"/>
            </a:xfrm>
            <a:custGeom>
              <a:avLst/>
              <a:gdLst>
                <a:gd name="connsiteX0" fmla="*/ 0 w 6441141"/>
                <a:gd name="connsiteY0" fmla="*/ 1600218 h 2971822"/>
                <a:gd name="connsiteX1" fmla="*/ 457200 w 6441141"/>
                <a:gd name="connsiteY1" fmla="*/ 18 h 2971822"/>
                <a:gd name="connsiteX2" fmla="*/ 860612 w 6441141"/>
                <a:gd name="connsiteY2" fmla="*/ 1627112 h 2971822"/>
                <a:gd name="connsiteX3" fmla="*/ 1250577 w 6441141"/>
                <a:gd name="connsiteY3" fmla="*/ 2971818 h 2971822"/>
                <a:gd name="connsiteX4" fmla="*/ 1627094 w 6441141"/>
                <a:gd name="connsiteY4" fmla="*/ 1613665 h 2971822"/>
                <a:gd name="connsiteX5" fmla="*/ 2057400 w 6441141"/>
                <a:gd name="connsiteY5" fmla="*/ 18 h 2971822"/>
                <a:gd name="connsiteX6" fmla="*/ 2460812 w 6441141"/>
                <a:gd name="connsiteY6" fmla="*/ 1600218 h 2971822"/>
                <a:gd name="connsiteX7" fmla="*/ 2850777 w 6441141"/>
                <a:gd name="connsiteY7" fmla="*/ 2958371 h 2971822"/>
                <a:gd name="connsiteX8" fmla="*/ 3240741 w 6441141"/>
                <a:gd name="connsiteY8" fmla="*/ 1586771 h 2971822"/>
                <a:gd name="connsiteX9" fmla="*/ 3671047 w 6441141"/>
                <a:gd name="connsiteY9" fmla="*/ 18 h 2971822"/>
                <a:gd name="connsiteX10" fmla="*/ 4061012 w 6441141"/>
                <a:gd name="connsiteY10" fmla="*/ 1586771 h 2971822"/>
                <a:gd name="connsiteX11" fmla="*/ 4464424 w 6441141"/>
                <a:gd name="connsiteY11" fmla="*/ 2971818 h 2971822"/>
                <a:gd name="connsiteX12" fmla="*/ 4840941 w 6441141"/>
                <a:gd name="connsiteY12" fmla="*/ 1600218 h 2971822"/>
                <a:gd name="connsiteX13" fmla="*/ 5257800 w 6441141"/>
                <a:gd name="connsiteY13" fmla="*/ 18 h 2971822"/>
                <a:gd name="connsiteX14" fmla="*/ 5674659 w 6441141"/>
                <a:gd name="connsiteY14" fmla="*/ 1600218 h 2971822"/>
                <a:gd name="connsiteX15" fmla="*/ 6078071 w 6441141"/>
                <a:gd name="connsiteY15" fmla="*/ 2958371 h 2971822"/>
                <a:gd name="connsiteX16" fmla="*/ 6441141 w 6441141"/>
                <a:gd name="connsiteY16" fmla="*/ 1586771 h 2971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41141" h="2971822">
                  <a:moveTo>
                    <a:pt x="0" y="1600218"/>
                  </a:moveTo>
                  <a:cubicBezTo>
                    <a:pt x="156882" y="797877"/>
                    <a:pt x="313765" y="-4464"/>
                    <a:pt x="457200" y="18"/>
                  </a:cubicBezTo>
                  <a:cubicBezTo>
                    <a:pt x="600635" y="4500"/>
                    <a:pt x="728383" y="1131812"/>
                    <a:pt x="860612" y="1627112"/>
                  </a:cubicBezTo>
                  <a:cubicBezTo>
                    <a:pt x="992841" y="2122412"/>
                    <a:pt x="1122830" y="2974059"/>
                    <a:pt x="1250577" y="2971818"/>
                  </a:cubicBezTo>
                  <a:cubicBezTo>
                    <a:pt x="1378324" y="2969577"/>
                    <a:pt x="1492624" y="2108965"/>
                    <a:pt x="1627094" y="1613665"/>
                  </a:cubicBezTo>
                  <a:cubicBezTo>
                    <a:pt x="1761564" y="1118365"/>
                    <a:pt x="1918447" y="2259"/>
                    <a:pt x="2057400" y="18"/>
                  </a:cubicBezTo>
                  <a:cubicBezTo>
                    <a:pt x="2196353" y="-2223"/>
                    <a:pt x="2328582" y="1107159"/>
                    <a:pt x="2460812" y="1600218"/>
                  </a:cubicBezTo>
                  <a:cubicBezTo>
                    <a:pt x="2593042" y="2093277"/>
                    <a:pt x="2720789" y="2960612"/>
                    <a:pt x="2850777" y="2958371"/>
                  </a:cubicBezTo>
                  <a:cubicBezTo>
                    <a:pt x="2980765" y="2956130"/>
                    <a:pt x="3104029" y="2079830"/>
                    <a:pt x="3240741" y="1586771"/>
                  </a:cubicBezTo>
                  <a:cubicBezTo>
                    <a:pt x="3377453" y="1093712"/>
                    <a:pt x="3534335" y="18"/>
                    <a:pt x="3671047" y="18"/>
                  </a:cubicBezTo>
                  <a:cubicBezTo>
                    <a:pt x="3807759" y="18"/>
                    <a:pt x="3928783" y="1091471"/>
                    <a:pt x="4061012" y="1586771"/>
                  </a:cubicBezTo>
                  <a:cubicBezTo>
                    <a:pt x="4193241" y="2082071"/>
                    <a:pt x="4334436" y="2969577"/>
                    <a:pt x="4464424" y="2971818"/>
                  </a:cubicBezTo>
                  <a:cubicBezTo>
                    <a:pt x="4594412" y="2974059"/>
                    <a:pt x="4708712" y="2095518"/>
                    <a:pt x="4840941" y="1600218"/>
                  </a:cubicBezTo>
                  <a:cubicBezTo>
                    <a:pt x="4973170" y="1104918"/>
                    <a:pt x="5118847" y="18"/>
                    <a:pt x="5257800" y="18"/>
                  </a:cubicBezTo>
                  <a:cubicBezTo>
                    <a:pt x="5396753" y="18"/>
                    <a:pt x="5537947" y="1107159"/>
                    <a:pt x="5674659" y="1600218"/>
                  </a:cubicBezTo>
                  <a:cubicBezTo>
                    <a:pt x="5811371" y="2093277"/>
                    <a:pt x="5950324" y="2960612"/>
                    <a:pt x="6078071" y="2958371"/>
                  </a:cubicBezTo>
                  <a:cubicBezTo>
                    <a:pt x="6205818" y="2956130"/>
                    <a:pt x="6323479" y="2271450"/>
                    <a:pt x="6441141" y="158677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Vrije vorm 14"/>
            <p:cNvSpPr/>
            <p:nvPr/>
          </p:nvSpPr>
          <p:spPr>
            <a:xfrm>
              <a:off x="5677272" y="2276872"/>
              <a:ext cx="2639144" cy="2971822"/>
            </a:xfrm>
            <a:custGeom>
              <a:avLst/>
              <a:gdLst>
                <a:gd name="connsiteX0" fmla="*/ 0 w 6441141"/>
                <a:gd name="connsiteY0" fmla="*/ 1600218 h 2971822"/>
                <a:gd name="connsiteX1" fmla="*/ 457200 w 6441141"/>
                <a:gd name="connsiteY1" fmla="*/ 18 h 2971822"/>
                <a:gd name="connsiteX2" fmla="*/ 860612 w 6441141"/>
                <a:gd name="connsiteY2" fmla="*/ 1627112 h 2971822"/>
                <a:gd name="connsiteX3" fmla="*/ 1250577 w 6441141"/>
                <a:gd name="connsiteY3" fmla="*/ 2971818 h 2971822"/>
                <a:gd name="connsiteX4" fmla="*/ 1627094 w 6441141"/>
                <a:gd name="connsiteY4" fmla="*/ 1613665 h 2971822"/>
                <a:gd name="connsiteX5" fmla="*/ 2057400 w 6441141"/>
                <a:gd name="connsiteY5" fmla="*/ 18 h 2971822"/>
                <a:gd name="connsiteX6" fmla="*/ 2460812 w 6441141"/>
                <a:gd name="connsiteY6" fmla="*/ 1600218 h 2971822"/>
                <a:gd name="connsiteX7" fmla="*/ 2850777 w 6441141"/>
                <a:gd name="connsiteY7" fmla="*/ 2958371 h 2971822"/>
                <a:gd name="connsiteX8" fmla="*/ 3240741 w 6441141"/>
                <a:gd name="connsiteY8" fmla="*/ 1586771 h 2971822"/>
                <a:gd name="connsiteX9" fmla="*/ 3671047 w 6441141"/>
                <a:gd name="connsiteY9" fmla="*/ 18 h 2971822"/>
                <a:gd name="connsiteX10" fmla="*/ 4061012 w 6441141"/>
                <a:gd name="connsiteY10" fmla="*/ 1586771 h 2971822"/>
                <a:gd name="connsiteX11" fmla="*/ 4464424 w 6441141"/>
                <a:gd name="connsiteY11" fmla="*/ 2971818 h 2971822"/>
                <a:gd name="connsiteX12" fmla="*/ 4840941 w 6441141"/>
                <a:gd name="connsiteY12" fmla="*/ 1600218 h 2971822"/>
                <a:gd name="connsiteX13" fmla="*/ 5257800 w 6441141"/>
                <a:gd name="connsiteY13" fmla="*/ 18 h 2971822"/>
                <a:gd name="connsiteX14" fmla="*/ 5674659 w 6441141"/>
                <a:gd name="connsiteY14" fmla="*/ 1600218 h 2971822"/>
                <a:gd name="connsiteX15" fmla="*/ 6078071 w 6441141"/>
                <a:gd name="connsiteY15" fmla="*/ 2958371 h 2971822"/>
                <a:gd name="connsiteX16" fmla="*/ 6441141 w 6441141"/>
                <a:gd name="connsiteY16" fmla="*/ 1586771 h 2971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41141" h="2971822">
                  <a:moveTo>
                    <a:pt x="0" y="1600218"/>
                  </a:moveTo>
                  <a:cubicBezTo>
                    <a:pt x="156882" y="797877"/>
                    <a:pt x="313765" y="-4464"/>
                    <a:pt x="457200" y="18"/>
                  </a:cubicBezTo>
                  <a:cubicBezTo>
                    <a:pt x="600635" y="4500"/>
                    <a:pt x="728383" y="1131812"/>
                    <a:pt x="860612" y="1627112"/>
                  </a:cubicBezTo>
                  <a:cubicBezTo>
                    <a:pt x="992841" y="2122412"/>
                    <a:pt x="1122830" y="2974059"/>
                    <a:pt x="1250577" y="2971818"/>
                  </a:cubicBezTo>
                  <a:cubicBezTo>
                    <a:pt x="1378324" y="2969577"/>
                    <a:pt x="1492624" y="2108965"/>
                    <a:pt x="1627094" y="1613665"/>
                  </a:cubicBezTo>
                  <a:cubicBezTo>
                    <a:pt x="1761564" y="1118365"/>
                    <a:pt x="1918447" y="2259"/>
                    <a:pt x="2057400" y="18"/>
                  </a:cubicBezTo>
                  <a:cubicBezTo>
                    <a:pt x="2196353" y="-2223"/>
                    <a:pt x="2328582" y="1107159"/>
                    <a:pt x="2460812" y="1600218"/>
                  </a:cubicBezTo>
                  <a:cubicBezTo>
                    <a:pt x="2593042" y="2093277"/>
                    <a:pt x="2720789" y="2960612"/>
                    <a:pt x="2850777" y="2958371"/>
                  </a:cubicBezTo>
                  <a:cubicBezTo>
                    <a:pt x="2980765" y="2956130"/>
                    <a:pt x="3104029" y="2079830"/>
                    <a:pt x="3240741" y="1586771"/>
                  </a:cubicBezTo>
                  <a:cubicBezTo>
                    <a:pt x="3377453" y="1093712"/>
                    <a:pt x="3534335" y="18"/>
                    <a:pt x="3671047" y="18"/>
                  </a:cubicBezTo>
                  <a:cubicBezTo>
                    <a:pt x="3807759" y="18"/>
                    <a:pt x="3928783" y="1091471"/>
                    <a:pt x="4061012" y="1586771"/>
                  </a:cubicBezTo>
                  <a:cubicBezTo>
                    <a:pt x="4193241" y="2082071"/>
                    <a:pt x="4334436" y="2969577"/>
                    <a:pt x="4464424" y="2971818"/>
                  </a:cubicBezTo>
                  <a:cubicBezTo>
                    <a:pt x="4594412" y="2974059"/>
                    <a:pt x="4708712" y="2095518"/>
                    <a:pt x="4840941" y="1600218"/>
                  </a:cubicBezTo>
                  <a:cubicBezTo>
                    <a:pt x="4973170" y="1104918"/>
                    <a:pt x="5118847" y="18"/>
                    <a:pt x="5257800" y="18"/>
                  </a:cubicBezTo>
                  <a:cubicBezTo>
                    <a:pt x="5396753" y="18"/>
                    <a:pt x="5537947" y="1107159"/>
                    <a:pt x="5674659" y="1600218"/>
                  </a:cubicBezTo>
                  <a:cubicBezTo>
                    <a:pt x="5811371" y="2093277"/>
                    <a:pt x="5950324" y="2960612"/>
                    <a:pt x="6078071" y="2958371"/>
                  </a:cubicBezTo>
                  <a:cubicBezTo>
                    <a:pt x="6205818" y="2956130"/>
                    <a:pt x="6323479" y="2271450"/>
                    <a:pt x="6441141" y="1586771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922934" y="144101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1s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401635" y="1810342"/>
            <a:ext cx="94962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37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619672" y="1380496"/>
            <a:ext cx="7295728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De tijd van één trilling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1 trilling in 1 sec =&gt;   	T = 1 s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11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2 </a:t>
            </a:r>
            <a:r>
              <a:rPr lang="nl-NL" sz="2800" dirty="0">
                <a:solidFill>
                  <a:schemeClr val="bg1"/>
                </a:solidFill>
              </a:rPr>
              <a:t>trilling in 1 sec </a:t>
            </a:r>
            <a:r>
              <a:rPr lang="nl-NL" sz="2800" dirty="0" smtClean="0">
                <a:solidFill>
                  <a:schemeClr val="bg1"/>
                </a:solidFill>
              </a:rPr>
              <a:t>=&gt; 	T = 1/2 s = 0,5s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14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4 trilling </a:t>
            </a:r>
            <a:r>
              <a:rPr lang="nl-NL" sz="2800" dirty="0">
                <a:solidFill>
                  <a:schemeClr val="bg1"/>
                </a:solidFill>
              </a:rPr>
              <a:t>in 1 sec </a:t>
            </a:r>
            <a:r>
              <a:rPr lang="nl-NL" sz="2800" dirty="0" smtClean="0">
                <a:solidFill>
                  <a:schemeClr val="bg1"/>
                </a:solidFill>
              </a:rPr>
              <a:t>=&gt; 	T = 1/4 s = 0,25s 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8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10 </a:t>
            </a:r>
            <a:r>
              <a:rPr lang="nl-NL" sz="2800" dirty="0">
                <a:solidFill>
                  <a:schemeClr val="bg1"/>
                </a:solidFill>
              </a:rPr>
              <a:t>trilling in 1 sec = </a:t>
            </a:r>
            <a:r>
              <a:rPr lang="nl-NL" sz="2800" dirty="0" smtClean="0">
                <a:solidFill>
                  <a:schemeClr val="bg1"/>
                </a:solidFill>
              </a:rPr>
              <a:t>	T = 1/10 s = 0,1s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pPr eaLnBrk="1" hangingPunct="1"/>
            <a:r>
              <a:rPr lang="en-US" b="1" u="sng" dirty="0" err="1" smtClean="0"/>
              <a:t>Trillingstijd</a:t>
            </a:r>
            <a:endParaRPr lang="en-US" b="1" u="sng" dirty="0" smtClean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21" y="1916832"/>
            <a:ext cx="94962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2780928"/>
            <a:ext cx="949621" cy="76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3780796"/>
            <a:ext cx="949621" cy="631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4653136"/>
            <a:ext cx="949621" cy="61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37095" y="144101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Vrije vorm 5"/>
          <p:cNvSpPr/>
          <p:nvPr/>
        </p:nvSpPr>
        <p:spPr>
          <a:xfrm>
            <a:off x="390144" y="3841322"/>
            <a:ext cx="231648" cy="451774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 16"/>
          <p:cNvSpPr/>
          <p:nvPr/>
        </p:nvSpPr>
        <p:spPr>
          <a:xfrm>
            <a:off x="395536" y="2929490"/>
            <a:ext cx="463296" cy="427502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rije vorm 17"/>
          <p:cNvSpPr/>
          <p:nvPr/>
        </p:nvSpPr>
        <p:spPr>
          <a:xfrm>
            <a:off x="401635" y="4747292"/>
            <a:ext cx="104333" cy="427502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Vrije vorm 3"/>
          <p:cNvSpPr/>
          <p:nvPr/>
        </p:nvSpPr>
        <p:spPr>
          <a:xfrm>
            <a:off x="381000" y="2104184"/>
            <a:ext cx="942975" cy="391757"/>
          </a:xfrm>
          <a:custGeom>
            <a:avLst/>
            <a:gdLst>
              <a:gd name="connsiteX0" fmla="*/ 0 w 942975"/>
              <a:gd name="connsiteY0" fmla="*/ 210391 h 391757"/>
              <a:gd name="connsiteX1" fmla="*/ 133350 w 942975"/>
              <a:gd name="connsiteY1" fmla="*/ 343741 h 391757"/>
              <a:gd name="connsiteX2" fmla="*/ 238125 w 942975"/>
              <a:gd name="connsiteY2" fmla="*/ 391366 h 391757"/>
              <a:gd name="connsiteX3" fmla="*/ 352425 w 942975"/>
              <a:gd name="connsiteY3" fmla="*/ 343741 h 391757"/>
              <a:gd name="connsiteX4" fmla="*/ 571500 w 942975"/>
              <a:gd name="connsiteY4" fmla="*/ 57991 h 391757"/>
              <a:gd name="connsiteX5" fmla="*/ 695325 w 942975"/>
              <a:gd name="connsiteY5" fmla="*/ 841 h 391757"/>
              <a:gd name="connsiteX6" fmla="*/ 828675 w 942975"/>
              <a:gd name="connsiteY6" fmla="*/ 77041 h 391757"/>
              <a:gd name="connsiteX7" fmla="*/ 942975 w 942975"/>
              <a:gd name="connsiteY7" fmla="*/ 210391 h 39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42975" h="391757">
                <a:moveTo>
                  <a:pt x="0" y="210391"/>
                </a:moveTo>
                <a:cubicBezTo>
                  <a:pt x="46831" y="261985"/>
                  <a:pt x="93663" y="313579"/>
                  <a:pt x="133350" y="343741"/>
                </a:cubicBezTo>
                <a:cubicBezTo>
                  <a:pt x="173038" y="373904"/>
                  <a:pt x="201613" y="391366"/>
                  <a:pt x="238125" y="391366"/>
                </a:cubicBezTo>
                <a:cubicBezTo>
                  <a:pt x="274637" y="391366"/>
                  <a:pt x="296863" y="399303"/>
                  <a:pt x="352425" y="343741"/>
                </a:cubicBezTo>
                <a:cubicBezTo>
                  <a:pt x="407987" y="288179"/>
                  <a:pt x="514350" y="115141"/>
                  <a:pt x="571500" y="57991"/>
                </a:cubicBezTo>
                <a:cubicBezTo>
                  <a:pt x="628650" y="841"/>
                  <a:pt x="652463" y="-2334"/>
                  <a:pt x="695325" y="841"/>
                </a:cubicBezTo>
                <a:cubicBezTo>
                  <a:pt x="738187" y="4016"/>
                  <a:pt x="787400" y="42116"/>
                  <a:pt x="828675" y="77041"/>
                </a:cubicBezTo>
                <a:cubicBezTo>
                  <a:pt x="869950" y="111966"/>
                  <a:pt x="906462" y="161178"/>
                  <a:pt x="942975" y="21039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 6"/>
          <p:cNvSpPr/>
          <p:nvPr/>
        </p:nvSpPr>
        <p:spPr>
          <a:xfrm>
            <a:off x="-1228725" y="2399761"/>
            <a:ext cx="552450" cy="2334310"/>
          </a:xfrm>
          <a:custGeom>
            <a:avLst/>
            <a:gdLst>
              <a:gd name="connsiteX0" fmla="*/ 0 w 552450"/>
              <a:gd name="connsiteY0" fmla="*/ 1267364 h 2334310"/>
              <a:gd name="connsiteX1" fmla="*/ 66675 w 552450"/>
              <a:gd name="connsiteY1" fmla="*/ 476789 h 2334310"/>
              <a:gd name="connsiteX2" fmla="*/ 95250 w 552450"/>
              <a:gd name="connsiteY2" fmla="*/ 152939 h 2334310"/>
              <a:gd name="connsiteX3" fmla="*/ 133350 w 552450"/>
              <a:gd name="connsiteY3" fmla="*/ 539 h 2334310"/>
              <a:gd name="connsiteX4" fmla="*/ 200025 w 552450"/>
              <a:gd name="connsiteY4" fmla="*/ 200564 h 2334310"/>
              <a:gd name="connsiteX5" fmla="*/ 228600 w 552450"/>
              <a:gd name="connsiteY5" fmla="*/ 638714 h 2334310"/>
              <a:gd name="connsiteX6" fmla="*/ 304800 w 552450"/>
              <a:gd name="connsiteY6" fmla="*/ 1667414 h 2334310"/>
              <a:gd name="connsiteX7" fmla="*/ 333375 w 552450"/>
              <a:gd name="connsiteY7" fmla="*/ 2096039 h 2334310"/>
              <a:gd name="connsiteX8" fmla="*/ 342900 w 552450"/>
              <a:gd name="connsiteY8" fmla="*/ 2248439 h 2334310"/>
              <a:gd name="connsiteX9" fmla="*/ 381000 w 552450"/>
              <a:gd name="connsiteY9" fmla="*/ 2334164 h 2334310"/>
              <a:gd name="connsiteX10" fmla="*/ 428625 w 552450"/>
              <a:gd name="connsiteY10" fmla="*/ 2229389 h 2334310"/>
              <a:gd name="connsiteX11" fmla="*/ 447675 w 552450"/>
              <a:gd name="connsiteY11" fmla="*/ 1943639 h 2334310"/>
              <a:gd name="connsiteX12" fmla="*/ 552450 w 552450"/>
              <a:gd name="connsiteY12" fmla="*/ 705389 h 2334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2450" h="2334310">
                <a:moveTo>
                  <a:pt x="0" y="1267364"/>
                </a:moveTo>
                <a:cubicBezTo>
                  <a:pt x="25400" y="964945"/>
                  <a:pt x="50800" y="662526"/>
                  <a:pt x="66675" y="476789"/>
                </a:cubicBezTo>
                <a:cubicBezTo>
                  <a:pt x="82550" y="291052"/>
                  <a:pt x="84138" y="232314"/>
                  <a:pt x="95250" y="152939"/>
                </a:cubicBezTo>
                <a:cubicBezTo>
                  <a:pt x="106362" y="73564"/>
                  <a:pt x="115888" y="-7398"/>
                  <a:pt x="133350" y="539"/>
                </a:cubicBezTo>
                <a:cubicBezTo>
                  <a:pt x="150812" y="8476"/>
                  <a:pt x="184150" y="94201"/>
                  <a:pt x="200025" y="200564"/>
                </a:cubicBezTo>
                <a:cubicBezTo>
                  <a:pt x="215900" y="306926"/>
                  <a:pt x="211138" y="394239"/>
                  <a:pt x="228600" y="638714"/>
                </a:cubicBezTo>
                <a:cubicBezTo>
                  <a:pt x="246063" y="883189"/>
                  <a:pt x="287338" y="1424527"/>
                  <a:pt x="304800" y="1667414"/>
                </a:cubicBezTo>
                <a:cubicBezTo>
                  <a:pt x="322263" y="1910302"/>
                  <a:pt x="327025" y="1999202"/>
                  <a:pt x="333375" y="2096039"/>
                </a:cubicBezTo>
                <a:cubicBezTo>
                  <a:pt x="339725" y="2192876"/>
                  <a:pt x="334963" y="2208752"/>
                  <a:pt x="342900" y="2248439"/>
                </a:cubicBezTo>
                <a:cubicBezTo>
                  <a:pt x="350837" y="2288126"/>
                  <a:pt x="366713" y="2337339"/>
                  <a:pt x="381000" y="2334164"/>
                </a:cubicBezTo>
                <a:cubicBezTo>
                  <a:pt x="395287" y="2330989"/>
                  <a:pt x="417512" y="2294477"/>
                  <a:pt x="428625" y="2229389"/>
                </a:cubicBezTo>
                <a:cubicBezTo>
                  <a:pt x="439738" y="2164301"/>
                  <a:pt x="427037" y="2197639"/>
                  <a:pt x="447675" y="1943639"/>
                </a:cubicBezTo>
                <a:cubicBezTo>
                  <a:pt x="468313" y="1689639"/>
                  <a:pt x="528638" y="948276"/>
                  <a:pt x="552450" y="7053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8"/>
          <p:cNvGrpSpPr/>
          <p:nvPr/>
        </p:nvGrpSpPr>
        <p:grpSpPr>
          <a:xfrm>
            <a:off x="-5018228" y="1916832"/>
            <a:ext cx="5018228" cy="3411094"/>
            <a:chOff x="-1260648" y="1831992"/>
            <a:chExt cx="5018228" cy="341109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60648" y="1831992"/>
              <a:ext cx="5018228" cy="341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Vrije vorm 7"/>
            <p:cNvSpPr/>
            <p:nvPr/>
          </p:nvSpPr>
          <p:spPr>
            <a:xfrm>
              <a:off x="-1228725" y="2399241"/>
              <a:ext cx="504825" cy="2346362"/>
            </a:xfrm>
            <a:custGeom>
              <a:avLst/>
              <a:gdLst>
                <a:gd name="connsiteX0" fmla="*/ 0 w 504825"/>
                <a:gd name="connsiteY0" fmla="*/ 1267884 h 2346362"/>
                <a:gd name="connsiteX1" fmla="*/ 57150 w 504825"/>
                <a:gd name="connsiteY1" fmla="*/ 648759 h 2346362"/>
                <a:gd name="connsiteX2" fmla="*/ 85725 w 504825"/>
                <a:gd name="connsiteY2" fmla="*/ 220134 h 2346362"/>
                <a:gd name="connsiteX3" fmla="*/ 104775 w 504825"/>
                <a:gd name="connsiteY3" fmla="*/ 67734 h 2346362"/>
                <a:gd name="connsiteX4" fmla="*/ 133350 w 504825"/>
                <a:gd name="connsiteY4" fmla="*/ 1059 h 2346362"/>
                <a:gd name="connsiteX5" fmla="*/ 180975 w 504825"/>
                <a:gd name="connsiteY5" fmla="*/ 115359 h 2346362"/>
                <a:gd name="connsiteX6" fmla="*/ 209550 w 504825"/>
                <a:gd name="connsiteY6" fmla="*/ 324909 h 2346362"/>
                <a:gd name="connsiteX7" fmla="*/ 276225 w 504825"/>
                <a:gd name="connsiteY7" fmla="*/ 1277409 h 2346362"/>
                <a:gd name="connsiteX8" fmla="*/ 314325 w 504825"/>
                <a:gd name="connsiteY8" fmla="*/ 1944159 h 2346362"/>
                <a:gd name="connsiteX9" fmla="*/ 333375 w 504825"/>
                <a:gd name="connsiteY9" fmla="*/ 2153709 h 2346362"/>
                <a:gd name="connsiteX10" fmla="*/ 352425 w 504825"/>
                <a:gd name="connsiteY10" fmla="*/ 2306109 h 2346362"/>
                <a:gd name="connsiteX11" fmla="*/ 381000 w 504825"/>
                <a:gd name="connsiteY11" fmla="*/ 2344209 h 2346362"/>
                <a:gd name="connsiteX12" fmla="*/ 428625 w 504825"/>
                <a:gd name="connsiteY12" fmla="*/ 2258484 h 2346362"/>
                <a:gd name="connsiteX13" fmla="*/ 438150 w 504825"/>
                <a:gd name="connsiteY13" fmla="*/ 2048934 h 2346362"/>
                <a:gd name="connsiteX14" fmla="*/ 504825 w 504825"/>
                <a:gd name="connsiteY14" fmla="*/ 1277409 h 234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4825" h="2346362">
                  <a:moveTo>
                    <a:pt x="0" y="1267884"/>
                  </a:moveTo>
                  <a:cubicBezTo>
                    <a:pt x="21431" y="1045634"/>
                    <a:pt x="42863" y="823384"/>
                    <a:pt x="57150" y="648759"/>
                  </a:cubicBezTo>
                  <a:cubicBezTo>
                    <a:pt x="71437" y="474134"/>
                    <a:pt x="77788" y="316971"/>
                    <a:pt x="85725" y="220134"/>
                  </a:cubicBezTo>
                  <a:cubicBezTo>
                    <a:pt x="93663" y="123296"/>
                    <a:pt x="96838" y="104246"/>
                    <a:pt x="104775" y="67734"/>
                  </a:cubicBezTo>
                  <a:cubicBezTo>
                    <a:pt x="112712" y="31222"/>
                    <a:pt x="120650" y="-6878"/>
                    <a:pt x="133350" y="1059"/>
                  </a:cubicBezTo>
                  <a:cubicBezTo>
                    <a:pt x="146050" y="8996"/>
                    <a:pt x="168275" y="61384"/>
                    <a:pt x="180975" y="115359"/>
                  </a:cubicBezTo>
                  <a:cubicBezTo>
                    <a:pt x="193675" y="169334"/>
                    <a:pt x="193675" y="131234"/>
                    <a:pt x="209550" y="324909"/>
                  </a:cubicBezTo>
                  <a:cubicBezTo>
                    <a:pt x="225425" y="518584"/>
                    <a:pt x="258763" y="1007534"/>
                    <a:pt x="276225" y="1277409"/>
                  </a:cubicBezTo>
                  <a:cubicBezTo>
                    <a:pt x="293687" y="1547284"/>
                    <a:pt x="304800" y="1798109"/>
                    <a:pt x="314325" y="1944159"/>
                  </a:cubicBezTo>
                  <a:cubicBezTo>
                    <a:pt x="323850" y="2090209"/>
                    <a:pt x="327025" y="2093384"/>
                    <a:pt x="333375" y="2153709"/>
                  </a:cubicBezTo>
                  <a:cubicBezTo>
                    <a:pt x="339725" y="2214034"/>
                    <a:pt x="344488" y="2274359"/>
                    <a:pt x="352425" y="2306109"/>
                  </a:cubicBezTo>
                  <a:cubicBezTo>
                    <a:pt x="360362" y="2337859"/>
                    <a:pt x="368300" y="2352146"/>
                    <a:pt x="381000" y="2344209"/>
                  </a:cubicBezTo>
                  <a:cubicBezTo>
                    <a:pt x="393700" y="2336272"/>
                    <a:pt x="419100" y="2307697"/>
                    <a:pt x="428625" y="2258484"/>
                  </a:cubicBezTo>
                  <a:cubicBezTo>
                    <a:pt x="438150" y="2209271"/>
                    <a:pt x="425450" y="2212446"/>
                    <a:pt x="438150" y="2048934"/>
                  </a:cubicBezTo>
                  <a:cubicBezTo>
                    <a:pt x="450850" y="1885422"/>
                    <a:pt x="477837" y="1581415"/>
                    <a:pt x="504825" y="12774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8370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64 -0.15394 L 0.24792 -0.01528 C 0.28733 0.01574 0.34705 0.0331 0.40903 0.0331 C 0.47969 0.0331 0.53646 0.01574 0.57622 -0.01528 L 0.7665 -0.15394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34" y="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619672" y="1380496"/>
            <a:ext cx="7295728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f = 1Hz	=&gt;   	T = 1 s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11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>
                <a:solidFill>
                  <a:schemeClr val="bg1"/>
                </a:solidFill>
              </a:rPr>
              <a:t>f = </a:t>
            </a:r>
            <a:r>
              <a:rPr lang="nl-NL" sz="2800" dirty="0" smtClean="0">
                <a:solidFill>
                  <a:schemeClr val="bg1"/>
                </a:solidFill>
              </a:rPr>
              <a:t>2Hz</a:t>
            </a:r>
            <a:r>
              <a:rPr lang="nl-NL" sz="2800" dirty="0">
                <a:solidFill>
                  <a:schemeClr val="bg1"/>
                </a:solidFill>
              </a:rPr>
              <a:t>	=&gt;   	</a:t>
            </a:r>
            <a:r>
              <a:rPr lang="nl-NL" sz="2800" dirty="0" smtClean="0">
                <a:solidFill>
                  <a:schemeClr val="bg1"/>
                </a:solidFill>
              </a:rPr>
              <a:t>T = 1/2s = 0,5s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14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>
                <a:solidFill>
                  <a:schemeClr val="bg1"/>
                </a:solidFill>
              </a:rPr>
              <a:t>f = </a:t>
            </a:r>
            <a:r>
              <a:rPr lang="nl-NL" sz="2800" dirty="0" smtClean="0">
                <a:solidFill>
                  <a:schemeClr val="bg1"/>
                </a:solidFill>
              </a:rPr>
              <a:t>4Hz</a:t>
            </a:r>
            <a:r>
              <a:rPr lang="nl-NL" sz="2800" dirty="0">
                <a:solidFill>
                  <a:schemeClr val="bg1"/>
                </a:solidFill>
              </a:rPr>
              <a:t>	=&gt;   	</a:t>
            </a:r>
            <a:r>
              <a:rPr lang="nl-NL" sz="2800" dirty="0" smtClean="0">
                <a:solidFill>
                  <a:schemeClr val="bg1"/>
                </a:solidFill>
              </a:rPr>
              <a:t>T = 1/4s = 0,25s 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800" dirty="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nl-NL" sz="2800" dirty="0">
                <a:solidFill>
                  <a:schemeClr val="bg1"/>
                </a:solidFill>
              </a:rPr>
              <a:t>f = </a:t>
            </a:r>
            <a:r>
              <a:rPr lang="nl-NL" sz="2800" dirty="0" smtClean="0">
                <a:solidFill>
                  <a:schemeClr val="bg1"/>
                </a:solidFill>
              </a:rPr>
              <a:t>10Hz</a:t>
            </a:r>
            <a:r>
              <a:rPr lang="nl-NL" sz="2800" dirty="0">
                <a:solidFill>
                  <a:schemeClr val="bg1"/>
                </a:solidFill>
              </a:rPr>
              <a:t>	=&gt;   </a:t>
            </a:r>
            <a:r>
              <a:rPr lang="nl-NL" sz="2800" dirty="0" smtClean="0">
                <a:solidFill>
                  <a:schemeClr val="bg1"/>
                </a:solidFill>
              </a:rPr>
              <a:t>	T = 1/10s = 0,1s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De </a:t>
            </a:r>
            <a:r>
              <a:rPr lang="en-US" b="1" u="sng" dirty="0" err="1" smtClean="0"/>
              <a:t>samenhang</a:t>
            </a:r>
            <a:endParaRPr lang="en-US" b="1" u="sng" dirty="0" smtClean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21" y="1916832"/>
            <a:ext cx="94962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2780928"/>
            <a:ext cx="949621" cy="76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3780796"/>
            <a:ext cx="949621" cy="631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5" y="4653136"/>
            <a:ext cx="949621" cy="61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37095" y="144101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Vrije vorm 5"/>
          <p:cNvSpPr/>
          <p:nvPr/>
        </p:nvSpPr>
        <p:spPr>
          <a:xfrm>
            <a:off x="390144" y="3841322"/>
            <a:ext cx="231648" cy="451774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 16"/>
          <p:cNvSpPr/>
          <p:nvPr/>
        </p:nvSpPr>
        <p:spPr>
          <a:xfrm>
            <a:off x="395536" y="2929490"/>
            <a:ext cx="463296" cy="427502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rije vorm 17"/>
          <p:cNvSpPr/>
          <p:nvPr/>
        </p:nvSpPr>
        <p:spPr>
          <a:xfrm>
            <a:off x="401635" y="4747292"/>
            <a:ext cx="104333" cy="427502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Vrije vorm 18"/>
          <p:cNvSpPr/>
          <p:nvPr/>
        </p:nvSpPr>
        <p:spPr>
          <a:xfrm flipH="1">
            <a:off x="384020" y="2063121"/>
            <a:ext cx="949621" cy="427502"/>
          </a:xfrm>
          <a:custGeom>
            <a:avLst/>
            <a:gdLst>
              <a:gd name="connsiteX0" fmla="*/ 0 w 463296"/>
              <a:gd name="connsiteY0" fmla="*/ 268727 h 427502"/>
              <a:gd name="connsiteX1" fmla="*/ 134112 w 463296"/>
              <a:gd name="connsiteY1" fmla="*/ 503 h 427502"/>
              <a:gd name="connsiteX2" fmla="*/ 243840 w 463296"/>
              <a:gd name="connsiteY2" fmla="*/ 207767 h 427502"/>
              <a:gd name="connsiteX3" fmla="*/ 377952 w 463296"/>
              <a:gd name="connsiteY3" fmla="*/ 427223 h 427502"/>
              <a:gd name="connsiteX4" fmla="*/ 463296 w 463296"/>
              <a:gd name="connsiteY4" fmla="*/ 244343 h 42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296" h="427502">
                <a:moveTo>
                  <a:pt x="0" y="268727"/>
                </a:moveTo>
                <a:cubicBezTo>
                  <a:pt x="46736" y="139695"/>
                  <a:pt x="93472" y="10663"/>
                  <a:pt x="134112" y="503"/>
                </a:cubicBezTo>
                <a:cubicBezTo>
                  <a:pt x="174752" y="-9657"/>
                  <a:pt x="203200" y="136647"/>
                  <a:pt x="243840" y="207767"/>
                </a:cubicBezTo>
                <a:cubicBezTo>
                  <a:pt x="284480" y="278887"/>
                  <a:pt x="341376" y="421127"/>
                  <a:pt x="377952" y="427223"/>
                </a:cubicBezTo>
                <a:cubicBezTo>
                  <a:pt x="414528" y="433319"/>
                  <a:pt x="438912" y="338831"/>
                  <a:pt x="463296" y="2443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2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571500" y="1714500"/>
            <a:ext cx="8229600" cy="4525963"/>
          </a:xfrm>
        </p:spPr>
        <p:txBody>
          <a:bodyPr/>
          <a:lstStyle/>
          <a:p>
            <a:pPr marL="3136900" indent="-3136900" eaLnBrk="1" hangingPunct="1">
              <a:buFont typeface="Wingdings" pitchFamily="2" charset="2"/>
              <a:buNone/>
              <a:tabLst>
                <a:tab pos="2597150" algn="l"/>
              </a:tabLst>
            </a:pPr>
            <a:endParaRPr lang="nl-NL" dirty="0" smtClean="0"/>
          </a:p>
          <a:p>
            <a:pPr marL="3136900" indent="-3136900" eaLnBrk="1" hangingPunct="1">
              <a:buFont typeface="Wingdings" pitchFamily="2" charset="2"/>
              <a:buNone/>
              <a:tabLst>
                <a:tab pos="2597150" algn="l"/>
              </a:tabLst>
            </a:pPr>
            <a:endParaRPr lang="nl-NL" dirty="0"/>
          </a:p>
          <a:p>
            <a:pPr marL="3136900" indent="-3136900" eaLnBrk="1" hangingPunct="1">
              <a:buFont typeface="Wingdings" pitchFamily="2" charset="2"/>
              <a:buNone/>
              <a:tabLst>
                <a:tab pos="2597150" algn="l"/>
              </a:tabLst>
            </a:pPr>
            <a:endParaRPr lang="nl-NL" dirty="0" smtClean="0"/>
          </a:p>
          <a:p>
            <a:pPr marL="3136900" indent="-3136900" eaLnBrk="1" hangingPunct="1">
              <a:buFont typeface="Wingdings" pitchFamily="2" charset="2"/>
              <a:buNone/>
              <a:tabLst>
                <a:tab pos="2597150" algn="l"/>
              </a:tabLst>
            </a:pPr>
            <a:r>
              <a:rPr lang="nl-NL" dirty="0" smtClean="0"/>
              <a:t>Frequentie   </a:t>
            </a:r>
            <a:r>
              <a:rPr lang="nl-NL" dirty="0"/>
              <a:t>	f 	in	Hertz     </a:t>
            </a:r>
            <a:r>
              <a:rPr lang="nl-NL"/>
              <a:t>	</a:t>
            </a:r>
            <a:r>
              <a:rPr lang="nl-NL" smtClean="0"/>
              <a:t>Hz</a:t>
            </a:r>
            <a:endParaRPr lang="nl-NL" dirty="0"/>
          </a:p>
          <a:p>
            <a:pPr marL="2511425" indent="-2511425" eaLnBrk="1" hangingPunct="1">
              <a:buFont typeface="Wingdings" pitchFamily="2" charset="2"/>
              <a:buNone/>
            </a:pPr>
            <a:endParaRPr lang="nl-NL" dirty="0"/>
          </a:p>
          <a:p>
            <a:pPr marL="3136900" indent="-3136900" eaLnBrk="1" hangingPunct="1">
              <a:buFont typeface="Wingdings" pitchFamily="2" charset="2"/>
              <a:buNone/>
              <a:tabLst>
                <a:tab pos="2511425" algn="l"/>
              </a:tabLst>
            </a:pPr>
            <a:r>
              <a:rPr lang="nl-NL" dirty="0"/>
              <a:t>Trillingstijd	T 	in 	seconde 	s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12" y="1849959"/>
            <a:ext cx="7810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37" y="2714055"/>
            <a:ext cx="771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/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457200" y="1114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nl-NL" sz="2600">
                <a:latin typeface="Calibri" pitchFamily="34" charset="0"/>
                <a:cs typeface="Times New Roman" pitchFamily="18" charset="0"/>
              </a:rPr>
              <a:t>         </a:t>
            </a:r>
            <a:endParaRPr lang="nl-NL"/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457200" y="17240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nl-NL"/>
          </a:p>
        </p:txBody>
      </p:sp>
      <p:pic>
        <p:nvPicPr>
          <p:cNvPr id="10250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043" y="1849959"/>
            <a:ext cx="348456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718" y="2714055"/>
            <a:ext cx="34544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nl-NL" sz="1600">
                <a:latin typeface="Calibri" pitchFamily="34" charset="0"/>
                <a:cs typeface="Times New Roman" pitchFamily="18" charset="0"/>
              </a:rPr>
              <a:t>               </a:t>
            </a:r>
            <a:endParaRPr lang="nl-NL"/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nl-NL" sz="2000">
                <a:latin typeface="Calibri" pitchFamily="34" charset="0"/>
                <a:cs typeface="Times New Roman" pitchFamily="18" charset="0"/>
              </a:rPr>
              <a:t>    </a:t>
            </a:r>
            <a:endParaRPr lang="nl-NL"/>
          </a:p>
        </p:txBody>
      </p:sp>
      <p:sp>
        <p:nvSpPr>
          <p:cNvPr id="10254" name="Rectangle 12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nl-NL" sz="1100">
                <a:latin typeface="Calibri" pitchFamily="34" charset="0"/>
              </a:rPr>
              <a:t/>
            </a:r>
            <a:br>
              <a:rPr lang="nl-NL" sz="1100">
                <a:latin typeface="Calibri" pitchFamily="34" charset="0"/>
              </a:rPr>
            </a:br>
            <a:endParaRPr lang="nl-NL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609600" y="152400"/>
            <a:ext cx="2274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2400" smtClean="0">
                <a:latin typeface="+mj-lt"/>
              </a:rPr>
              <a:t>Flattened Cilia</a:t>
            </a:r>
            <a:endParaRPr lang="nl-NL" sz="2400">
              <a:latin typeface="+mj-lt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476375" cy="333375"/>
          </a:xfrm>
        </p:spPr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14-12-2014</a:t>
            </a:fld>
            <a:endParaRPr lang="nl-NL"/>
          </a:p>
        </p:txBody>
      </p:sp>
      <p:pic>
        <p:nvPicPr>
          <p:cNvPr id="17" name="Rectangl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frequentie en trillingstijd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06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Trillingstijd en </a:t>
            </a:r>
            <a:r>
              <a:rPr lang="nl-NL" dirty="0" smtClean="0">
                <a:solidFill>
                  <a:schemeClr val="tx1"/>
                </a:solidFill>
              </a:rPr>
              <a:t>frequentie</a:t>
            </a:r>
            <a:r>
              <a:rPr lang="nl-NL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96944" cy="2520280"/>
          </a:xfrm>
        </p:spPr>
        <p:txBody>
          <a:bodyPr>
            <a:noAutofit/>
          </a:bodyPr>
          <a:lstStyle/>
          <a:p>
            <a:r>
              <a:rPr lang="nl-NL" sz="2800" dirty="0" smtClean="0"/>
              <a:t>Trillingstijd de tijd van één trilling in sec.    </a:t>
            </a:r>
          </a:p>
          <a:p>
            <a:r>
              <a:rPr lang="nl-NL" sz="2800" dirty="0" smtClean="0"/>
              <a:t>T in s</a:t>
            </a:r>
            <a:br>
              <a:rPr lang="nl-NL" sz="2800" dirty="0" smtClean="0"/>
            </a:br>
            <a:r>
              <a:rPr lang="nl-NL" sz="2800" dirty="0" smtClean="0"/>
              <a:t> </a:t>
            </a:r>
            <a:br>
              <a:rPr lang="nl-NL" sz="2800" dirty="0" smtClean="0"/>
            </a:br>
            <a:r>
              <a:rPr lang="nl-NL" sz="2800" dirty="0" smtClean="0"/>
              <a:t>Frequentie het aantal trillingen in 1 seconde.</a:t>
            </a:r>
          </a:p>
          <a:p>
            <a:r>
              <a:rPr lang="nl-NL" sz="2800" dirty="0" smtClean="0"/>
              <a:t>f in Hz</a:t>
            </a:r>
            <a:br>
              <a:rPr lang="nl-NL" sz="2800" dirty="0" smtClean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6326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2 trillingen </a:t>
            </a:r>
            <a:r>
              <a:rPr lang="nl-NL" dirty="0">
                <a:solidFill>
                  <a:schemeClr val="tx1"/>
                </a:solidFill>
              </a:rPr>
              <a:t>in 1s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f = </a:t>
            </a:r>
            <a:r>
              <a:rPr lang="nl-NL" dirty="0" smtClean="0">
                <a:solidFill>
                  <a:schemeClr val="tx1"/>
                </a:solidFill>
              </a:rPr>
              <a:t>2 </a:t>
            </a:r>
            <a:r>
              <a:rPr lang="nl-NL" dirty="0">
                <a:solidFill>
                  <a:schemeClr val="tx1"/>
                </a:solidFill>
              </a:rPr>
              <a:t>Hz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49" name="Afbeelding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82" y="1793386"/>
            <a:ext cx="20669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6"/>
          <p:cNvSpPr txBox="1"/>
          <p:nvPr/>
        </p:nvSpPr>
        <p:spPr>
          <a:xfrm>
            <a:off x="2781300" y="2420131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3491880" y="1700808"/>
                <a:ext cx="5040560" cy="208823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 smtClean="0">
                    <a:effectLst/>
                    <a:ea typeface="Calibri"/>
                    <a:cs typeface="Times New Roman"/>
                  </a:rPr>
                  <a:t>T = 0,5 s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0,5 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=2 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</a:t>
                </a:r>
                <a:endParaRPr lang="nl-NL" sz="24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>
                    <a:effectLst/>
                    <a:ea typeface="Calibri"/>
                    <a:cs typeface="Times New Roman"/>
                  </a:rPr>
                  <a:t>f = 2 Hz </a:t>
                </a:r>
                <a:r>
                  <a:rPr lang="nl-NL" sz="2400" dirty="0" smtClean="0">
                    <a:effectLst/>
                    <a:ea typeface="Calibri"/>
                    <a:cs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2 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=0,5 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</a:t>
                </a:r>
                <a:endParaRPr lang="nl-NL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1700808"/>
                <a:ext cx="5040560" cy="2088232"/>
              </a:xfrm>
              <a:prstGeom prst="rect">
                <a:avLst/>
              </a:prstGeom>
              <a:blipFill rotWithShape="1">
                <a:blip r:embed="rId3"/>
                <a:stretch>
                  <a:fillRect l="-1932"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trilling</a:t>
            </a:r>
            <a:endParaRPr kumimoji="0" lang="nl-N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0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631032" y="1600201"/>
                <a:ext cx="5055768" cy="3052936"/>
              </a:xfrm>
            </p:spPr>
            <p:txBody>
              <a:bodyPr/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a typeface="Calibri"/>
                    <a:cs typeface="Times New Roman"/>
                  </a:rPr>
                  <a:t>T = 0,1 s   </a:t>
                </a:r>
                <a14:m>
                  <m:oMath xmlns:m="http://schemas.openxmlformats.org/officeDocument/2006/math"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000" dirty="0"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0,1 </m:t>
                        </m:r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=10 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2000" dirty="0">
                    <a:ea typeface="Times New Roman"/>
                    <a:cs typeface="Times New Roman"/>
                  </a:rPr>
                  <a:t>   </a:t>
                </a:r>
                <a:endParaRPr lang="nl-NL" sz="2000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30000"/>
                  </a:lnSpc>
                  <a:spcAft>
                    <a:spcPts val="0"/>
                  </a:spcAft>
                  <a:buNone/>
                </a:pPr>
                <a:r>
                  <a:rPr lang="nl-NL" sz="2000" dirty="0"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a typeface="Calibri"/>
                    <a:cs typeface="Times New Roman"/>
                  </a:rPr>
                  <a:t>f = 10 Hz </a:t>
                </a:r>
                <a14:m>
                  <m:oMath xmlns:m="http://schemas.openxmlformats.org/officeDocument/2006/math">
                    <m:r>
                      <a:rPr lang="nl-NL" sz="2000"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000" dirty="0"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10 </m:t>
                        </m:r>
                        <m:r>
                          <a:rPr lang="nl-NL" sz="2000" i="1"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=0,1 </m:t>
                    </m:r>
                    <m:r>
                      <a:rPr lang="nl-NL" sz="2000" i="1"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000" dirty="0">
                    <a:ea typeface="Times New Roman"/>
                    <a:cs typeface="Times New Roman"/>
                  </a:rPr>
                  <a:t>  </a:t>
                </a:r>
                <a:endParaRPr lang="nl-NL" sz="2000" dirty="0">
                  <a:ea typeface="Calibri"/>
                  <a:cs typeface="Times New Roman"/>
                </a:endParaRPr>
              </a:p>
              <a:p>
                <a:endParaRPr lang="nl-NL" sz="200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1032" y="1600201"/>
                <a:ext cx="5055768" cy="3052936"/>
              </a:xfrm>
              <a:blipFill rotWithShape="1">
                <a:blip r:embed="rId2"/>
                <a:stretch>
                  <a:fillRect l="-143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10 </a:t>
            </a:r>
            <a:r>
              <a:rPr lang="nl-NL" dirty="0">
                <a:solidFill>
                  <a:schemeClr val="tx1"/>
                </a:solidFill>
              </a:rPr>
              <a:t>trillingen in 1s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f = </a:t>
            </a:r>
            <a:r>
              <a:rPr lang="nl-NL" dirty="0" smtClean="0">
                <a:solidFill>
                  <a:schemeClr val="tx1"/>
                </a:solidFill>
              </a:rPr>
              <a:t>10 </a:t>
            </a:r>
            <a:r>
              <a:rPr lang="nl-NL" dirty="0">
                <a:solidFill>
                  <a:schemeClr val="tx1"/>
                </a:solidFill>
              </a:rPr>
              <a:t>Hz</a:t>
            </a:r>
          </a:p>
        </p:txBody>
      </p:sp>
      <p:pic>
        <p:nvPicPr>
          <p:cNvPr id="5" name="Afbeelding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2834305" cy="208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19"/>
          <p:cNvSpPr txBox="1"/>
          <p:nvPr/>
        </p:nvSpPr>
        <p:spPr>
          <a:xfrm>
            <a:off x="3373857" y="2796740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</p:spTree>
    <p:extLst>
      <p:ext uri="{BB962C8B-B14F-4D97-AF65-F5344CB8AC3E}">
        <p14:creationId xmlns:p14="http://schemas.microsoft.com/office/powerpoint/2010/main" val="179639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772296" y="1600201"/>
                <a:ext cx="4914503" cy="2620888"/>
              </a:xfrm>
            </p:spPr>
            <p:txBody>
              <a:bodyPr/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800" dirty="0">
                    <a:ea typeface="Calibri"/>
                    <a:cs typeface="Times New Roman"/>
                  </a:rPr>
                  <a:t>T = 0,04 s   </a:t>
                </a:r>
                <a14:m>
                  <m:oMath xmlns:m="http://schemas.openxmlformats.org/officeDocument/2006/math"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1800" dirty="0"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0,04 </m:t>
                        </m:r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=25 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1800" dirty="0">
                    <a:ea typeface="Times New Roman"/>
                    <a:cs typeface="Times New Roman"/>
                  </a:rPr>
                  <a:t>   </a:t>
                </a:r>
                <a:endParaRPr lang="nl-NL" sz="1800" dirty="0"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800" dirty="0"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800" dirty="0">
                    <a:ea typeface="Calibri"/>
                    <a:cs typeface="Times New Roman"/>
                  </a:rPr>
                  <a:t>f = 25 Hz </a:t>
                </a:r>
                <a14:m>
                  <m:oMath xmlns:m="http://schemas.openxmlformats.org/officeDocument/2006/math">
                    <m:r>
                      <a:rPr lang="nl-NL" sz="1800">
                        <a:latin typeface="Cambria Math"/>
                        <a:ea typeface="Calibri"/>
                        <a:cs typeface="Times New Roman"/>
                      </a:rPr>
                      <m:t>   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1800" dirty="0"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25 </m:t>
                        </m:r>
                        <m:r>
                          <a:rPr lang="nl-NL" sz="1800" i="1"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=0,04 </m:t>
                    </m:r>
                    <m:r>
                      <a:rPr lang="nl-NL" sz="1800" i="1"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1800" dirty="0">
                    <a:ea typeface="Times New Roman"/>
                    <a:cs typeface="Times New Roman"/>
                  </a:rPr>
                  <a:t>  </a:t>
                </a:r>
                <a:endParaRPr lang="nl-NL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nl-NL" sz="120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72296" y="1600201"/>
                <a:ext cx="4914503" cy="2620888"/>
              </a:xfrm>
              <a:blipFill rotWithShape="1">
                <a:blip r:embed="rId2"/>
                <a:stretch>
                  <a:fillRect l="-11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25 </a:t>
            </a:r>
            <a:r>
              <a:rPr lang="nl-NL" dirty="0">
                <a:solidFill>
                  <a:schemeClr val="tx1"/>
                </a:solidFill>
              </a:rPr>
              <a:t>trillingen in 1s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f = </a:t>
            </a:r>
            <a:r>
              <a:rPr lang="nl-NL" dirty="0" smtClean="0">
                <a:solidFill>
                  <a:schemeClr val="tx1"/>
                </a:solidFill>
              </a:rPr>
              <a:t>25 </a:t>
            </a:r>
            <a:r>
              <a:rPr lang="nl-NL" dirty="0">
                <a:solidFill>
                  <a:schemeClr val="tx1"/>
                </a:solidFill>
              </a:rPr>
              <a:t>Hz</a:t>
            </a:r>
          </a:p>
        </p:txBody>
      </p:sp>
      <p:pic>
        <p:nvPicPr>
          <p:cNvPr id="5" name="Afbeelding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09822"/>
            <a:ext cx="3013273" cy="222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19"/>
          <p:cNvSpPr txBox="1"/>
          <p:nvPr/>
        </p:nvSpPr>
        <p:spPr>
          <a:xfrm>
            <a:off x="3515122" y="2583815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</p:spTree>
    <p:extLst>
      <p:ext uri="{BB962C8B-B14F-4D97-AF65-F5344CB8AC3E}">
        <p14:creationId xmlns:p14="http://schemas.microsoft.com/office/powerpoint/2010/main" val="42213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4440</TotalTime>
  <Words>322</Words>
  <Application>Microsoft Office PowerPoint</Application>
  <PresentationFormat>Diavoorstelling (4:3)</PresentationFormat>
  <Paragraphs>139</Paragraphs>
  <Slides>19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Times New Roman</vt:lpstr>
      <vt:lpstr>Wingdings</vt:lpstr>
      <vt:lpstr>Default Design</vt:lpstr>
      <vt:lpstr>Hoe reken je met frequentie en trillingstijd?</vt:lpstr>
      <vt:lpstr>Frequentie</vt:lpstr>
      <vt:lpstr>Trillingstijd</vt:lpstr>
      <vt:lpstr>De samenhang</vt:lpstr>
      <vt:lpstr>Formule</vt:lpstr>
      <vt:lpstr>Trillingstijd en frequentie </vt:lpstr>
      <vt:lpstr>2 trillingen in 1s f = 2 Hz</vt:lpstr>
      <vt:lpstr>10 trillingen in 1s f = 10 Hz</vt:lpstr>
      <vt:lpstr>25 trillingen in 1s f = 25 Hz</vt:lpstr>
      <vt:lpstr>PowerPoint-presentatie</vt:lpstr>
      <vt:lpstr>Factor tabel 3 Binas</vt:lpstr>
      <vt:lpstr>Factor tabel 3 Binas</vt:lpstr>
      <vt:lpstr>PowerPoint-presentatie</vt:lpstr>
      <vt:lpstr>Controleer wat je geleerd hebt. Begrijp je nu:</vt:lpstr>
      <vt:lpstr>Rekenen</vt:lpstr>
      <vt:lpstr>Rekenen</vt:lpstr>
      <vt:lpstr>Rekenen</vt:lpstr>
      <vt:lpstr>Rekenen</vt:lpstr>
      <vt:lpstr>Oefening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</dc:creator>
  <cp:lastModifiedBy>Wim tomassen</cp:lastModifiedBy>
  <cp:revision>128</cp:revision>
  <dcterms:created xsi:type="dcterms:W3CDTF">2008-04-28T20:49:44Z</dcterms:created>
  <dcterms:modified xsi:type="dcterms:W3CDTF">2014-12-14T19:42:07Z</dcterms:modified>
</cp:coreProperties>
</file>