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9" r:id="rId2"/>
    <p:sldId id="279" r:id="rId3"/>
    <p:sldId id="283" r:id="rId4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94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A794B339-16BC-4D7D-989E-CF1ABE5E963A}" type="datetimeFigureOut">
              <a:rPr lang="nl-NL"/>
              <a:pPr>
                <a:defRPr/>
              </a:pPr>
              <a:t>24-1-2012</a:t>
            </a:fld>
            <a:endParaRPr lang="nl-N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nl-NL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nl-NL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DD8BD03D-633A-4A80-9E1B-AE5B3E16D7C1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183281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nl-NL" smtClean="0"/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EB6B753F-E650-433C-825D-9C66BFA8D75F}" type="slidenum">
              <a:rPr lang="nl-NL" smtClean="0"/>
              <a:pPr eaLnBrk="1" hangingPunct="1"/>
              <a:t>1</a:t>
            </a:fld>
            <a:endParaRPr lang="nl-NL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nl-NL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D4D4A2ED-22A3-438C-949B-7F7A5B20B77E}" type="slidenum">
              <a:rPr lang="nl-NL">
                <a:solidFill>
                  <a:prstClr val="black"/>
                </a:solidFill>
              </a:rPr>
              <a:pPr eaLnBrk="1" hangingPunct="1"/>
              <a:t>2</a:t>
            </a:fld>
            <a:endParaRPr lang="nl-NL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nl-NL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E3D1894B-80AE-45B2-BCDC-6ACCF09987C9}" type="slidenum">
              <a:rPr lang="nl-NL" smtClean="0"/>
              <a:pPr eaLnBrk="1" hangingPunct="1"/>
              <a:t>3</a:t>
            </a:fld>
            <a:endParaRPr lang="nl-NL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8DE303-8EC3-410D-9014-BB861C7CFBCC}" type="datetime10">
              <a:rPr lang="nl-NL"/>
              <a:pPr>
                <a:defRPr/>
              </a:pPr>
              <a:t>20:53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714363-1C11-4B5C-A812-1EB251484A49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15456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6F2CA2-D84D-452A-8423-59218A35AC63}" type="datetime10">
              <a:rPr lang="nl-NL"/>
              <a:pPr>
                <a:defRPr/>
              </a:pPr>
              <a:t>20:53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87202D-4AA3-4EF4-AA3B-0047C195068B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306223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F196E0-D8E5-413E-A347-67091F7CB7D4}" type="datetime10">
              <a:rPr lang="nl-NL"/>
              <a:pPr>
                <a:defRPr/>
              </a:pPr>
              <a:t>20:53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D345FE-9751-4429-808B-A7554EA93A20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146868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A8E461-E19B-499A-B004-1994FB877FA9}" type="datetime10">
              <a:rPr lang="nl-NL"/>
              <a:pPr>
                <a:defRPr/>
              </a:pPr>
              <a:t>20:53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A34707-8287-4A15-9E9A-2245C7D2E3D8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798547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C2AAE2-C948-4B76-8F4B-0ED6B366A5B4}" type="datetime10">
              <a:rPr lang="nl-NL"/>
              <a:pPr>
                <a:defRPr/>
              </a:pPr>
              <a:t>20:53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0D4429-C3AA-4D3C-A215-597A9B6C4FD5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190118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F3309E-B4BB-47E6-8E6A-CB7DD325BE2B}" type="datetime10">
              <a:rPr lang="nl-NL"/>
              <a:pPr>
                <a:defRPr/>
              </a:pPr>
              <a:t>20:53</a:t>
            </a:fld>
            <a:endParaRPr lang="nl-NL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473165-8484-4C43-9291-4B8A320B907D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403744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7C74B6-581C-4BF2-BCFD-96338C021F58}" type="datetime10">
              <a:rPr lang="nl-NL"/>
              <a:pPr>
                <a:defRPr/>
              </a:pPr>
              <a:t>20:53</a:t>
            </a:fld>
            <a:endParaRPr lang="nl-NL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4FF534-8491-4403-85A6-6A921AD2E554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24932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AF5A65-BFD0-479B-87A8-6FBAEFD04783}" type="datetime10">
              <a:rPr lang="nl-NL"/>
              <a:pPr>
                <a:defRPr/>
              </a:pPr>
              <a:t>20:53</a:t>
            </a:fld>
            <a:endParaRPr lang="nl-NL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1B25B1-CC5E-4754-A2C4-15AB46A6D259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594831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08BF5B-CB15-4882-906B-8FC5D4AB7E7A}" type="datetime10">
              <a:rPr lang="nl-NL"/>
              <a:pPr>
                <a:defRPr/>
              </a:pPr>
              <a:t>20:53</a:t>
            </a:fld>
            <a:endParaRPr lang="nl-NL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FD06EC-AF99-407E-9311-96C500DC27C8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327059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04179A-272D-4023-B381-2FA04CCD0C5E}" type="datetime10">
              <a:rPr lang="nl-NL"/>
              <a:pPr>
                <a:defRPr/>
              </a:pPr>
              <a:t>20:53</a:t>
            </a:fld>
            <a:endParaRPr lang="nl-NL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88880D-0338-4D6B-8EED-33189DC66195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35380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AB7E1E-6100-4368-A35C-21C4D0C52BDA}" type="datetime10">
              <a:rPr lang="nl-NL"/>
              <a:pPr>
                <a:defRPr/>
              </a:pPr>
              <a:t>20:53</a:t>
            </a:fld>
            <a:endParaRPr lang="nl-NL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756024-65C0-424A-9985-9C289F0B5DE9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98793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1"/>
            </a:gs>
            <a:gs pos="50000">
              <a:schemeClr val="tx1"/>
            </a:gs>
            <a:gs pos="100000">
              <a:srgbClr val="000066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nl-NL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DE5A9BD-CFE0-4698-9C47-073057DD6E65}" type="datetime10">
              <a:rPr lang="nl-NL"/>
              <a:pPr>
                <a:defRPr/>
              </a:pPr>
              <a:t>20:53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3529882-ECF9-48B5-AAC4-3E4ADF2064C9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Box 14"/>
          <p:cNvSpPr txBox="1">
            <a:spLocks noChangeArrowheads="1"/>
          </p:cNvSpPr>
          <p:nvPr/>
        </p:nvSpPr>
        <p:spPr bwMode="auto">
          <a:xfrm>
            <a:off x="214313" y="695325"/>
            <a:ext cx="8643937" cy="289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nl-NL" sz="2400" dirty="0" smtClean="0">
                <a:solidFill>
                  <a:schemeClr val="bg1"/>
                </a:solidFill>
                <a:latin typeface="Calibri" pitchFamily="34" charset="0"/>
              </a:rPr>
              <a:t>Na deze les:</a:t>
            </a:r>
          </a:p>
          <a:p>
            <a:pPr algn="ctr" eaLnBrk="1" hangingPunct="1"/>
            <a:endParaRPr lang="nl-NL" sz="1400" dirty="0" smtClean="0">
              <a:solidFill>
                <a:schemeClr val="bg1"/>
              </a:solidFill>
              <a:latin typeface="Calibri" pitchFamily="34" charset="0"/>
            </a:endParaRPr>
          </a:p>
          <a:p>
            <a:pPr algn="ctr" eaLnBrk="1" hangingPunct="1"/>
            <a:r>
              <a:rPr lang="nl-NL" sz="2400" dirty="0" smtClean="0">
                <a:solidFill>
                  <a:schemeClr val="bg1"/>
                </a:solidFill>
                <a:latin typeface="Calibri" pitchFamily="34" charset="0"/>
              </a:rPr>
              <a:t>Kun je vertellen wat de samenhang is tussen </a:t>
            </a:r>
            <a:br>
              <a:rPr lang="nl-NL" sz="2400" dirty="0" smtClean="0">
                <a:solidFill>
                  <a:schemeClr val="bg1"/>
                </a:solidFill>
                <a:latin typeface="Calibri" pitchFamily="34" charset="0"/>
              </a:rPr>
            </a:br>
            <a:r>
              <a:rPr lang="nl-NL" sz="2400" dirty="0" smtClean="0">
                <a:solidFill>
                  <a:schemeClr val="bg1"/>
                </a:solidFill>
                <a:latin typeface="Calibri" pitchFamily="34" charset="0"/>
              </a:rPr>
              <a:t>frequentie (f),</a:t>
            </a:r>
            <a:br>
              <a:rPr lang="nl-NL" sz="2400" dirty="0" smtClean="0">
                <a:solidFill>
                  <a:schemeClr val="bg1"/>
                </a:solidFill>
                <a:latin typeface="Calibri" pitchFamily="34" charset="0"/>
              </a:rPr>
            </a:br>
            <a:r>
              <a:rPr lang="nl-NL" sz="2400" dirty="0" smtClean="0">
                <a:solidFill>
                  <a:schemeClr val="bg1"/>
                </a:solidFill>
                <a:latin typeface="Calibri" pitchFamily="34" charset="0"/>
              </a:rPr>
              <a:t>en trillingstijd (T)</a:t>
            </a:r>
          </a:p>
          <a:p>
            <a:pPr algn="ctr" eaLnBrk="1" hangingPunct="1"/>
            <a:endParaRPr lang="nl-NL" sz="2400" dirty="0" smtClean="0">
              <a:solidFill>
                <a:schemeClr val="bg1"/>
              </a:solidFill>
              <a:latin typeface="Calibri" pitchFamily="34" charset="0"/>
            </a:endParaRPr>
          </a:p>
          <a:p>
            <a:pPr algn="ctr" eaLnBrk="1" hangingPunct="1"/>
            <a:r>
              <a:rPr lang="nl-NL" sz="2400" dirty="0" smtClean="0">
                <a:solidFill>
                  <a:schemeClr val="bg1"/>
                </a:solidFill>
                <a:latin typeface="Calibri" pitchFamily="34" charset="0"/>
              </a:rPr>
              <a:t>Weet je wat omgekeerd evenredig te maken heeft met</a:t>
            </a:r>
          </a:p>
          <a:p>
            <a:pPr algn="ctr" eaLnBrk="1" hangingPunct="1"/>
            <a:r>
              <a:rPr lang="nl-NL" sz="2400" dirty="0" smtClean="0">
                <a:solidFill>
                  <a:schemeClr val="bg1"/>
                </a:solidFill>
                <a:latin typeface="Calibri" pitchFamily="34" charset="0"/>
              </a:rPr>
              <a:t> trillingstijd en frequentie</a:t>
            </a:r>
            <a:endParaRPr lang="nl-NL" sz="2400" dirty="0">
              <a:solidFill>
                <a:schemeClr val="bg1"/>
              </a:solidFill>
              <a:latin typeface="Calibri" pitchFamily="34" charset="0"/>
            </a:endParaRPr>
          </a:p>
        </p:txBody>
      </p:sp>
      <p:pic>
        <p:nvPicPr>
          <p:cNvPr id="2051" name="Rectangl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781" r="39844"/>
          <a:stretch>
            <a:fillRect/>
          </a:stretch>
        </p:blipFill>
        <p:spPr bwMode="auto">
          <a:xfrm>
            <a:off x="2071688" y="0"/>
            <a:ext cx="7072312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2" name="TextBox 4"/>
          <p:cNvSpPr txBox="1">
            <a:spLocks noChangeArrowheads="1"/>
          </p:cNvSpPr>
          <p:nvPr/>
        </p:nvSpPr>
        <p:spPr bwMode="auto">
          <a:xfrm>
            <a:off x="0" y="-31750"/>
            <a:ext cx="9144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nl-NL" sz="1000" b="1" i="1" dirty="0" smtClean="0">
                <a:solidFill>
                  <a:schemeClr val="bg1"/>
                </a:solidFill>
              </a:rPr>
              <a:t>Geluid – omgekeerd evenredig</a:t>
            </a:r>
            <a:endParaRPr lang="nl-NL" sz="1000" b="1" i="1" dirty="0">
              <a:solidFill>
                <a:schemeClr val="bg1"/>
              </a:solidFill>
            </a:endParaRPr>
          </a:p>
        </p:txBody>
      </p:sp>
      <p:pic>
        <p:nvPicPr>
          <p:cNvPr id="2053" name="Rectangl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297"/>
          <a:stretch>
            <a:fillRect/>
          </a:stretch>
        </p:blipFill>
        <p:spPr bwMode="auto">
          <a:xfrm>
            <a:off x="0" y="0"/>
            <a:ext cx="2071688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6588125" y="6640513"/>
            <a:ext cx="255587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nl-NL" sz="1000" i="1" dirty="0" smtClean="0">
                <a:solidFill>
                  <a:srgbClr val="5F5F5F"/>
                </a:solidFill>
              </a:rPr>
              <a:t>2011 W. </a:t>
            </a:r>
            <a:r>
              <a:rPr lang="nl-NL" sz="1000" i="1" dirty="0" err="1" smtClean="0">
                <a:solidFill>
                  <a:srgbClr val="5F5F5F"/>
                </a:solidFill>
              </a:rPr>
              <a:t>Tomassen</a:t>
            </a:r>
            <a:endParaRPr lang="nl-NL" sz="1000" i="1" dirty="0">
              <a:solidFill>
                <a:srgbClr val="5F5F5F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Box 14"/>
          <p:cNvSpPr txBox="1">
            <a:spLocks noChangeArrowheads="1"/>
          </p:cNvSpPr>
          <p:nvPr/>
        </p:nvSpPr>
        <p:spPr bwMode="auto">
          <a:xfrm>
            <a:off x="107504" y="1124743"/>
            <a:ext cx="4501704" cy="4770537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nl-NL" sz="2400" dirty="0" smtClean="0">
                <a:solidFill>
                  <a:prstClr val="white"/>
                </a:solidFill>
                <a:latin typeface="Calibri" pitchFamily="34" charset="0"/>
              </a:rPr>
              <a:t>Het aantal trillingen in 1 seconde</a:t>
            </a:r>
          </a:p>
          <a:p>
            <a:pPr algn="ctr" eaLnBrk="1" hangingPunct="1"/>
            <a:endParaRPr lang="nl-NL" sz="2400" dirty="0" smtClean="0">
              <a:solidFill>
                <a:prstClr val="white"/>
              </a:solidFill>
              <a:latin typeface="Calibri" pitchFamily="34" charset="0"/>
            </a:endParaRPr>
          </a:p>
          <a:p>
            <a:pPr algn="ctr" eaLnBrk="1" hangingPunct="1"/>
            <a:r>
              <a:rPr lang="nl-NL" sz="4800" dirty="0" smtClean="0">
                <a:solidFill>
                  <a:srgbClr val="FF0000"/>
                </a:solidFill>
                <a:latin typeface="Calibri" pitchFamily="34" charset="0"/>
              </a:rPr>
              <a:t>Frequentie</a:t>
            </a:r>
          </a:p>
          <a:p>
            <a:pPr algn="ctr" eaLnBrk="1" hangingPunct="1"/>
            <a:endParaRPr lang="nl-NL" sz="4800" dirty="0" smtClean="0">
              <a:solidFill>
                <a:srgbClr val="FF0000"/>
              </a:solidFill>
              <a:latin typeface="Calibri" pitchFamily="34" charset="0"/>
            </a:endParaRPr>
          </a:p>
          <a:p>
            <a:pPr marL="1520825" eaLnBrk="1" hangingPunct="1"/>
            <a:r>
              <a:rPr lang="nl-NL" sz="3600" dirty="0" smtClean="0">
                <a:solidFill>
                  <a:schemeClr val="bg1"/>
                </a:solidFill>
                <a:latin typeface="Calibri" pitchFamily="34" charset="0"/>
              </a:rPr>
              <a:t>f </a:t>
            </a:r>
            <a:r>
              <a:rPr lang="nl-NL" sz="3600" dirty="0" smtClean="0">
                <a:solidFill>
                  <a:schemeClr val="bg1"/>
                </a:solidFill>
                <a:latin typeface="Calibri" pitchFamily="34" charset="0"/>
              </a:rPr>
              <a:t>= </a:t>
            </a:r>
            <a:r>
              <a:rPr lang="nl-NL" sz="3600" dirty="0" smtClean="0">
                <a:solidFill>
                  <a:schemeClr val="bg1"/>
                </a:solidFill>
                <a:latin typeface="Calibri" pitchFamily="34" charset="0"/>
              </a:rPr>
              <a:t>  1 Hz</a:t>
            </a:r>
          </a:p>
          <a:p>
            <a:pPr marL="1520825" eaLnBrk="1" hangingPunct="1"/>
            <a:r>
              <a:rPr lang="nl-NL" sz="3600" dirty="0">
                <a:solidFill>
                  <a:schemeClr val="bg1"/>
                </a:solidFill>
                <a:latin typeface="Calibri" pitchFamily="34" charset="0"/>
              </a:rPr>
              <a:t>f = </a:t>
            </a:r>
            <a:r>
              <a:rPr lang="nl-NL" sz="3600" dirty="0" smtClean="0">
                <a:solidFill>
                  <a:schemeClr val="bg1"/>
                </a:solidFill>
                <a:latin typeface="Calibri" pitchFamily="34" charset="0"/>
              </a:rPr>
              <a:t>  2 </a:t>
            </a:r>
            <a:r>
              <a:rPr lang="nl-NL" sz="3600" dirty="0">
                <a:solidFill>
                  <a:schemeClr val="bg1"/>
                </a:solidFill>
                <a:latin typeface="Calibri" pitchFamily="34" charset="0"/>
              </a:rPr>
              <a:t>Hz</a:t>
            </a:r>
          </a:p>
          <a:p>
            <a:pPr marL="1520825" eaLnBrk="1" hangingPunct="1"/>
            <a:r>
              <a:rPr lang="nl-NL" sz="3600" dirty="0">
                <a:solidFill>
                  <a:schemeClr val="bg1"/>
                </a:solidFill>
                <a:latin typeface="Calibri" pitchFamily="34" charset="0"/>
              </a:rPr>
              <a:t>f = 10 Hz</a:t>
            </a:r>
          </a:p>
          <a:p>
            <a:pPr marL="1520825" eaLnBrk="1" hangingPunct="1"/>
            <a:r>
              <a:rPr lang="nl-NL" sz="3600" dirty="0">
                <a:solidFill>
                  <a:schemeClr val="bg1"/>
                </a:solidFill>
                <a:latin typeface="Calibri" pitchFamily="34" charset="0"/>
              </a:rPr>
              <a:t>f = </a:t>
            </a:r>
            <a:r>
              <a:rPr lang="nl-NL" sz="3600" dirty="0" smtClean="0">
                <a:solidFill>
                  <a:schemeClr val="bg1"/>
                </a:solidFill>
                <a:latin typeface="Calibri" pitchFamily="34" charset="0"/>
              </a:rPr>
              <a:t>50 Hz</a:t>
            </a:r>
            <a:endParaRPr lang="nl-NL" sz="3600" dirty="0" smtClean="0">
              <a:solidFill>
                <a:schemeClr val="bg1"/>
              </a:solidFill>
              <a:latin typeface="Calibri" pitchFamily="34" charset="0"/>
            </a:endParaRPr>
          </a:p>
          <a:p>
            <a:pPr algn="ctr" eaLnBrk="1" hangingPunct="1"/>
            <a:endParaRPr lang="nl-NL" sz="1600" dirty="0" smtClean="0">
              <a:solidFill>
                <a:schemeClr val="bg1"/>
              </a:solidFill>
              <a:latin typeface="Calibri" pitchFamily="34" charset="0"/>
            </a:endParaRPr>
          </a:p>
        </p:txBody>
      </p:sp>
      <p:pic>
        <p:nvPicPr>
          <p:cNvPr id="6147" name="Rectangl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781" r="39844"/>
          <a:stretch>
            <a:fillRect/>
          </a:stretch>
        </p:blipFill>
        <p:spPr bwMode="auto">
          <a:xfrm>
            <a:off x="2071688" y="0"/>
            <a:ext cx="7072312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8" name="TextBox 4"/>
          <p:cNvSpPr txBox="1">
            <a:spLocks noChangeArrowheads="1"/>
          </p:cNvSpPr>
          <p:nvPr/>
        </p:nvSpPr>
        <p:spPr bwMode="auto">
          <a:xfrm>
            <a:off x="0" y="-31750"/>
            <a:ext cx="9144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nl-NL" sz="1000" b="1" i="1" dirty="0">
                <a:solidFill>
                  <a:schemeClr val="bg1"/>
                </a:solidFill>
              </a:rPr>
              <a:t>Geluid – omgekeerd evenredig</a:t>
            </a:r>
          </a:p>
        </p:txBody>
      </p:sp>
      <p:pic>
        <p:nvPicPr>
          <p:cNvPr id="6149" name="Rectangl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297"/>
          <a:stretch>
            <a:fillRect/>
          </a:stretch>
        </p:blipFill>
        <p:spPr bwMode="auto">
          <a:xfrm>
            <a:off x="0" y="0"/>
            <a:ext cx="2071688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3" name="TextBox 14"/>
          <p:cNvSpPr txBox="1">
            <a:spLocks noChangeArrowheads="1"/>
          </p:cNvSpPr>
          <p:nvPr/>
        </p:nvSpPr>
        <p:spPr bwMode="auto">
          <a:xfrm>
            <a:off x="4716016" y="1124744"/>
            <a:ext cx="4357687" cy="4893647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nl-NL" sz="2400" dirty="0" smtClean="0">
                <a:solidFill>
                  <a:prstClr val="white"/>
                </a:solidFill>
                <a:latin typeface="Calibri" pitchFamily="34" charset="0"/>
              </a:rPr>
              <a:t>De tijd van een trilling</a:t>
            </a:r>
          </a:p>
          <a:p>
            <a:pPr algn="ctr" eaLnBrk="1" hangingPunct="1"/>
            <a:endParaRPr lang="nl-NL" sz="2400" dirty="0" smtClean="0">
              <a:solidFill>
                <a:prstClr val="white"/>
              </a:solidFill>
              <a:latin typeface="Calibri" pitchFamily="34" charset="0"/>
            </a:endParaRPr>
          </a:p>
          <a:p>
            <a:pPr algn="ctr" eaLnBrk="1" hangingPunct="1"/>
            <a:r>
              <a:rPr lang="nl-NL" sz="4800" dirty="0" err="1" smtClean="0">
                <a:solidFill>
                  <a:srgbClr val="00B050"/>
                </a:solidFill>
                <a:latin typeface="Calibri" pitchFamily="34" charset="0"/>
              </a:rPr>
              <a:t>Trillinstijd</a:t>
            </a:r>
            <a:endParaRPr lang="nl-NL" sz="4800" dirty="0" smtClean="0">
              <a:solidFill>
                <a:srgbClr val="00B050"/>
              </a:solidFill>
              <a:latin typeface="Calibri" pitchFamily="34" charset="0"/>
            </a:endParaRPr>
          </a:p>
          <a:p>
            <a:pPr algn="ctr" eaLnBrk="1" hangingPunct="1"/>
            <a:endParaRPr lang="nl-NL" sz="4800" dirty="0" smtClean="0">
              <a:solidFill>
                <a:srgbClr val="FF0000"/>
              </a:solidFill>
              <a:latin typeface="Calibri" pitchFamily="34" charset="0"/>
            </a:endParaRPr>
          </a:p>
          <a:p>
            <a:pPr marL="1349375" eaLnBrk="1" hangingPunct="1"/>
            <a:r>
              <a:rPr lang="nl-NL" sz="3600" dirty="0">
                <a:solidFill>
                  <a:schemeClr val="bg1"/>
                </a:solidFill>
                <a:latin typeface="Calibri" pitchFamily="34" charset="0"/>
              </a:rPr>
              <a:t>T = 1</a:t>
            </a:r>
            <a:r>
              <a:rPr lang="nl-NL" sz="3600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nl-NL" sz="3600" dirty="0">
                <a:solidFill>
                  <a:schemeClr val="bg1"/>
                </a:solidFill>
                <a:latin typeface="Calibri" pitchFamily="34" charset="0"/>
              </a:rPr>
              <a:t>s </a:t>
            </a:r>
            <a:endParaRPr lang="nl-NL" sz="3200" dirty="0">
              <a:solidFill>
                <a:schemeClr val="bg1"/>
              </a:solidFill>
              <a:latin typeface="Calibri" pitchFamily="34" charset="0"/>
            </a:endParaRPr>
          </a:p>
          <a:p>
            <a:pPr marL="1349375" eaLnBrk="1" hangingPunct="1"/>
            <a:r>
              <a:rPr lang="nl-NL" sz="3600" dirty="0" smtClean="0">
                <a:solidFill>
                  <a:schemeClr val="bg1"/>
                </a:solidFill>
                <a:latin typeface="Calibri" pitchFamily="34" charset="0"/>
              </a:rPr>
              <a:t>T </a:t>
            </a:r>
            <a:r>
              <a:rPr lang="nl-NL" sz="3600" dirty="0" smtClean="0">
                <a:solidFill>
                  <a:schemeClr val="bg1"/>
                </a:solidFill>
                <a:latin typeface="Calibri" pitchFamily="34" charset="0"/>
              </a:rPr>
              <a:t>= </a:t>
            </a:r>
            <a:r>
              <a:rPr lang="nl-NL" sz="3600" dirty="0" smtClean="0">
                <a:solidFill>
                  <a:schemeClr val="bg1"/>
                </a:solidFill>
                <a:latin typeface="Calibri" pitchFamily="34" charset="0"/>
              </a:rPr>
              <a:t>0,5 </a:t>
            </a:r>
            <a:r>
              <a:rPr lang="nl-NL" sz="3600" dirty="0" smtClean="0">
                <a:solidFill>
                  <a:schemeClr val="bg1"/>
                </a:solidFill>
                <a:latin typeface="Calibri" pitchFamily="34" charset="0"/>
              </a:rPr>
              <a:t>s </a:t>
            </a:r>
            <a:endParaRPr lang="nl-NL" sz="3600" dirty="0" smtClean="0">
              <a:solidFill>
                <a:schemeClr val="bg1"/>
              </a:solidFill>
              <a:latin typeface="Calibri" pitchFamily="34" charset="0"/>
            </a:endParaRPr>
          </a:p>
          <a:p>
            <a:pPr marL="1349375" eaLnBrk="1" hangingPunct="1"/>
            <a:r>
              <a:rPr lang="nl-NL" sz="3200" dirty="0">
                <a:solidFill>
                  <a:schemeClr val="bg1"/>
                </a:solidFill>
                <a:latin typeface="Calibri" pitchFamily="34" charset="0"/>
              </a:rPr>
              <a:t>T </a:t>
            </a:r>
            <a:r>
              <a:rPr lang="nl-NL" sz="3200" dirty="0" smtClean="0">
                <a:solidFill>
                  <a:schemeClr val="bg1"/>
                </a:solidFill>
                <a:latin typeface="Calibri" pitchFamily="34" charset="0"/>
              </a:rPr>
              <a:t>=  0,1 </a:t>
            </a:r>
            <a:r>
              <a:rPr lang="nl-NL" sz="3200" dirty="0">
                <a:solidFill>
                  <a:schemeClr val="bg1"/>
                </a:solidFill>
                <a:latin typeface="Calibri" pitchFamily="34" charset="0"/>
              </a:rPr>
              <a:t>s </a:t>
            </a:r>
            <a:endParaRPr lang="nl-NL" sz="2800" dirty="0">
              <a:solidFill>
                <a:schemeClr val="bg1"/>
              </a:solidFill>
              <a:latin typeface="Calibri" pitchFamily="34" charset="0"/>
            </a:endParaRPr>
          </a:p>
          <a:p>
            <a:pPr marL="1349375" eaLnBrk="1" hangingPunct="1"/>
            <a:r>
              <a:rPr lang="nl-NL" sz="3200" dirty="0">
                <a:solidFill>
                  <a:schemeClr val="bg1"/>
                </a:solidFill>
                <a:latin typeface="Calibri" pitchFamily="34" charset="0"/>
              </a:rPr>
              <a:t>T = </a:t>
            </a:r>
            <a:r>
              <a:rPr lang="nl-NL" sz="3200" dirty="0" smtClean="0">
                <a:solidFill>
                  <a:schemeClr val="bg1"/>
                </a:solidFill>
                <a:latin typeface="Calibri" pitchFamily="34" charset="0"/>
              </a:rPr>
              <a:t> 0,05 </a:t>
            </a:r>
            <a:r>
              <a:rPr lang="nl-NL" sz="3200" dirty="0">
                <a:solidFill>
                  <a:schemeClr val="bg1"/>
                </a:solidFill>
                <a:latin typeface="Calibri" pitchFamily="34" charset="0"/>
              </a:rPr>
              <a:t>s </a:t>
            </a:r>
            <a:endParaRPr lang="nl-NL" sz="2800" dirty="0">
              <a:solidFill>
                <a:schemeClr val="bg1"/>
              </a:solidFill>
              <a:latin typeface="Calibri" pitchFamily="34" charset="0"/>
            </a:endParaRPr>
          </a:p>
          <a:p>
            <a:pPr algn="ctr" eaLnBrk="1" hangingPunct="1"/>
            <a:endParaRPr lang="nl-NL" sz="3200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64" name="Rechthoek 3"/>
          <p:cNvSpPr>
            <a:spLocks noChangeArrowheads="1"/>
          </p:cNvSpPr>
          <p:nvPr/>
        </p:nvSpPr>
        <p:spPr bwMode="auto">
          <a:xfrm>
            <a:off x="357188" y="428625"/>
            <a:ext cx="8358187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nl-NL" sz="4400" dirty="0" smtClean="0">
                <a:solidFill>
                  <a:prstClr val="white"/>
                </a:solidFill>
                <a:latin typeface="Calibri" pitchFamily="34" charset="0"/>
                <a:cs typeface="Arial" charset="0"/>
              </a:rPr>
              <a:t>Twee begrippen</a:t>
            </a:r>
            <a:endParaRPr lang="nl-NL" sz="4400" dirty="0">
              <a:solidFill>
                <a:prstClr val="white"/>
              </a:solidFill>
              <a:latin typeface="Calibri" pitchFamily="34" charset="0"/>
              <a:cs typeface="Arial" charset="0"/>
            </a:endParaRPr>
          </a:p>
        </p:txBody>
      </p:sp>
      <p:sp>
        <p:nvSpPr>
          <p:cNvPr id="2" name="AutoShape 2" descr="http://t0.gstatic.com/images?q=tbn:ANd9GcTofIbONqnzbz6qdoVSQ2vcC-wQvv4oK1JV_yJ76pfi0mm6erO0"/>
          <p:cNvSpPr>
            <a:spLocks noChangeAspect="1" noChangeArrowheads="1"/>
          </p:cNvSpPr>
          <p:nvPr/>
        </p:nvSpPr>
        <p:spPr bwMode="auto">
          <a:xfrm>
            <a:off x="63500" y="-895350"/>
            <a:ext cx="2466975" cy="1847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7220494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Rectangl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781" r="39844"/>
          <a:stretch>
            <a:fillRect/>
          </a:stretch>
        </p:blipFill>
        <p:spPr bwMode="auto">
          <a:xfrm>
            <a:off x="2071688" y="0"/>
            <a:ext cx="7072312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9" name="TextBox 4"/>
          <p:cNvSpPr txBox="1">
            <a:spLocks noChangeArrowheads="1"/>
          </p:cNvSpPr>
          <p:nvPr/>
        </p:nvSpPr>
        <p:spPr bwMode="auto">
          <a:xfrm>
            <a:off x="0" y="-31750"/>
            <a:ext cx="9144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nl-NL" sz="1000" b="1" i="1" dirty="0">
                <a:solidFill>
                  <a:schemeClr val="bg1"/>
                </a:solidFill>
              </a:rPr>
              <a:t>Geluid – omgekeerd evenredig</a:t>
            </a:r>
          </a:p>
        </p:txBody>
      </p:sp>
      <p:pic>
        <p:nvPicPr>
          <p:cNvPr id="9220" name="Rectangl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297"/>
          <a:stretch>
            <a:fillRect/>
          </a:stretch>
        </p:blipFill>
        <p:spPr bwMode="auto">
          <a:xfrm>
            <a:off x="0" y="0"/>
            <a:ext cx="2071688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1" name="TextBox 14"/>
          <p:cNvSpPr txBox="1">
            <a:spLocks noChangeArrowheads="1"/>
          </p:cNvSpPr>
          <p:nvPr/>
        </p:nvSpPr>
        <p:spPr bwMode="auto">
          <a:xfrm>
            <a:off x="428625" y="571500"/>
            <a:ext cx="4000500" cy="35086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nl-NL" sz="2400" dirty="0" smtClean="0">
                <a:solidFill>
                  <a:schemeClr val="bg1"/>
                </a:solidFill>
              </a:rPr>
              <a:t>T </a:t>
            </a:r>
            <a:r>
              <a:rPr lang="nl-NL" sz="2400" dirty="0">
                <a:solidFill>
                  <a:schemeClr val="bg1"/>
                </a:solidFill>
              </a:rPr>
              <a:t>en </a:t>
            </a:r>
            <a:r>
              <a:rPr lang="nl-NL" sz="2400" dirty="0" smtClean="0">
                <a:solidFill>
                  <a:schemeClr val="bg1"/>
                </a:solidFill>
              </a:rPr>
              <a:t>f zijn </a:t>
            </a:r>
            <a:endParaRPr lang="nl-NL" sz="2400" dirty="0">
              <a:solidFill>
                <a:schemeClr val="bg1"/>
              </a:solidFill>
            </a:endParaRPr>
          </a:p>
          <a:p>
            <a:r>
              <a:rPr lang="nl-NL" sz="2400" dirty="0" smtClean="0">
                <a:solidFill>
                  <a:srgbClr val="FF0000"/>
                </a:solidFill>
              </a:rPr>
              <a:t>Omgekeerd evenredig </a:t>
            </a:r>
            <a:endParaRPr lang="nl-NL" sz="2400" dirty="0">
              <a:solidFill>
                <a:srgbClr val="FF0000"/>
              </a:solidFill>
            </a:endParaRPr>
          </a:p>
          <a:p>
            <a:pPr eaLnBrk="1" hangingPunct="1"/>
            <a:endParaRPr lang="nl-NL" sz="2400" dirty="0">
              <a:solidFill>
                <a:schemeClr val="bg1"/>
              </a:solidFill>
              <a:latin typeface="Calibri" pitchFamily="34" charset="0"/>
            </a:endParaRPr>
          </a:p>
          <a:p>
            <a:pPr eaLnBrk="1" hangingPunct="1"/>
            <a:endParaRPr lang="nl-NL" sz="2400" dirty="0" smtClean="0">
              <a:solidFill>
                <a:schemeClr val="bg1"/>
              </a:solidFill>
              <a:latin typeface="Calibri" pitchFamily="34" charset="0"/>
            </a:endParaRPr>
          </a:p>
          <a:p>
            <a:pPr eaLnBrk="1" hangingPunct="1"/>
            <a:endParaRPr lang="nl-NL" sz="2400" dirty="0">
              <a:solidFill>
                <a:schemeClr val="bg1"/>
              </a:solidFill>
              <a:latin typeface="Calibri" pitchFamily="34" charset="0"/>
            </a:endParaRPr>
          </a:p>
          <a:p>
            <a:pPr eaLnBrk="1" hangingPunct="1"/>
            <a:endParaRPr lang="nl-NL" sz="2400" dirty="0" smtClean="0">
              <a:solidFill>
                <a:schemeClr val="bg1"/>
              </a:solidFill>
              <a:latin typeface="Calibri" pitchFamily="34" charset="0"/>
            </a:endParaRPr>
          </a:p>
          <a:p>
            <a:pPr eaLnBrk="1" hangingPunct="1"/>
            <a:r>
              <a:rPr lang="nl-NL" sz="2400" dirty="0" smtClean="0">
                <a:solidFill>
                  <a:schemeClr val="bg1"/>
                </a:solidFill>
                <a:latin typeface="Calibri" pitchFamily="34" charset="0"/>
              </a:rPr>
              <a:t>Dit herken</a:t>
            </a:r>
          </a:p>
          <a:p>
            <a:pPr eaLnBrk="1" hangingPunct="1"/>
            <a:r>
              <a:rPr lang="nl-NL" sz="2400" dirty="0" smtClean="0">
                <a:solidFill>
                  <a:schemeClr val="bg1"/>
                </a:solidFill>
                <a:latin typeface="Calibri" pitchFamily="34" charset="0"/>
              </a:rPr>
              <a:t> je aan:</a:t>
            </a:r>
            <a:endParaRPr lang="nl-NL" sz="2000" dirty="0">
              <a:solidFill>
                <a:schemeClr val="bg1"/>
              </a:solidFill>
              <a:latin typeface="Calibri" pitchFamily="34" charset="0"/>
            </a:endParaRPr>
          </a:p>
          <a:p>
            <a:pPr eaLnBrk="1" hangingPunct="1"/>
            <a:endParaRPr lang="nl-NL" sz="1000" dirty="0">
              <a:solidFill>
                <a:schemeClr val="bg1"/>
              </a:solidFill>
              <a:latin typeface="Calibri" pitchFamily="34" charset="0"/>
            </a:endParaRPr>
          </a:p>
          <a:p>
            <a:pPr eaLnBrk="1" hangingPunct="1"/>
            <a:endParaRPr lang="nl-NL" sz="2000" dirty="0">
              <a:solidFill>
                <a:schemeClr val="bg1"/>
              </a:solidFill>
              <a:latin typeface="Calibri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Rechthoek 2"/>
              <p:cNvSpPr/>
              <p:nvPr/>
            </p:nvSpPr>
            <p:spPr>
              <a:xfrm>
                <a:off x="5222178" y="571500"/>
                <a:ext cx="3405676" cy="550920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32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𝑥</m:t>
                      </m:r>
                      <m:r>
                        <a:rPr lang="en-US" sz="3200" b="0" i="1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en-US" sz="3200" b="0" i="1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𝑦</m:t>
                      </m:r>
                      <m:r>
                        <a:rPr lang="en-US" sz="3200" b="0" i="1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sz="3200" b="0" i="1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𝑐𝑜𝑛𝑠𝑡𝑎𝑛𝑡</m:t>
                      </m:r>
                    </m:oMath>
                  </m:oMathPara>
                </a14:m>
                <a:endParaRPr lang="nl-NL" sz="3200" dirty="0" smtClean="0">
                  <a:solidFill>
                    <a:schemeClr val="bg1"/>
                  </a:solidFill>
                </a:endParaRPr>
              </a:p>
              <a:p>
                <a:endParaRPr lang="nl-NL" sz="3200" dirty="0" smtClean="0">
                  <a:solidFill>
                    <a:schemeClr val="bg1"/>
                  </a:solidFill>
                </a:endParaRPr>
              </a:p>
              <a:p>
                <a:pPr>
                  <a:tabLst>
                    <a:tab pos="0" algn="l"/>
                  </a:tabLs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32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𝑓</m:t>
                      </m:r>
                      <m:r>
                        <a:rPr lang="en-US" sz="3200" b="0" i="1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en-US" sz="3200" b="0" i="1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𝑇</m:t>
                      </m:r>
                      <m:r>
                        <a:rPr lang="en-US" sz="3200" b="0" i="1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=1</m:t>
                      </m:r>
                    </m:oMath>
                  </m:oMathPara>
                </a14:m>
                <a:endParaRPr lang="nl-NL" sz="3200" dirty="0" smtClean="0">
                  <a:solidFill>
                    <a:schemeClr val="bg1"/>
                  </a:solidFill>
                </a:endParaRPr>
              </a:p>
              <a:p>
                <a:endParaRPr lang="nl-NL" sz="3200" dirty="0" smtClean="0">
                  <a:solidFill>
                    <a:schemeClr val="bg1"/>
                  </a:solidFill>
                </a:endParaRPr>
              </a:p>
              <a:p>
                <a:endParaRPr lang="nl-NL" sz="3200" dirty="0">
                  <a:solidFill>
                    <a:schemeClr val="bg1"/>
                  </a:solidFill>
                </a:endParaRPr>
              </a:p>
              <a:p>
                <a:r>
                  <a:rPr lang="nl-NL" sz="3200" dirty="0" smtClean="0">
                    <a:solidFill>
                      <a:schemeClr val="bg1"/>
                    </a:solidFill>
                  </a:rPr>
                  <a:t>Hyperbool</a:t>
                </a:r>
                <a:endParaRPr lang="nl-NL" sz="3200" dirty="0" smtClean="0">
                  <a:solidFill>
                    <a:schemeClr val="bg1"/>
                  </a:solidFill>
                </a:endParaRPr>
              </a:p>
              <a:p>
                <a:endParaRPr lang="nl-NL" sz="3200" dirty="0" smtClean="0">
                  <a:solidFill>
                    <a:schemeClr val="bg1"/>
                  </a:solidFill>
                </a:endParaRPr>
              </a:p>
              <a:p>
                <a:endParaRPr lang="nl-NL" sz="3200" dirty="0">
                  <a:solidFill>
                    <a:schemeClr val="bg1"/>
                  </a:solidFill>
                </a:endParaRPr>
              </a:p>
              <a:p>
                <a:endParaRPr lang="nl-NL" sz="3200" dirty="0">
                  <a:solidFill>
                    <a:schemeClr val="bg1"/>
                  </a:solidFill>
                </a:endParaRPr>
              </a:p>
              <a:p>
                <a:r>
                  <a:rPr lang="nl-NL" sz="3200" dirty="0" smtClean="0">
                    <a:solidFill>
                      <a:schemeClr val="bg1"/>
                    </a:solidFill>
                  </a:rPr>
                  <a:t>f   	2 x zo groot</a:t>
                </a:r>
              </a:p>
              <a:p>
                <a:r>
                  <a:rPr lang="nl-NL" sz="3200" dirty="0" smtClean="0">
                    <a:solidFill>
                      <a:schemeClr val="bg1"/>
                    </a:solidFill>
                  </a:rPr>
                  <a:t>T </a:t>
                </a:r>
                <a:r>
                  <a:rPr lang="nl-NL" sz="3200" dirty="0">
                    <a:solidFill>
                      <a:schemeClr val="bg1"/>
                    </a:solidFill>
                  </a:rPr>
                  <a:t>	</a:t>
                </a:r>
                <a:r>
                  <a:rPr lang="nl-NL" sz="3200" dirty="0" smtClean="0">
                    <a:solidFill>
                      <a:schemeClr val="bg1"/>
                    </a:solidFill>
                  </a:rPr>
                  <a:t>2 x zo klein</a:t>
                </a:r>
                <a:endParaRPr lang="nl-NL" sz="3200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3" name="Rechthoek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22178" y="571500"/>
                <a:ext cx="3405676" cy="5509200"/>
              </a:xfrm>
              <a:prstGeom prst="rect">
                <a:avLst/>
              </a:prstGeom>
              <a:blipFill rotWithShape="1">
                <a:blip r:embed="rId4"/>
                <a:stretch>
                  <a:fillRect l="-4659" b="-2769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kstvak 3"/>
          <p:cNvSpPr txBox="1"/>
          <p:nvPr/>
        </p:nvSpPr>
        <p:spPr>
          <a:xfrm>
            <a:off x="3921822" y="795596"/>
            <a:ext cx="13003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chemeClr val="bg1"/>
                </a:solidFill>
              </a:rPr>
              <a:t>1) Formule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1" name="Tekstvak 10"/>
          <p:cNvSpPr txBox="1"/>
          <p:nvPr/>
        </p:nvSpPr>
        <p:spPr>
          <a:xfrm>
            <a:off x="3953830" y="3077924"/>
            <a:ext cx="11464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2</a:t>
            </a:r>
            <a:r>
              <a:rPr lang="nl-NL" dirty="0" smtClean="0">
                <a:solidFill>
                  <a:schemeClr val="bg1"/>
                </a:solidFill>
              </a:rPr>
              <a:t>) grafiek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2" name="Tekstvak 11"/>
          <p:cNvSpPr txBox="1"/>
          <p:nvPr/>
        </p:nvSpPr>
        <p:spPr>
          <a:xfrm>
            <a:off x="4059158" y="4941168"/>
            <a:ext cx="954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chemeClr val="bg1"/>
                </a:solidFill>
              </a:rPr>
              <a:t>3) tabel</a:t>
            </a:r>
            <a:endParaRPr lang="nl-NL" dirty="0">
              <a:solidFill>
                <a:schemeClr val="bg1"/>
              </a:solidFill>
            </a:endParaRPr>
          </a:p>
        </p:txBody>
      </p:sp>
      <p:cxnSp>
        <p:nvCxnSpPr>
          <p:cNvPr id="6" name="Rechte verbindingslijn met pijl 5"/>
          <p:cNvCxnSpPr/>
          <p:nvPr/>
        </p:nvCxnSpPr>
        <p:spPr>
          <a:xfrm flipV="1">
            <a:off x="2339752" y="1164928"/>
            <a:ext cx="1614078" cy="22823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echte verbindingslijn met pijl 14"/>
          <p:cNvCxnSpPr/>
          <p:nvPr/>
        </p:nvCxnSpPr>
        <p:spPr>
          <a:xfrm>
            <a:off x="2354414" y="3444964"/>
            <a:ext cx="1704744" cy="14962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echte verbindingslijn met pijl 15"/>
          <p:cNvCxnSpPr>
            <a:endCxn id="11" idx="1"/>
          </p:cNvCxnSpPr>
          <p:nvPr/>
        </p:nvCxnSpPr>
        <p:spPr>
          <a:xfrm flipV="1">
            <a:off x="2354414" y="3262590"/>
            <a:ext cx="1599416" cy="18237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2852936"/>
            <a:ext cx="1638523" cy="16024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0280122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1368</TotalTime>
  <Words>111</Words>
  <Application>Microsoft Office PowerPoint</Application>
  <PresentationFormat>Diavoorstelling (4:3)</PresentationFormat>
  <Paragraphs>52</Paragraphs>
  <Slides>3</Slides>
  <Notes>3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3</vt:i4>
      </vt:variant>
    </vt:vector>
  </HeadingPairs>
  <TitlesOfParts>
    <vt:vector size="4" baseType="lpstr">
      <vt:lpstr>Office Theme</vt:lpstr>
      <vt:lpstr>PowerPoint-presentatie</vt:lpstr>
      <vt:lpstr>PowerPoint-presentatie</vt:lpstr>
      <vt:lpstr>PowerPoint-presentatie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Ricardo</dc:creator>
  <cp:lastModifiedBy>Wim Tomassen</cp:lastModifiedBy>
  <cp:revision>114</cp:revision>
  <dcterms:created xsi:type="dcterms:W3CDTF">2010-04-04T19:22:57Z</dcterms:created>
  <dcterms:modified xsi:type="dcterms:W3CDTF">2012-01-24T19:59:32Z</dcterms:modified>
</cp:coreProperties>
</file>