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3" r:id="rId3"/>
    <p:sldId id="304" r:id="rId4"/>
    <p:sldId id="305" r:id="rId5"/>
    <p:sldId id="317" r:id="rId6"/>
    <p:sldId id="307" r:id="rId7"/>
    <p:sldId id="308" r:id="rId8"/>
    <p:sldId id="315" r:id="rId9"/>
    <p:sldId id="316" r:id="rId10"/>
    <p:sldId id="306" r:id="rId11"/>
    <p:sldId id="312" r:id="rId12"/>
    <p:sldId id="313" r:id="rId13"/>
    <p:sldId id="314" r:id="rId14"/>
    <p:sldId id="309" r:id="rId15"/>
    <p:sldId id="311" r:id="rId16"/>
    <p:sldId id="302" r:id="rId17"/>
    <p:sldId id="300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006"/>
    <a:srgbClr val="BFC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B3D27-BB5C-4B7F-9E7E-825AB9F12907}" type="datetimeFigureOut">
              <a:rPr lang="nl-NL" smtClean="0"/>
              <a:t>1-12-2015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D2AA-B007-413C-A8FD-F9A81CBAAE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04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4DDE9E-9302-4CAA-A6D2-9D86D46DBA81}" type="slidenum">
              <a:rPr lang="nl-NL" smtClean="0"/>
              <a:pPr eaLnBrk="1" hangingPunct="1"/>
              <a:t>4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45199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B6D2E4-40DD-42D7-902F-E8DAA7EF4830}" type="slidenum">
              <a:rPr lang="nl-NL" smtClean="0"/>
              <a:pPr eaLnBrk="1" hangingPunct="1"/>
              <a:t>7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71265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4DDE9E-9302-4CAA-A6D2-9D86D46DBA81}" type="slidenum">
              <a:rPr lang="nl-NL" smtClean="0"/>
              <a:pPr eaLnBrk="1" hangingPunct="1"/>
              <a:t>8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89631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E52379-D8F2-4924-B4EA-5329ADDABC90}" type="slidenum">
              <a:rPr lang="nl-NL" smtClean="0"/>
              <a:pPr eaLnBrk="1" hangingPunct="1"/>
              <a:t>9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27368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C94A1D-EAB6-4F24-BAB0-4B0E304C19A3}" type="slidenum">
              <a:rPr lang="nl-NL" smtClean="0"/>
              <a:pPr eaLnBrk="1" hangingPunct="1"/>
              <a:t>13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20240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2A7DDC-54CD-411C-85A0-EBE9A9FC3476}" type="slidenum">
              <a:rPr lang="nl-NL" smtClean="0"/>
              <a:pPr eaLnBrk="1" hangingPunct="1"/>
              <a:t>14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84633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1-12-2015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1-12-2015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1-12-2015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1-12-2015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1-12-2015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1-12-2015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>
                <a:lumMod val="10000"/>
              </a:srgbClr>
            </a:gs>
            <a:gs pos="50000">
              <a:srgbClr val="002060">
                <a:lumMod val="14000"/>
              </a:srgbClr>
            </a:gs>
            <a:gs pos="100000">
              <a:srgbClr val="002060">
                <a:lumMod val="74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04A57-4244-4D58-9C9A-C3DFF2E24811}" type="datetimeFigureOut">
              <a:rPr lang="nl-NL" smtClean="0"/>
              <a:t>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betavakken.nl/natuurkunde/Applets/Golven%20en%20straling/Optica/Lichtbron/schaduw/Kleurschaduw.htm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www.betavakken.nl/natuurkunde/Applets/Golven%20en%20straling/Optica/Lichtbron/schaduw/Kleurschaduw.htm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astro.ru.nl/nieuws/schaduw.jpg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gerardstolk/3515990950/sizes/o/" TargetMode="External"/><Relationship Id="rId3" Type="http://schemas.openxmlformats.org/officeDocument/2006/relationships/hyperlink" Target="http://www.flickr.com/photos/yanivg/3329797039" TargetMode="External"/><Relationship Id="rId7" Type="http://schemas.openxmlformats.org/officeDocument/2006/relationships/hyperlink" Target="http://www.flickr.com/photos/95511220@N00/422961825/" TargetMode="External"/><Relationship Id="rId2" Type="http://schemas.openxmlformats.org/officeDocument/2006/relationships/hyperlink" Target="http://www.flickr.com/photos/maryhodder/477159826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hotos/14838182@N00/4319082766/" TargetMode="External"/><Relationship Id="rId5" Type="http://schemas.openxmlformats.org/officeDocument/2006/relationships/hyperlink" Target="http://www.flickr.com/photos/57557325@N00/244818888/" TargetMode="External"/><Relationship Id="rId4" Type="http://schemas.openxmlformats.org/officeDocument/2006/relationships/hyperlink" Target="http://www.sxc.hu/browse.phtml?f=view&amp;id=1337619" TargetMode="External"/><Relationship Id="rId9" Type="http://schemas.openxmlformats.org/officeDocument/2006/relationships/hyperlink" Target="http://www.flickr.com/photos/33124677@N00/548755903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busAtlh-WI" TargetMode="External"/><Relationship Id="rId6" Type="http://schemas.openxmlformats.org/officeDocument/2006/relationships/hyperlink" Target="https://www.youtube.com/v/SbusAtlh-WI" TargetMode="Externa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hyperlink" Target="file:///F:\W_betavakken\natuurkunde\Applets\Golven%20en%20straling\Optica\Lichtbron\schaduw\Kleurschaduw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ukZw9I92zY" TargetMode="External"/><Relationship Id="rId6" Type="http://schemas.openxmlformats.org/officeDocument/2006/relationships/hyperlink" Target="https://www.youtube.com/v/SbusAtlh-WI" TargetMode="External"/><Relationship Id="rId5" Type="http://schemas.openxmlformats.org/officeDocument/2006/relationships/hyperlink" Target="https://www.youtube.com/v/sukZw9I92zY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hyperlink" Target="file:///F:\W_betavakken\natuurkunde\Applets\Golven%20en%20straling\Optica\Lichtbron\schaduw\Kleurschaduw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microsoft.com/office/2007/relationships/hdphoto" Target="../media/hdphoto4.wdp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avakken.nl/natuurkunde/Applets/Golven%20en%20straling/Optica/Lichtbron/schaduw/Kleurschaduw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Reflectie en verstrooiing</a:t>
            </a:r>
            <a:b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Schaduw en halfschaduw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Schaduw</a:t>
            </a:r>
            <a:endParaRPr lang="nl-NL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grpSp>
        <p:nvGrpSpPr>
          <p:cNvPr id="8" name="Groep 7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smtClean="0">
                  <a:solidFill>
                    <a:schemeClr val="bg2"/>
                  </a:solidFill>
                </a:rPr>
                <a:t>Licht </a:t>
              </a:r>
              <a:r>
                <a:rPr lang="en-US" altLang="en-US" sz="6000" b="1" dirty="0">
                  <a:solidFill>
                    <a:schemeClr val="bg2"/>
                  </a:solidFill>
                </a:rPr>
                <a:t>en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schaduw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Schaduwgrootte hang of van:</a:t>
            </a:r>
          </a:p>
          <a:p>
            <a:pPr>
              <a:buNone/>
            </a:pP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De afstand tussen de bron en het voorwerp.</a:t>
            </a:r>
            <a:b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 hoek waarmee de lamp op </a:t>
            </a:r>
            <a:b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een voorwerp schijnt.</a:t>
            </a:r>
          </a:p>
          <a:p>
            <a:pPr>
              <a:buNone/>
            </a:pP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F:\W_betavakken\natuurkunde\Images\Golven en straling\Optica\schadu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941388"/>
            <a:ext cx="1390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Schaduwgrootte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27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Opgave:</a:t>
            </a:r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Adriaan </a:t>
            </a:r>
            <a:r>
              <a:rPr lang="nl-NL" dirty="0" smtClean="0">
                <a:solidFill>
                  <a:schemeClr val="bg1"/>
                </a:solidFill>
              </a:rPr>
              <a:t>(2,5 cm) en een paaltje (2cm) staan </a:t>
            </a:r>
            <a:r>
              <a:rPr lang="nl-NL" dirty="0">
                <a:solidFill>
                  <a:schemeClr val="bg1"/>
                </a:solidFill>
              </a:rPr>
              <a:t>onder een </a:t>
            </a:r>
            <a:r>
              <a:rPr lang="nl-NL" dirty="0" smtClean="0">
                <a:solidFill>
                  <a:schemeClr val="bg1"/>
                </a:solidFill>
              </a:rPr>
              <a:t>lantaarnpaal. Op </a:t>
            </a:r>
            <a:r>
              <a:rPr lang="nl-NL" dirty="0">
                <a:solidFill>
                  <a:schemeClr val="bg1"/>
                </a:solidFill>
              </a:rPr>
              <a:t>de grond is een </a:t>
            </a:r>
            <a:r>
              <a:rPr lang="nl-NL" dirty="0" smtClean="0">
                <a:solidFill>
                  <a:schemeClr val="bg1"/>
                </a:solidFill>
              </a:rPr>
              <a:t>schaduw ontstaan </a:t>
            </a:r>
            <a:r>
              <a:rPr lang="nl-NL" dirty="0">
                <a:solidFill>
                  <a:schemeClr val="bg1"/>
                </a:solidFill>
              </a:rPr>
              <a:t>van Adriaan (1 cm) </a:t>
            </a:r>
            <a:r>
              <a:rPr lang="nl-NL" dirty="0" smtClean="0">
                <a:solidFill>
                  <a:schemeClr val="bg1"/>
                </a:solidFill>
              </a:rPr>
              <a:t>en </a:t>
            </a:r>
            <a:r>
              <a:rPr lang="nl-NL" dirty="0">
                <a:solidFill>
                  <a:schemeClr val="bg1"/>
                </a:solidFill>
              </a:rPr>
              <a:t>een </a:t>
            </a:r>
            <a:r>
              <a:rPr lang="nl-NL" dirty="0" smtClean="0">
                <a:solidFill>
                  <a:schemeClr val="bg1"/>
                </a:solidFill>
              </a:rPr>
              <a:t>paaltje (1,5 cm). Adriaan staat 5 cm van het paaltje.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Teken </a:t>
            </a:r>
            <a:r>
              <a:rPr lang="nl-NL" dirty="0">
                <a:solidFill>
                  <a:schemeClr val="bg1"/>
                </a:solidFill>
              </a:rPr>
              <a:t>de plaats van de lamp </a:t>
            </a: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in </a:t>
            </a:r>
            <a:r>
              <a:rPr lang="nl-NL" dirty="0">
                <a:solidFill>
                  <a:schemeClr val="bg1"/>
                </a:solidFill>
              </a:rPr>
              <a:t>de lantaarnpaal.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87" y="3501008"/>
            <a:ext cx="293910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grpSp>
        <p:nvGrpSpPr>
          <p:cNvPr id="10" name="Groep 9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Schaduwgrootte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38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1032723"/>
            <a:ext cx="6609994" cy="518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13"/>
          <p:cNvCxnSpPr/>
          <p:nvPr/>
        </p:nvCxnSpPr>
        <p:spPr>
          <a:xfrm flipH="1">
            <a:off x="1496525" y="2204864"/>
            <a:ext cx="4011579" cy="3538098"/>
          </a:xfrm>
          <a:prstGeom prst="line">
            <a:avLst/>
          </a:prstGeom>
          <a:ln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13"/>
          <p:cNvCxnSpPr/>
          <p:nvPr/>
        </p:nvCxnSpPr>
        <p:spPr>
          <a:xfrm flipH="1" flipV="1">
            <a:off x="4788024" y="2276872"/>
            <a:ext cx="1872209" cy="3384376"/>
          </a:xfrm>
          <a:prstGeom prst="line">
            <a:avLst/>
          </a:prstGeom>
          <a:ln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01" r="99398">
                        <a14:foregroundMark x1="8434" y1="13087" x2="9940" y2="92282"/>
                        <a14:foregroundMark x1="24096" y1="10067" x2="29819" y2="9732"/>
                        <a14:backgroundMark x1="47289" y1="52349" x2="30422" y2="18456"/>
                        <a14:backgroundMark x1="16265" y1="30872" x2="62651" y2="2349"/>
                        <a14:backgroundMark x1="12349" y1="10067" x2="15663" y2="9732"/>
                        <a14:backgroundMark x1="3916" y1="5369" x2="12651" y2="3691"/>
                        <a14:backgroundMark x1="67169" y1="7047" x2="96084" y2="6711"/>
                        <a14:backgroundMark x1="31928" y1="93289" x2="69578" y2="67114"/>
                        <a14:backgroundMark x1="27410" y1="56376" x2="14157" y2="10738"/>
                        <a14:backgroundMark x1="4217" y1="54698" x2="4518" y2="6040"/>
                        <a14:backgroundMark x1="91265" y1="19463" x2="68373" y2="1007"/>
                        <a14:backgroundMark x1="70181" y1="22148" x2="85843" y2="6040"/>
                        <a14:backgroundMark x1="15663" y1="4698" x2="24398" y2="3020"/>
                        <a14:backgroundMark x1="26205" y1="2685" x2="47892" y2="4362"/>
                        <a14:backgroundMark x1="81627" y1="93624" x2="78313" y2="73490"/>
                        <a14:backgroundMark x1="53313" y1="94631" x2="62048" y2="76510"/>
                        <a14:backgroundMark x1="29819" y1="68121" x2="61747" y2="53691"/>
                        <a14:backgroundMark x1="95482" y1="99329" x2="50904" y2="9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17" y="2302168"/>
            <a:ext cx="4705015" cy="407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grpSp>
        <p:nvGrpSpPr>
          <p:cNvPr id="9" name="Groep 8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Schaduwgrootte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1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4"/>
          <p:cNvSpPr txBox="1">
            <a:spLocks noChangeArrowheads="1"/>
          </p:cNvSpPr>
          <p:nvPr/>
        </p:nvSpPr>
        <p:spPr bwMode="auto">
          <a:xfrm>
            <a:off x="250031" y="872404"/>
            <a:ext cx="86439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Een schaduw is een plaats waar weinig tot geen licht 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valt.</a:t>
            </a: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Wat kan je zeggen over de schaduwgrootte </a:t>
            </a:r>
            <a:b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ten opzicht van de afstand van de lichtbron?</a:t>
            </a:r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4572000"/>
            <a:ext cx="9144000" cy="46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1" name="Rectangle 20"/>
          <p:cNvSpPr/>
          <p:nvPr/>
        </p:nvSpPr>
        <p:spPr>
          <a:xfrm>
            <a:off x="2000250" y="3500438"/>
            <a:ext cx="214313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0" y="2643188"/>
            <a:ext cx="4572000" cy="150018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29063" y="3500438"/>
            <a:ext cx="214312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2857501" y="2857500"/>
            <a:ext cx="1928812" cy="150018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429250" y="3500438"/>
            <a:ext cx="214313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1" name="Rectangle 30"/>
          <p:cNvSpPr/>
          <p:nvPr/>
        </p:nvSpPr>
        <p:spPr>
          <a:xfrm>
            <a:off x="7286625" y="3500438"/>
            <a:ext cx="214313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32" name="Straight Connector 31"/>
          <p:cNvCxnSpPr/>
          <p:nvPr/>
        </p:nvCxnSpPr>
        <p:spPr>
          <a:xfrm>
            <a:off x="4572000" y="2643188"/>
            <a:ext cx="2500313" cy="192881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43438" y="2643188"/>
            <a:ext cx="4500562" cy="135731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W_betavakken\natuurkunde\Images\Golven en straling\Optica\schadu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331535"/>
            <a:ext cx="1390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01" r="99398">
                        <a14:foregroundMark x1="8434" y1="13087" x2="9940" y2="92282"/>
                        <a14:foregroundMark x1="24096" y1="10067" x2="29819" y2="9732"/>
                        <a14:backgroundMark x1="47289" y1="52349" x2="30422" y2="18456"/>
                        <a14:backgroundMark x1="16265" y1="30872" x2="62651" y2="2349"/>
                        <a14:backgroundMark x1="12349" y1="10067" x2="15663" y2="9732"/>
                        <a14:backgroundMark x1="3916" y1="5369" x2="12651" y2="3691"/>
                        <a14:backgroundMark x1="67169" y1="7047" x2="96084" y2="6711"/>
                        <a14:backgroundMark x1="31928" y1="93289" x2="69578" y2="67114"/>
                        <a14:backgroundMark x1="27410" y1="56376" x2="14157" y2="10738"/>
                        <a14:backgroundMark x1="4217" y1="54698" x2="4518" y2="6040"/>
                        <a14:backgroundMark x1="91265" y1="19463" x2="68373" y2="1007"/>
                        <a14:backgroundMark x1="70181" y1="22148" x2="85843" y2="6040"/>
                        <a14:backgroundMark x1="15663" y1="4698" x2="24398" y2="3020"/>
                        <a14:backgroundMark x1="26205" y1="2685" x2="47892" y2="4362"/>
                        <a14:backgroundMark x1="81627" y1="93624" x2="78313" y2="73490"/>
                        <a14:backgroundMark x1="53313" y1="94631" x2="62048" y2="76510"/>
                        <a14:backgroundMark x1="29819" y1="68121" x2="61747" y2="53691"/>
                        <a14:backgroundMark x1="95482" y1="99329" x2="50904" y2="9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2419004"/>
            <a:ext cx="1206517" cy="194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grpSp>
        <p:nvGrpSpPr>
          <p:cNvPr id="20" name="Groep 19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Schaduwgrootte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29" name="Afbeelding 1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8643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5" grpId="0" animBg="1"/>
      <p:bldP spid="25" grpId="1" animBg="1"/>
      <p:bldP spid="25" grpId="2" animBg="1"/>
      <p:bldP spid="30" grpId="0" animBg="1"/>
      <p:bldP spid="30" grpId="1" animBg="1"/>
      <p:bldP spid="30" grpId="2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-1214438" y="-571500"/>
            <a:ext cx="5429251" cy="5143500"/>
          </a:xfrm>
          <a:prstGeom prst="ellipse">
            <a:avLst/>
          </a:prstGeom>
          <a:gradFill>
            <a:gsLst>
              <a:gs pos="0">
                <a:srgbClr val="FFFF00"/>
              </a:gs>
              <a:gs pos="9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219" name="TextBox 14"/>
          <p:cNvSpPr txBox="1">
            <a:spLocks noChangeArrowheads="1"/>
          </p:cNvSpPr>
          <p:nvPr/>
        </p:nvSpPr>
        <p:spPr bwMode="auto">
          <a:xfrm>
            <a:off x="3156041" y="897241"/>
            <a:ext cx="5929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Een mooi voorbeeld van halfschaduw is een zonsverduistering</a:t>
            </a:r>
          </a:p>
        </p:txBody>
      </p:sp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854325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571500" y="1285875"/>
            <a:ext cx="1857375" cy="192881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14500" y="1285875"/>
            <a:ext cx="6572250" cy="1785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14500" y="1285875"/>
            <a:ext cx="6357938" cy="1928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500188" y="3028950"/>
            <a:ext cx="6761162" cy="16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357313" y="2806700"/>
            <a:ext cx="6859587" cy="407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726">
            <a:off x="7942263" y="271938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96" y="3609020"/>
            <a:ext cx="60960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http://www.betavak.nl/coro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89140"/>
            <a:ext cx="1944216" cy="19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ep 17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smtClean="0">
                  <a:solidFill>
                    <a:schemeClr val="bg2"/>
                  </a:solidFill>
                </a:rPr>
                <a:t>De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zon</a:t>
              </a:r>
              <a:r>
                <a:rPr lang="en-US" altLang="en-US" sz="6000" b="1" dirty="0" smtClean="0">
                  <a:solidFill>
                    <a:schemeClr val="bg2"/>
                  </a:solidFill>
                </a:rPr>
                <a:t> en de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maan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25" name="Afbeelding 1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4174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[plaatje]">
            <a:hlinkClick r:id="rId2" tooltip="Klik voor vergroti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3835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54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Of een maansverduistering</a:t>
              </a:r>
              <a:endParaRPr lang="en-US" altLang="en-US" sz="5400" b="1" dirty="0">
                <a:solidFill>
                  <a:schemeClr val="bg2"/>
                </a:solidFill>
              </a:endParaRPr>
            </a:p>
          </p:txBody>
        </p:sp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38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2"/>
                </a:solidFill>
              </a:rPr>
              <a:t>Maak opgave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17838-6836-4912-A38B-978344851081}" type="datetime10">
              <a:rPr lang="nl-NL" smtClean="0"/>
              <a:pPr>
                <a:defRPr/>
              </a:pPr>
              <a:t>11:44</a:t>
            </a:fld>
            <a:endParaRPr lang="nl-NL"/>
          </a:p>
        </p:txBody>
      </p:sp>
      <p:sp>
        <p:nvSpPr>
          <p:cNvPr id="7" name="Actieknop: Aangepast 6">
            <a:hlinkClick r:id="" action="ppaction://noaction" highlightClick="1"/>
          </p:cNvPr>
          <p:cNvSpPr/>
          <p:nvPr/>
        </p:nvSpPr>
        <p:spPr>
          <a:xfrm>
            <a:off x="3799879" y="6497960"/>
            <a:ext cx="180796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Opgave H</a:t>
            </a:r>
            <a:endParaRPr lang="nl-NL" dirty="0"/>
          </a:p>
        </p:txBody>
      </p:sp>
      <p:sp>
        <p:nvSpPr>
          <p:cNvPr id="8" name="Actieknop: Aangepast 7">
            <a:hlinkClick r:id="" action="ppaction://noaction" highlightClick="1"/>
          </p:cNvPr>
          <p:cNvSpPr/>
          <p:nvPr/>
        </p:nvSpPr>
        <p:spPr>
          <a:xfrm>
            <a:off x="7336036" y="6497960"/>
            <a:ext cx="180796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Opgave A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427497" y="2579256"/>
            <a:ext cx="655272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14 t/m 25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427497" y="1537628"/>
            <a:ext cx="655272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13 t/m 25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16915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-5610" y="213298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0" y="25792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Bronnen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nl-NL" sz="2000" dirty="0" smtClean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Foto 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lamp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 Mary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Hodder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 [cc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-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nc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-sa]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Foto gezicht Lulu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YanivG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 [cc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-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nc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-sa]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Foto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silhouette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 Mascha in de keuken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mzacha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Foto gezicht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gazzat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 [cc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-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nc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-sa]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6"/>
              </a:rPr>
              <a:t>Foto maan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6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6"/>
              </a:rPr>
              <a:t>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6"/>
              </a:rPr>
              <a:t>Maistora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6"/>
              </a:rPr>
              <a:t> [cc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6"/>
              </a:rPr>
              <a:t>by-nc-nd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6"/>
              </a:rPr>
              <a:t>]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Foto koffiemok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 Wilhelm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Weitkamp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 [cc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-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nc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-sa]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8"/>
              </a:rPr>
              <a:t>Foto lantaarnpaal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8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8"/>
              </a:rPr>
              <a:t> Gerard Stolk en route [cc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8"/>
              </a:rPr>
              <a:t>by-nc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8"/>
              </a:rPr>
              <a:t>]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Foto auto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Curtis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Gregory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 Perry [cc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-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nc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-sa]</a:t>
            </a:r>
            <a:endParaRPr lang="nl-NL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nl-NL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smtClean="0">
                  <a:solidFill>
                    <a:schemeClr val="bg2"/>
                  </a:solidFill>
                </a:rPr>
                <a:t>Licht </a:t>
              </a:r>
              <a:r>
                <a:rPr lang="en-US" altLang="en-US" sz="6000" b="1" dirty="0">
                  <a:solidFill>
                    <a:schemeClr val="bg2"/>
                  </a:solidFill>
                </a:rPr>
                <a:t>en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schaduw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9" name="Afbeelding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SbusAtlh-WI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1772" y="956544"/>
            <a:ext cx="8915063" cy="501472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15616" y="6501885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6"/>
              </a:rPr>
              <a:t>Schaduw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5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 smtClean="0">
              <a:hlinkClick r:id="rId2"/>
            </a:endParaRPr>
          </a:p>
          <a:p>
            <a:pPr>
              <a:buNone/>
            </a:pPr>
            <a:endParaRPr lang="nl-NL" dirty="0">
              <a:hlinkClick r:id="rId2"/>
            </a:endParaRPr>
          </a:p>
          <a:p>
            <a:pPr>
              <a:buNone/>
            </a:pPr>
            <a:endParaRPr lang="nl-NL" dirty="0" smtClean="0">
              <a:hlinkClick r:id="rId2"/>
            </a:endParaRPr>
          </a:p>
          <a:p>
            <a:pPr algn="ctr">
              <a:buNone/>
            </a:pPr>
            <a:endParaRPr lang="nl-NL" dirty="0" smtClean="0">
              <a:hlinkClick r:id="rId2"/>
            </a:endParaRPr>
          </a:p>
          <a:p>
            <a:pPr algn="ctr">
              <a:buNone/>
            </a:pPr>
            <a:endParaRPr lang="nl-NL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nl-NL" dirty="0" smtClean="0">
                <a:solidFill>
                  <a:schemeClr val="bg1"/>
                </a:solidFill>
              </a:rPr>
              <a:t>Licht verplaatst zich langs een rechte lijn.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6" name="Picture 5" descr="http://members.home.nl/paulwagemakers/images/schaduw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086125" cy="17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7" descr="http://www.ethereal3d.com/Tutorials/3D%20lighting/PointLight-Re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2114550" cy="1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60" y="1137320"/>
            <a:ext cx="3114712" cy="279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94614" y="4036422"/>
            <a:ext cx="30780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solidFill>
                  <a:schemeClr val="bg2"/>
                </a:solidFill>
              </a:rPr>
              <a:t>Bron: http</a:t>
            </a:r>
            <a:r>
              <a:rPr lang="nl-NL" sz="800" dirty="0">
                <a:solidFill>
                  <a:schemeClr val="bg2"/>
                </a:solidFill>
              </a:rPr>
              <a:t>://vanbreemen.fortunecity.com/schaduw%20puntbron.jpg</a:t>
            </a:r>
          </a:p>
        </p:txBody>
      </p:sp>
      <p:grpSp>
        <p:nvGrpSpPr>
          <p:cNvPr id="11" name="Groep 10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4800" dirty="0">
                  <a:solidFill>
                    <a:schemeClr val="bg1"/>
                  </a:solidFill>
                </a:rPr>
                <a:t>De schaduw van een puntbron</a:t>
              </a:r>
              <a:endParaRPr lang="en-US" altLang="en-US" sz="4800" b="1" dirty="0">
                <a:solidFill>
                  <a:schemeClr val="bg2"/>
                </a:solidFill>
              </a:endParaRPr>
            </a:p>
          </p:txBody>
        </p:sp>
        <p:pic>
          <p:nvPicPr>
            <p:cNvPr id="16" name="Afbeelding 1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77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816424" cy="119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821656" y="1340768"/>
            <a:ext cx="5715000" cy="4305300"/>
            <a:chOff x="1746478" y="1237156"/>
            <a:chExt cx="5715000" cy="43053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912" l="0" r="99167">
                          <a14:foregroundMark x1="47333" y1="12611" x2="47333" y2="20575"/>
                          <a14:foregroundMark x1="44167" y1="6195" x2="47833" y2="6637"/>
                          <a14:foregroundMark x1="48667" y1="7080" x2="51333" y2="53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478" y="1237156"/>
              <a:ext cx="5715000" cy="430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19" b="89688" l="400" r="100000">
                          <a14:foregroundMark x1="48800" y1="4796" x2="49200" y2="23981"/>
                          <a14:foregroundMark x1="50200" y1="8633" x2="60600" y2="3837"/>
                          <a14:foregroundMark x1="35600" y1="5755" x2="45000" y2="74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043" y="1457916"/>
              <a:ext cx="1781653" cy="1485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76" name="TextBox 14"/>
          <p:cNvSpPr txBox="1">
            <a:spLocks noChangeArrowheads="1"/>
          </p:cNvSpPr>
          <p:nvPr/>
        </p:nvSpPr>
        <p:spPr bwMode="auto">
          <a:xfrm>
            <a:off x="253078" y="873500"/>
            <a:ext cx="8643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Teken in  je schrift een lamp en een tafel.</a:t>
            </a:r>
          </a:p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Bepaal de schaduw.</a:t>
            </a:r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1357312" y="4986337"/>
            <a:ext cx="6643687" cy="46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43186" y="5229200"/>
            <a:ext cx="3657006" cy="1587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94187" y="5276180"/>
            <a:ext cx="2071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chemeClr val="bg1"/>
                </a:solidFill>
              </a:rPr>
              <a:t>Schaduw</a:t>
            </a:r>
          </a:p>
        </p:txBody>
      </p:sp>
      <p:cxnSp>
        <p:nvCxnSpPr>
          <p:cNvPr id="21" name="Straight Connector 14"/>
          <p:cNvCxnSpPr/>
          <p:nvPr/>
        </p:nvCxnSpPr>
        <p:spPr>
          <a:xfrm>
            <a:off x="4535996" y="2283750"/>
            <a:ext cx="1849591" cy="270258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3"/>
          <p:cNvCxnSpPr/>
          <p:nvPr/>
        </p:nvCxnSpPr>
        <p:spPr>
          <a:xfrm flipH="1">
            <a:off x="2627784" y="2288664"/>
            <a:ext cx="1894825" cy="273362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ep 14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smtClean="0">
                  <a:solidFill>
                    <a:schemeClr val="bg2"/>
                  </a:solidFill>
                </a:rPr>
                <a:t>Licht </a:t>
              </a:r>
              <a:r>
                <a:rPr lang="en-US" altLang="en-US" sz="6000" b="1" dirty="0">
                  <a:solidFill>
                    <a:schemeClr val="bg2"/>
                  </a:solidFill>
                </a:rPr>
                <a:t>en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schaduw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24" name="Afbeelding 1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577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err="1" smtClean="0">
                  <a:solidFill>
                    <a:schemeClr val="bg2"/>
                  </a:solidFill>
                </a:rPr>
                <a:t>Halfschaduw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9" name="Afbeelding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kstvak 4">
            <a:hlinkClick r:id="rId5"/>
          </p:cNvPr>
          <p:cNvSpPr txBox="1"/>
          <p:nvPr/>
        </p:nvSpPr>
        <p:spPr>
          <a:xfrm>
            <a:off x="1115616" y="6501885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6"/>
              </a:rPr>
              <a:t>Schaduw</a:t>
            </a:r>
            <a:endParaRPr lang="en-GB" dirty="0"/>
          </a:p>
        </p:txBody>
      </p:sp>
      <p:pic>
        <p:nvPicPr>
          <p:cNvPr id="2" name="sukZw9I92zY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64359" y="970964"/>
            <a:ext cx="8478134" cy="47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12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Bij een brede lichtbron ontstaat een halfschaduw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 smtClean="0">
              <a:hlinkClick r:id="rId2"/>
            </a:endParaRPr>
          </a:p>
          <a:p>
            <a:pPr>
              <a:buNone/>
            </a:pPr>
            <a:endParaRPr lang="nl-NL" dirty="0">
              <a:hlinkClick r:id="rId2"/>
            </a:endParaRPr>
          </a:p>
          <a:p>
            <a:pPr>
              <a:buNone/>
            </a:pPr>
            <a:endParaRPr lang="nl-NL" dirty="0" smtClean="0">
              <a:hlinkClick r:id="rId2"/>
            </a:endParaRPr>
          </a:p>
          <a:p>
            <a:pPr algn="ctr">
              <a:buNone/>
            </a:pPr>
            <a:endParaRPr lang="nl-NL" dirty="0" smtClean="0">
              <a:hlinkClick r:id="rId2"/>
            </a:endParaRPr>
          </a:p>
          <a:p>
            <a:pPr algn="ctr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0957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http://www.ethereal3d.com/Tutorials/3D%20lighting/PointLight-Spinne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2193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atmos.nmsu.edu/~nchanove/images/SEDiagram1c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29432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27" y="414908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smtClean="0">
                  <a:solidFill>
                    <a:schemeClr val="bg2"/>
                  </a:solidFill>
                </a:rPr>
                <a:t>Licht </a:t>
              </a:r>
              <a:r>
                <a:rPr lang="en-US" altLang="en-US" sz="6000" b="1" dirty="0">
                  <a:solidFill>
                    <a:schemeClr val="bg2"/>
                  </a:solidFill>
                </a:rPr>
                <a:t>en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schaduw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7" name="Afbeelding 1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0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91897"/>
            <a:ext cx="5544616" cy="486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smtClean="0">
                  <a:solidFill>
                    <a:schemeClr val="bg2"/>
                  </a:solidFill>
                </a:rPr>
                <a:t>Licht </a:t>
              </a:r>
              <a:r>
                <a:rPr lang="en-US" altLang="en-US" sz="6000" b="1" dirty="0">
                  <a:solidFill>
                    <a:schemeClr val="bg2"/>
                  </a:solidFill>
                </a:rPr>
                <a:t>en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schaduw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115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221088"/>
            <a:ext cx="2227217" cy="7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19" y="4173483"/>
            <a:ext cx="2065977" cy="76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9" b="89688" l="400" r="100000">
                        <a14:foregroundMark x1="48800" y1="4796" x2="49200" y2="23981"/>
                        <a14:foregroundMark x1="50200" y1="8633" x2="60600" y2="3837"/>
                        <a14:foregroundMark x1="35600" y1="5755" x2="45000" y2="7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03" y="1576708"/>
            <a:ext cx="1781653" cy="14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Box 14"/>
          <p:cNvSpPr txBox="1">
            <a:spLocks noChangeArrowheads="1"/>
          </p:cNvSpPr>
          <p:nvPr/>
        </p:nvSpPr>
        <p:spPr bwMode="auto">
          <a:xfrm>
            <a:off x="235142" y="857058"/>
            <a:ext cx="8643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Teken in  je schrift twee lampen en een tafel.</a:t>
            </a:r>
          </a:p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Bepaal de schaduw van beide lampen.</a:t>
            </a:r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1357312" y="4941168"/>
            <a:ext cx="6643687" cy="46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21" name="Straight Connector 14"/>
          <p:cNvCxnSpPr/>
          <p:nvPr/>
        </p:nvCxnSpPr>
        <p:spPr>
          <a:xfrm>
            <a:off x="5030778" y="2319657"/>
            <a:ext cx="435096" cy="271271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3"/>
          <p:cNvCxnSpPr/>
          <p:nvPr/>
        </p:nvCxnSpPr>
        <p:spPr>
          <a:xfrm flipH="1">
            <a:off x="3294403" y="2319657"/>
            <a:ext cx="1736376" cy="267177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9" b="89688" l="400" r="100000">
                        <a14:foregroundMark x1="48800" y1="4796" x2="49200" y2="23981"/>
                        <a14:foregroundMark x1="50200" y1="8633" x2="60600" y2="3837"/>
                        <a14:foregroundMark x1="35600" y1="5755" x2="45000" y2="7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08748"/>
            <a:ext cx="1781653" cy="14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14"/>
          <p:cNvCxnSpPr/>
          <p:nvPr/>
        </p:nvCxnSpPr>
        <p:spPr>
          <a:xfrm>
            <a:off x="4185228" y="2314566"/>
            <a:ext cx="1682916" cy="269479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3"/>
          <p:cNvCxnSpPr/>
          <p:nvPr/>
        </p:nvCxnSpPr>
        <p:spPr>
          <a:xfrm flipH="1">
            <a:off x="3635896" y="2314566"/>
            <a:ext cx="549333" cy="269479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apezium 12"/>
          <p:cNvSpPr/>
          <p:nvPr/>
        </p:nvSpPr>
        <p:spPr>
          <a:xfrm>
            <a:off x="3678126" y="4191371"/>
            <a:ext cx="1757970" cy="749797"/>
          </a:xfrm>
          <a:prstGeom prst="trapezoid">
            <a:avLst>
              <a:gd name="adj" fmla="val 1856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2" name="Straight Arrow Connector 28"/>
          <p:cNvCxnSpPr/>
          <p:nvPr/>
        </p:nvCxnSpPr>
        <p:spPr>
          <a:xfrm>
            <a:off x="3286125" y="5294630"/>
            <a:ext cx="347489" cy="3174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9"/>
          <p:cNvSpPr txBox="1">
            <a:spLocks noChangeArrowheads="1"/>
          </p:cNvSpPr>
          <p:nvPr/>
        </p:nvSpPr>
        <p:spPr bwMode="auto">
          <a:xfrm>
            <a:off x="3421331" y="5437505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chemeClr val="bg1"/>
                </a:solidFill>
              </a:rPr>
              <a:t>kern schaduw</a:t>
            </a:r>
          </a:p>
        </p:txBody>
      </p:sp>
      <p:cxnSp>
        <p:nvCxnSpPr>
          <p:cNvPr id="34" name="Straight Arrow Connector 32"/>
          <p:cNvCxnSpPr/>
          <p:nvPr/>
        </p:nvCxnSpPr>
        <p:spPr>
          <a:xfrm>
            <a:off x="5465874" y="5294630"/>
            <a:ext cx="455731" cy="3174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3"/>
          <p:cNvCxnSpPr/>
          <p:nvPr/>
        </p:nvCxnSpPr>
        <p:spPr>
          <a:xfrm>
            <a:off x="3635896" y="5294630"/>
            <a:ext cx="180020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606438" y="5437505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chemeClr val="bg1"/>
                </a:solidFill>
              </a:rPr>
              <a:t>half schaduw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14938" y="5437505"/>
            <a:ext cx="2071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chemeClr val="bg1"/>
                </a:solidFill>
              </a:rPr>
              <a:t>half schaduw</a:t>
            </a:r>
          </a:p>
        </p:txBody>
      </p:sp>
      <p:grpSp>
        <p:nvGrpSpPr>
          <p:cNvPr id="26" name="Groep 25"/>
          <p:cNvGrpSpPr/>
          <p:nvPr/>
        </p:nvGrpSpPr>
        <p:grpSpPr>
          <a:xfrm>
            <a:off x="3856483" y="4133394"/>
            <a:ext cx="1531640" cy="883638"/>
            <a:chOff x="421804" y="2858900"/>
            <a:chExt cx="1531640" cy="883638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222" b="95556" l="7692" r="955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04" y="2858900"/>
              <a:ext cx="1531640" cy="883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hthoek 24"/>
            <p:cNvSpPr/>
            <p:nvPr/>
          </p:nvSpPr>
          <p:spPr>
            <a:xfrm>
              <a:off x="421804" y="2878442"/>
              <a:ext cx="1485900" cy="4571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smtClean="0">
                  <a:solidFill>
                    <a:schemeClr val="bg2"/>
                  </a:solidFill>
                </a:rPr>
                <a:t>Licht </a:t>
              </a:r>
              <a:r>
                <a:rPr lang="en-US" altLang="en-US" sz="6000" b="1" dirty="0">
                  <a:solidFill>
                    <a:schemeClr val="bg2"/>
                  </a:solidFill>
                </a:rPr>
                <a:t>en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schaduw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38" name="Afbeelding 1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2391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4"/>
          <p:cNvSpPr txBox="1">
            <a:spLocks noChangeArrowheads="1"/>
          </p:cNvSpPr>
          <p:nvPr/>
        </p:nvSpPr>
        <p:spPr bwMode="auto">
          <a:xfrm>
            <a:off x="250031" y="985815"/>
            <a:ext cx="8643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Wat gebeurd er bij een brede lichtbron?</a:t>
            </a:r>
          </a:p>
          <a:p>
            <a:pPr algn="ctr" eaLnBrk="1" hangingPunct="1"/>
            <a:r>
              <a:rPr lang="nl-NL" sz="2400" i="1" dirty="0">
                <a:solidFill>
                  <a:schemeClr val="bg1"/>
                </a:solidFill>
                <a:latin typeface="Calibri" pitchFamily="34" charset="0"/>
              </a:rPr>
              <a:t>Bijvoorbeeld een </a:t>
            </a:r>
            <a:r>
              <a:rPr lang="nl-NL" sz="2400" i="1" dirty="0" err="1">
                <a:solidFill>
                  <a:schemeClr val="bg1"/>
                </a:solidFill>
                <a:latin typeface="Calibri" pitchFamily="34" charset="0"/>
              </a:rPr>
              <a:t>TL-balk</a:t>
            </a:r>
            <a:endParaRPr lang="nl-NL" sz="24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3964781" y="2893220"/>
            <a:ext cx="142875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" name="Isosceles Triangle 14"/>
          <p:cNvSpPr/>
          <p:nvPr/>
        </p:nvSpPr>
        <p:spPr>
          <a:xfrm>
            <a:off x="2857500" y="2571750"/>
            <a:ext cx="3071813" cy="2000250"/>
          </a:xfrm>
          <a:prstGeom prst="triangle">
            <a:avLst>
              <a:gd name="adj" fmla="val 25645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Isosceles Triangle 15"/>
          <p:cNvSpPr/>
          <p:nvPr/>
        </p:nvSpPr>
        <p:spPr>
          <a:xfrm>
            <a:off x="2214563" y="2571750"/>
            <a:ext cx="3071812" cy="2000250"/>
          </a:xfrm>
          <a:prstGeom prst="triangle">
            <a:avLst>
              <a:gd name="adj" fmla="val 70489"/>
            </a:avLst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4" name="Rectangle 23"/>
          <p:cNvSpPr/>
          <p:nvPr/>
        </p:nvSpPr>
        <p:spPr>
          <a:xfrm flipV="1">
            <a:off x="0" y="4525963"/>
            <a:ext cx="9144000" cy="117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286000" y="4786313"/>
            <a:ext cx="571500" cy="1587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000375" y="4929188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chemeClr val="bg1"/>
                </a:solidFill>
              </a:rPr>
              <a:t>kern schaduw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86375" y="4786313"/>
            <a:ext cx="571500" cy="1587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28938" y="4786313"/>
            <a:ext cx="2286000" cy="1587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43000" y="4929188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chemeClr val="bg1"/>
                </a:solidFill>
              </a:rPr>
              <a:t>half schaduw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929188" y="4929188"/>
            <a:ext cx="2071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chemeClr val="bg1"/>
                </a:solidFill>
              </a:rPr>
              <a:t>half schaduw</a:t>
            </a:r>
          </a:p>
        </p:txBody>
      </p:sp>
      <p:sp>
        <p:nvSpPr>
          <p:cNvPr id="33" name="Rectangle 32"/>
          <p:cNvSpPr/>
          <p:nvPr/>
        </p:nvSpPr>
        <p:spPr>
          <a:xfrm rot="5400000">
            <a:off x="3964782" y="2178844"/>
            <a:ext cx="71437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7" name="Picture 2" descr="F:\W_betavakken\natuurkunde\Images\Golven en straling\Optica\schadu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" y="6160316"/>
            <a:ext cx="1018618" cy="6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ep 17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smtClean="0">
                  <a:solidFill>
                    <a:schemeClr val="bg2"/>
                  </a:solidFill>
                </a:rPr>
                <a:t>Licht </a:t>
              </a:r>
              <a:r>
                <a:rPr lang="en-US" altLang="en-US" sz="6000" b="1" dirty="0">
                  <a:solidFill>
                    <a:schemeClr val="bg2"/>
                  </a:solidFill>
                </a:rPr>
                <a:t>en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schaduw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23" name="Afbeelding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8772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8" grpId="0"/>
      <p:bldP spid="31" grpId="0"/>
      <p:bldP spid="32" grpId="0"/>
      <p:bldP spid="33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10825</TotalTime>
  <Words>245</Words>
  <Application>Microsoft Office PowerPoint</Application>
  <PresentationFormat>Diavoorstelling (4:3)</PresentationFormat>
  <Paragraphs>72</Paragraphs>
  <Slides>17</Slides>
  <Notes>6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ヒラギノ角ゴ Pro W3</vt:lpstr>
      <vt:lpstr>Office-thema</vt:lpstr>
      <vt:lpstr>Reflectie en verstrooiing  Schaduw en halfschaduw</vt:lpstr>
      <vt:lpstr>PowerPoint-presentatie</vt:lpstr>
      <vt:lpstr>PowerPoint-presentatie</vt:lpstr>
      <vt:lpstr>PowerPoint-presentatie</vt:lpstr>
      <vt:lpstr>PowerPoint-presentatie</vt:lpstr>
      <vt:lpstr>Bij een brede lichtbron ontstaat een halfschaduw</vt:lpstr>
      <vt:lpstr>PowerPoint-presentatie</vt:lpstr>
      <vt:lpstr>PowerPoint-presentatie</vt:lpstr>
      <vt:lpstr>PowerPoint-presentatie</vt:lpstr>
      <vt:lpstr>PowerPoint-presentatie</vt:lpstr>
      <vt:lpstr>Opgave:</vt:lpstr>
      <vt:lpstr>PowerPoint-presentatie</vt:lpstr>
      <vt:lpstr>PowerPoint-presentatie</vt:lpstr>
      <vt:lpstr>PowerPoint-presentatie</vt:lpstr>
      <vt:lpstr>PowerPoint-presentatie</vt:lpstr>
      <vt:lpstr>Maak opgave</vt:lpstr>
      <vt:lpstr>Bronnen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Licht</dc:title>
  <dc:creator>w.tomassen</dc:creator>
  <cp:lastModifiedBy>Wim tomassen</cp:lastModifiedBy>
  <cp:revision>53</cp:revision>
  <dcterms:created xsi:type="dcterms:W3CDTF">2009-03-29T17:59:42Z</dcterms:created>
  <dcterms:modified xsi:type="dcterms:W3CDTF">2015-12-01T21:25:59Z</dcterms:modified>
</cp:coreProperties>
</file>