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428C0"/>
    <a:srgbClr val="0000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4A3C3-6F9A-4419-B803-DBC6847D91A7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A5202B-83BB-4228-B54E-1326F579AEA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85629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4C9B8E-60BB-4590-8F73-85F69D25B966}" type="slidenum">
              <a:rPr lang="nl-NL" smtClean="0">
                <a:solidFill>
                  <a:prstClr val="black"/>
                </a:solidFill>
              </a:rPr>
              <a:pPr eaLnBrk="1" hangingPunct="1"/>
              <a:t>7</a:t>
            </a:fld>
            <a:endParaRPr lang="nl-N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4C9B8E-60BB-4590-8F73-85F69D25B966}" type="slidenum">
              <a:rPr lang="nl-NL" smtClean="0">
                <a:solidFill>
                  <a:prstClr val="black"/>
                </a:solidFill>
              </a:rPr>
              <a:pPr eaLnBrk="1" hangingPunct="1"/>
              <a:t>8</a:t>
            </a:fld>
            <a:endParaRPr lang="nl-NL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6428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762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904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648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7524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315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6713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6542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76889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534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1536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3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DD41F-3552-4E80-945D-76C8A88F509B}" type="datetimeFigureOut">
              <a:rPr lang="nl-NL" smtClean="0"/>
              <a:t>9-12-2012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95D70-4EFC-4DD0-B8F0-079FE4365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89668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obc-bemmel.nl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1752600"/>
          </a:xfrm>
        </p:spPr>
        <p:txBody>
          <a:bodyPr>
            <a:noAutofit/>
          </a:bodyPr>
          <a:lstStyle/>
          <a:p>
            <a:r>
              <a:rPr lang="nl-NL" sz="3600" dirty="0" smtClean="0">
                <a:solidFill>
                  <a:schemeClr val="bg1">
                    <a:lumMod val="85000"/>
                  </a:schemeClr>
                </a:solidFill>
              </a:rPr>
              <a:t>verhoudingstabel</a:t>
            </a:r>
          </a:p>
          <a:p>
            <a:endParaRPr lang="nl-NL" sz="36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NL" sz="3600" dirty="0" smtClean="0">
                <a:solidFill>
                  <a:schemeClr val="bg1">
                    <a:lumMod val="85000"/>
                  </a:schemeClr>
                </a:solidFill>
              </a:rPr>
              <a:t>Evenredig</a:t>
            </a:r>
          </a:p>
          <a:p>
            <a:endParaRPr lang="nl-NL" sz="3600" dirty="0">
              <a:solidFill>
                <a:schemeClr val="bg1">
                  <a:lumMod val="85000"/>
                </a:schemeClr>
              </a:solidFill>
            </a:endParaRPr>
          </a:p>
          <a:p>
            <a:r>
              <a:rPr lang="nl-NL" sz="3600" dirty="0" smtClean="0">
                <a:solidFill>
                  <a:schemeClr val="bg1">
                    <a:lumMod val="85000"/>
                  </a:schemeClr>
                </a:solidFill>
              </a:rPr>
              <a:t>Formules</a:t>
            </a:r>
            <a:endParaRPr lang="nl-NL" sz="3600" dirty="0">
              <a:solidFill>
                <a:schemeClr val="bg1">
                  <a:lumMod val="85000"/>
                </a:schemeClr>
              </a:solidFill>
            </a:endParaRPr>
          </a:p>
        </p:txBody>
      </p:sp>
      <p:pic>
        <p:nvPicPr>
          <p:cNvPr id="102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9" name="Groep 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7" name="Rechthoek 6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" name="Rechthoek 7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800" dirty="0" smtClean="0"/>
                <a:t>Rekenen in de natuurkunde</a:t>
              </a:r>
            </a:p>
          </p:txBody>
        </p:sp>
        <p:pic>
          <p:nvPicPr>
            <p:cNvPr id="5" name="Afbeelding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4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1403648" y="1200151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7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De verhoudingstabel.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3494509"/>
              </p:ext>
            </p:extLst>
          </p:nvPr>
        </p:nvGraphicFramePr>
        <p:xfrm>
          <a:off x="1259631" y="3648840"/>
          <a:ext cx="7632850" cy="8412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06813"/>
                <a:gridCol w="628764"/>
                <a:gridCol w="519615"/>
                <a:gridCol w="519615"/>
                <a:gridCol w="705260"/>
                <a:gridCol w="705260"/>
                <a:gridCol w="705260"/>
                <a:gridCol w="705260"/>
                <a:gridCol w="705260"/>
                <a:gridCol w="531743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Aantal</a:t>
                      </a:r>
                      <a:endParaRPr lang="nl-N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15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25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90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100</a:t>
                      </a:r>
                      <a:endParaRPr lang="nl-N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150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200</a:t>
                      </a:r>
                      <a:endParaRPr lang="nl-N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FF0000"/>
                          </a:solidFill>
                          <a:effectLst/>
                        </a:rPr>
                        <a:t>×4</a:t>
                      </a:r>
                      <a:endParaRPr lang="nl-NL" sz="18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Percentage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60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100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360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400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600</a:t>
                      </a:r>
                      <a:endParaRPr lang="nl-NL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800</a:t>
                      </a:r>
                      <a:endParaRPr lang="nl-NL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974850" y="35829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Papier 5"/>
          <p:cNvGrpSpPr/>
          <p:nvPr/>
        </p:nvGrpSpPr>
        <p:grpSpPr>
          <a:xfrm>
            <a:off x="1061041" y="2201040"/>
            <a:ext cx="3003550" cy="1447800"/>
            <a:chOff x="0" y="0"/>
            <a:chExt cx="3004185" cy="1447800"/>
          </a:xfrm>
        </p:grpSpPr>
        <p:sp>
          <p:nvSpPr>
            <p:cNvPr id="18" name="Rechthoek 17"/>
            <p:cNvSpPr/>
            <p:nvPr/>
          </p:nvSpPr>
          <p:spPr>
            <a:xfrm>
              <a:off x="0" y="0"/>
              <a:ext cx="3004185" cy="1447800"/>
            </a:xfrm>
            <a:prstGeom prst="rect">
              <a:avLst/>
            </a:prstGeom>
            <a:noFill/>
            <a:ln>
              <a:noFill/>
            </a:ln>
          </p:spPr>
        </p:sp>
        <p:sp>
          <p:nvSpPr>
            <p:cNvPr id="19" name="AutoShape 4"/>
            <p:cNvSpPr>
              <a:spLocks noChangeArrowheads="1"/>
            </p:cNvSpPr>
            <p:nvPr/>
          </p:nvSpPr>
          <p:spPr bwMode="auto">
            <a:xfrm>
              <a:off x="0" y="0"/>
              <a:ext cx="2750965" cy="1231307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nl-NL"/>
            </a:p>
          </p:txBody>
        </p:sp>
        <p:cxnSp>
          <p:nvCxnSpPr>
            <p:cNvPr id="20" name="Line 5"/>
            <p:cNvCxnSpPr/>
            <p:nvPr/>
          </p:nvCxnSpPr>
          <p:spPr bwMode="auto">
            <a:xfrm>
              <a:off x="687541" y="796728"/>
              <a:ext cx="1302962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2" name="Text Box 6"/>
            <p:cNvSpPr txBox="1">
              <a:spLocks noChangeArrowheads="1"/>
            </p:cNvSpPr>
            <p:nvPr/>
          </p:nvSpPr>
          <p:spPr bwMode="auto">
            <a:xfrm>
              <a:off x="977622" y="362149"/>
              <a:ext cx="1447201" cy="4345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nl-NL" sz="1400" b="1">
                  <a:solidFill>
                    <a:srgbClr val="17365D"/>
                  </a:solidFill>
                  <a:effectLst/>
                  <a:latin typeface="Times New Roman"/>
                  <a:ea typeface="Times New Roman"/>
                </a:rPr>
                <a:t>Onder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506440" y="869158"/>
              <a:ext cx="1738084" cy="325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nl-NL" sz="1400" b="1">
                  <a:solidFill>
                    <a:srgbClr val="4F6228"/>
                  </a:solidFill>
                  <a:effectLst/>
                  <a:latin typeface="Times New Roman"/>
                  <a:ea typeface="Times New Roman"/>
                </a:rPr>
                <a:t>Boven</a:t>
              </a:r>
              <a:r>
                <a:rPr lang="nl-NL" sz="1400" b="1">
                  <a:effectLst/>
                  <a:latin typeface="Times New Roman"/>
                  <a:ea typeface="Times New Roman"/>
                </a:rPr>
                <a:t>  ×  </a:t>
              </a:r>
              <a:r>
                <a:rPr lang="nl-NL" sz="1400" b="1">
                  <a:solidFill>
                    <a:srgbClr val="FF0000"/>
                  </a:solidFill>
                  <a:effectLst/>
                  <a:latin typeface="Times New Roman"/>
                  <a:ea typeface="Times New Roman"/>
                </a:rPr>
                <a:t>Factor</a:t>
              </a:r>
              <a:endParaRPr lang="nl-NL" sz="1200">
                <a:effectLst/>
                <a:latin typeface="Times New Roman"/>
                <a:ea typeface="Times New Roman"/>
              </a:endParaRPr>
            </a:p>
          </p:txBody>
        </p:sp>
      </p:grpSp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3352171"/>
              </p:ext>
            </p:extLst>
          </p:nvPr>
        </p:nvGraphicFramePr>
        <p:xfrm>
          <a:off x="1232037" y="1320665"/>
          <a:ext cx="7492726" cy="84124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046945"/>
                <a:gridCol w="1139464"/>
                <a:gridCol w="1215901"/>
                <a:gridCol w="1215901"/>
                <a:gridCol w="187451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Boven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5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10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15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solidFill>
                            <a:srgbClr val="FF0000"/>
                          </a:solidFill>
                          <a:effectLst/>
                        </a:rPr>
                        <a:t>× Factor 4</a:t>
                      </a:r>
                      <a:endParaRPr lang="nl-NL" sz="2000" dirty="0">
                        <a:solidFill>
                          <a:srgbClr val="FF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Onder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20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>
                          <a:effectLst/>
                        </a:rPr>
                        <a:t>40</a:t>
                      </a:r>
                      <a:endParaRPr lang="nl-NL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60</a:t>
                      </a:r>
                      <a:endParaRPr lang="nl-NL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25516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Evenredig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5" name="AutoShape 8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460375" y="-5254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ijdelijke aanduiding voor inhoud 8"/>
              <p:cNvSpPr txBox="1">
                <a:spLocks/>
              </p:cNvSpPr>
              <p:nvPr/>
            </p:nvSpPr>
            <p:spPr>
              <a:xfrm>
                <a:off x="914400" y="1352551"/>
                <a:ext cx="7837958" cy="106833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buSzPct val="100000"/>
                  <a:buFont typeface="Arial" pitchFamily="34" charset="0"/>
                  <a:buBlip>
                    <a:blip r:embed="rId5"/>
                  </a:buBlip>
                </a:pPr>
                <a14:m>
                  <m:oMath xmlns:m="http://schemas.openxmlformats.org/officeDocument/2006/math">
                    <m:f>
                      <m:fPr>
                        <m:ctrlPr>
                          <a:rPr lang="nl-NL" sz="440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</m:ctrlPr>
                      </m:fPr>
                      <m:num>
                        <m:r>
                          <a:rPr lang="nl-NL" sz="4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𝑌</m:t>
                        </m:r>
                      </m:num>
                      <m:den>
                        <m:r>
                          <a:rPr lang="nl-NL" sz="4400" b="0" i="1" smtClean="0">
                            <a:solidFill>
                              <a:schemeClr val="accent1">
                                <a:lumMod val="20000"/>
                                <a:lumOff val="80000"/>
                              </a:schemeClr>
                            </a:solidFill>
                            <a:latin typeface="Cambria Math"/>
                            <a:cs typeface="Consolas" pitchFamily="49" charset="0"/>
                          </a:rPr>
                          <m:t>𝑥</m:t>
                        </m:r>
                      </m:den>
                    </m:f>
                    <m:r>
                      <a:rPr lang="nl-NL" sz="44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cs typeface="Consolas" pitchFamily="49" charset="0"/>
                      </a:rPr>
                      <m:t>=</m:t>
                    </m:r>
                    <m:r>
                      <a:rPr lang="nl-NL" sz="4400" b="0" i="1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Cambria Math"/>
                        <a:cs typeface="Consolas" pitchFamily="49" charset="0"/>
                      </a:rPr>
                      <m:t>𝑐𝑜𝑛𝑠𝑡𝑎𝑛𝑡</m:t>
                    </m:r>
                  </m:oMath>
                </a14:m>
                <a:endParaRPr lang="nl-NL" sz="4400" b="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Century Schoolbook" pitchFamily="18" charset="0"/>
                  <a:cs typeface="Consolas" pitchFamily="49" charset="0"/>
                </a:endParaRPr>
              </a:p>
              <a:p>
                <a:pPr>
                  <a:buSzPct val="100000"/>
                  <a:buFont typeface="Arial" pitchFamily="34" charset="0"/>
                  <a:buBlip>
                    <a:blip r:embed="rId5"/>
                  </a:buBlip>
                </a:pPr>
                <a:r>
                  <a:rPr lang="nl-NL" sz="44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Lijn door de oorsprong</a:t>
                </a:r>
              </a:p>
              <a:p>
                <a:pPr>
                  <a:buSzPct val="100000"/>
                  <a:buFont typeface="Arial" pitchFamily="34" charset="0"/>
                  <a:buBlip>
                    <a:blip r:embed="rId5"/>
                  </a:buBlip>
                </a:pPr>
                <a:r>
                  <a:rPr lang="nl-NL" sz="44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Als x twee maal zo groot</a:t>
                </a:r>
                <a:r>
                  <a:rPr lang="nl-NL" sz="4400" dirty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 </a:t>
                </a:r>
                <a:r>
                  <a:rPr lang="nl-NL" sz="44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/>
                </a:r>
                <a:br>
                  <a:rPr lang="nl-NL" sz="44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</a:br>
                <a:r>
                  <a:rPr lang="nl-NL" sz="4400" dirty="0" smtClean="0">
                    <a:solidFill>
                      <a:schemeClr val="accent1">
                        <a:lumMod val="20000"/>
                        <a:lumOff val="80000"/>
                      </a:schemeClr>
                    </a:solidFill>
                    <a:latin typeface="Century Schoolbook" pitchFamily="18" charset="0"/>
                    <a:cs typeface="Consolas" pitchFamily="49" charset="0"/>
                  </a:rPr>
                  <a:t> dan is y twee maal zo groot</a:t>
                </a:r>
              </a:p>
            </p:txBody>
          </p:sp>
        </mc:Choice>
        <mc:Fallback xmlns="">
          <p:sp>
            <p:nvSpPr>
              <p:cNvPr id="18" name="Tijdelijke aanduiding voor inhoud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1352551"/>
                <a:ext cx="7837958" cy="1068337"/>
              </a:xfrm>
              <a:prstGeom prst="rect">
                <a:avLst/>
              </a:prstGeom>
              <a:blipFill rotWithShape="1">
                <a:blip r:embed="rId6"/>
                <a:stretch>
                  <a:fillRect r="-1400" b="-2388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AutoShape 10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612775" y="-3730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6" name="AutoShape 12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765175" y="-2206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424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Natuurkunde en verhouding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709444" y="1705706"/>
            <a:ext cx="8327052" cy="3308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 de natuurkunde hebben we vaak te maken met verhoudingsgetalen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Deze herken je doordat er in de eenheid een  </a:t>
            </a:r>
            <a:r>
              <a:rPr kumimoji="0" lang="nl-NL" sz="28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/</a:t>
            </a:r>
            <a:r>
              <a:rPr kumimoji="0" lang="nl-NL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staat.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Een verhouding tussen afstand en tijd is snelheid		</a:t>
            </a: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km/h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Kijk ook eens naar de volgende evenredige verbanden: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g/cm</a:t>
            </a:r>
            <a:r>
              <a:rPr kumimoji="0" lang="nl-NL" sz="28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J/m</a:t>
            </a:r>
            <a:r>
              <a:rPr kumimoji="0" lang="nl-NL" sz="28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L/s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8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N/cm</a:t>
            </a:r>
            <a:r>
              <a:rPr kumimoji="0" lang="nl-NL" sz="28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nl-NL" sz="9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203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Natuurkunde en verhouding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21" name="Tijdelijke aanduiding voor inhoud 8"/>
          <p:cNvSpPr txBox="1">
            <a:spLocks/>
          </p:cNvSpPr>
          <p:nvPr/>
        </p:nvSpPr>
        <p:spPr>
          <a:xfrm>
            <a:off x="762000" y="1200151"/>
            <a:ext cx="64960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2800" dirty="0" smtClean="0">
              <a:solidFill>
                <a:schemeClr val="accent1">
                  <a:lumMod val="20000"/>
                  <a:lumOff val="80000"/>
                </a:schemeClr>
              </a:solidFill>
              <a:latin typeface="Century Schoolbook" pitchFamily="18" charset="0"/>
              <a:cs typeface="Consolas" pitchFamily="49" charset="0"/>
            </a:endParaRPr>
          </a:p>
        </p:txBody>
      </p:sp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2" name="Tabe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0137774"/>
              </p:ext>
            </p:extLst>
          </p:nvPr>
        </p:nvGraphicFramePr>
        <p:xfrm>
          <a:off x="914400" y="1628800"/>
          <a:ext cx="5673826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7416"/>
                <a:gridCol w="467386"/>
                <a:gridCol w="386253"/>
                <a:gridCol w="386253"/>
                <a:gridCol w="524250"/>
                <a:gridCol w="524250"/>
                <a:gridCol w="524250"/>
                <a:gridCol w="524250"/>
                <a:gridCol w="524250"/>
                <a:gridCol w="395268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 in h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90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×4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s in km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800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e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188029"/>
              </p:ext>
            </p:extLst>
          </p:nvPr>
        </p:nvGraphicFramePr>
        <p:xfrm>
          <a:off x="890505" y="3551800"/>
          <a:ext cx="5697721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3385"/>
                <a:gridCol w="469355"/>
                <a:gridCol w="387879"/>
                <a:gridCol w="387879"/>
                <a:gridCol w="526458"/>
                <a:gridCol w="526458"/>
                <a:gridCol w="526458"/>
                <a:gridCol w="526458"/>
                <a:gridCol w="526458"/>
                <a:gridCol w="396933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V in cm</a:t>
                      </a:r>
                      <a:r>
                        <a:rPr lang="nl-NL" sz="1600" baseline="30000" dirty="0">
                          <a:effectLst/>
                        </a:rPr>
                        <a:t>3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90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×4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m in g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800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el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8500826"/>
              </p:ext>
            </p:extLst>
          </p:nvPr>
        </p:nvGraphicFramePr>
        <p:xfrm>
          <a:off x="914400" y="2634751"/>
          <a:ext cx="5673826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17416"/>
                <a:gridCol w="467386"/>
                <a:gridCol w="386253"/>
                <a:gridCol w="386253"/>
                <a:gridCol w="524250"/>
                <a:gridCol w="524250"/>
                <a:gridCol w="524250"/>
                <a:gridCol w="524250"/>
                <a:gridCol w="524250"/>
                <a:gridCol w="395268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V in m</a:t>
                      </a:r>
                      <a:r>
                        <a:rPr lang="nl-NL" sz="1600" baseline="30000" dirty="0">
                          <a:effectLst/>
                        </a:rPr>
                        <a:t>3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5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90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×4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Q in J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800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el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2520384"/>
              </p:ext>
            </p:extLst>
          </p:nvPr>
        </p:nvGraphicFramePr>
        <p:xfrm>
          <a:off x="869492" y="4509120"/>
          <a:ext cx="5718732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635"/>
                <a:gridCol w="471086"/>
                <a:gridCol w="389310"/>
                <a:gridCol w="389310"/>
                <a:gridCol w="528399"/>
                <a:gridCol w="528399"/>
                <a:gridCol w="528399"/>
                <a:gridCol w="528399"/>
                <a:gridCol w="528399"/>
                <a:gridCol w="398396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t in s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90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200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×4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V in L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800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el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382313"/>
              </p:ext>
            </p:extLst>
          </p:nvPr>
        </p:nvGraphicFramePr>
        <p:xfrm>
          <a:off x="869492" y="5467907"/>
          <a:ext cx="5718732" cy="5608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8635"/>
                <a:gridCol w="471086"/>
                <a:gridCol w="389310"/>
                <a:gridCol w="389310"/>
                <a:gridCol w="528399"/>
                <a:gridCol w="528399"/>
                <a:gridCol w="528399"/>
                <a:gridCol w="528399"/>
                <a:gridCol w="528399"/>
                <a:gridCol w="398396"/>
              </a:tblGrid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A in cm</a:t>
                      </a:r>
                      <a:r>
                        <a:rPr lang="nl-NL" sz="1600" baseline="30000" dirty="0">
                          <a:effectLst/>
                        </a:rPr>
                        <a:t>2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25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90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150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200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×4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1619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F in N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20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100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360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400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>
                          <a:effectLst/>
                        </a:rPr>
                        <a:t>600</a:t>
                      </a:r>
                      <a:endParaRPr lang="nl-NL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600" dirty="0">
                          <a:effectLst/>
                        </a:rPr>
                        <a:t>800</a:t>
                      </a:r>
                      <a:endParaRPr lang="nl-NL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b"/>
                </a:tc>
                <a:tc vMerge="1"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"/>
          <p:cNvSpPr>
            <a:spLocks noChangeArrowheads="1"/>
          </p:cNvSpPr>
          <p:nvPr/>
        </p:nvSpPr>
        <p:spPr bwMode="auto">
          <a:xfrm>
            <a:off x="869492" y="1191023"/>
            <a:ext cx="3810915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Een snelheid van 4 km/h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 dirty="0">
              <a:solidFill>
                <a:srgbClr val="FFFF00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7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Een Dichtheid van 4 g/cm</a:t>
            </a:r>
            <a:r>
              <a:rPr kumimoji="0" lang="nl-NL" sz="20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nl-NL" sz="7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Verbrandingswarmte van 4 J/m</a:t>
            </a:r>
            <a:r>
              <a:rPr kumimoji="0" lang="nl-NL" sz="20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nl-NL" sz="7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 dirty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Een stroomsterkte 4 L/s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7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nl-NL" sz="2000" dirty="0">
              <a:solidFill>
                <a:srgbClr val="FFFF00"/>
              </a:solidFill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Een druk van 4 N/cm</a:t>
            </a:r>
            <a:r>
              <a:rPr kumimoji="0" lang="nl-NL" sz="2000" b="0" i="0" u="none" strike="noStrike" cap="none" normalizeH="0" baseline="30000" dirty="0" smtClean="0">
                <a:ln>
                  <a:noFill/>
                </a:ln>
                <a:solidFill>
                  <a:srgbClr val="FFFF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endParaRPr kumimoji="0" lang="nl-NL" sz="18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892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Over Betuwe College">
            <a:hlinkClick r:id="rId2" tooltip="Over Betuwe Colleg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-457200"/>
            <a:ext cx="3619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ep 6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8" name="Rechthoek 7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" name="Rechthoek 8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Natuurkunde in formules</a:t>
              </a:r>
              <a:endParaRPr lang="nl-NL" sz="4400" dirty="0"/>
            </a:p>
          </p:txBody>
        </p:sp>
        <p:pic>
          <p:nvPicPr>
            <p:cNvPr id="10" name="Afbeelding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11" name="AutoShape 4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0" y="-4857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2" name="AutoShape 6" descr="data:image/jpeg;base64,/9j/4AAQSkZJRgABAQAAAQABAAD/2wCEAAkGBhQQDxAPDxQQFRUPFA8XFRAPFBAVEhEVFhAVFBYRFRIXGyweFxwkGRYUHzIkIzMrLDEsFR4zNTwqQSYrLSkBCQoKDgwOGg8PFzMgHSQyLCk1NS01NTU1KTMzLy8sLC0pNi8pNSwyLDUtKzUsNSkwLS41LTYxKTUsLCw0LCwvLP/AABEIAGgAoAMBIgACEQEDEQH/xAAbAAEAAwEBAQEAAAAAAAAAAAAAAQUGBAMHAv/EADoQAAIBAgQCBQgIBwAAAAAAAAECAAMRBAUSITFBE1FxgaEGByIyQlJhwRQjYpGx0eHwFSQzcoKSov/EABoBAQACAwEAAAAAAAAAAAAAAAACBAEDBQb/xAAvEQACAQMACAQFBQAAAAAAAAAAAQIDBBEFEiEiMUFRYRMUMnFCkaHB8CNSgbHh/9oADAMBAAIRAxEAPwD7jERAEReIAiIgCIiAIiIAiIgCIiAIiIAiIgCIiAIkRABM40zamTpJsd/WBE7JU5rlOs609bmPe/WUL6dxThr0EpNcV1XY1zcksxRahpN5n8rxjU3FJ72O1m9kztwpP0qqLmwFwLmwvbl980W+ko1oxai029Vro8ZMRqqSRZyZETrG0mJEQCYkRAJiREAmJEQCYkRAJiREAmREQBOLNc4pYZOkruFHLrY9QHEzn8os9TB0GrPueCJzdjwHz7p85y7JcTm1Vq9VrJexqNfSPsU1/fxnQtbRVIurVlqwX17I6llYqrF1q0tWmufXsi2zTzngm1CiCBwat+OgfnK1fOXiQxbRh7nj6Db9+q82eXeQGEojdOkPvVTfwG0sG8mMKRY4ej3Io8RLPj6Pg8Ro57svK70ZT3Y0HLuzI5d51LkDE0rD36JJ/wCG/ObbLM2pYlOkouGHw4g9RHEGZrN/NpQqAnDk0m5DdkPap3HdMMrYjK8VzVhxHFKq38R4ibfLWt3F+XerLozZ5Oyvot2j1Z9HzPtV4ldkecJi6C1qfPYrzVuamWF5wpxcG4y2NHm5wlCTjJYaJiReTI5IiIiZAiTEAiIiAIiIBw4zNlpnT6ze6vzMmnTqPu50g+wnHvY/KU1fKaqsSAW3vqX8Z1U8xrrs1Mm3Oxv4TzFPSFR1ZeahKK5JJ4/nBVVR531gyXlQjY7NKWCBOijYH4banbttYT6HhMItJFp0wFVAAFHICZvCVqYxVWrTor05H1lmYsAbcV9ngJbfTq54UrdpnobjTNGcIU4RliK/a+PN8Dq3d7GpCnSimoxXTi+bLSJV/wAy3uLJ/hlRv6lVuxdvGVVeTl6KUn77P7KGu3wR31a6ruxA7SJSeVGRpjsMQti6gtTce8PZv1HhLKllNNd9Nz1tuZ1gWFpbtqteE1UliOOm03UatSlNVI7Gj5h5s8xKYmphmvaspOnqdP0v9wn0Rsppnjq/2b85k8H5MDDZhUxb1UC66jJSQEudfvchuTL6pmFWttRUge9z+/gJnTl9ZVK2UteTS2JZeS9pi4oVq+vT25Sz7nJmVMUnC02bhvudj2y2yao7U71L8dieJE8cHkYB1VDqPVy/WWoE4WjrGrCs689xPhFfc49OnJS1ns7Hi+MQOELoGbgpZQx7BxMLjkLmmHQsOKBl1D/G95kcbgyVxlBqNRq9aqxp1QhK2JHRuKvshB+B655rgKpxh0q1xiarXNOygGjpFXpee/s737p61W8WvUddWsGs635sNmmMRmKKyFl4oGBYdo4iRTxyMxRXQsvFQylh2gG4lL5LaUppSNF0qolqjPTIu1xqPS2s1zvx3lHSwdYV2akjF0q45lDU9KrqVtD9L7VzYadxv8JBUU3JZ4EI28XKUc4x9TeXi8xuDGJZKY6Wv6dWgH9B1emNLdJ6T8ibcNhygLikTUGxDE08eLNvbRfoSBb1uo84dvj4kHapfGjZ3nnXrqis7kBVBJY7ADrJmSOHxKliKmJOg4NlB4MXYCtcW3AHLlcznxCYmpTxa1GqElMSOh6OpY+l9WUb1eFuG5vvJRt036lgzG1TfrWNhuYkyJUKRS0MhKY+pi1YWq0grU7G5YEelfsA8ZdCIkpTc8Z9ic6kp4cuSwfirVCgsxAA5mcbZwns6m/sUmdzLfj4wFlarGrJ7kkl7Z+5qeeTK5sbVb1KVvi5+U8cRhqmlnr1QqKCW07WA3O8tatQKCzEADckmwA6yZjM2x1TNG+i4O4oA/XYm3otY+onX+++NLRnjy/WqNx57cJfLHyN9va+NLee6uL6f70R5+Q7vi6tau4HQpdUQgbkm9yeZC272+E3IE5csy1MPSSjSFlQbdZ6yesmddpalToxk/Agox7EridOdRulHVjyQiImDQLRaTIgCLREAREQBFoiATERAEREAREQDhzTJ6WJCrWUsEN9OpgpP2gD6Q7Z00KCooRAFVdgqgADsAnrEk5NrGdhJzk1q52CIiRIiIiAIiIAiIgCIiAIiIAiIgCIiAIiIAiIgCIiAIiIAiIgCIiAIiIAiIgH/9k="/>
          <p:cNvSpPr>
            <a:spLocks noChangeAspect="1" noChangeArrowheads="1"/>
          </p:cNvSpPr>
          <p:nvPr/>
        </p:nvSpPr>
        <p:spPr bwMode="auto">
          <a:xfrm>
            <a:off x="152400" y="-333375"/>
            <a:ext cx="1524000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13" name="Tijdelijke aanduiding voor inhoud 8"/>
          <p:cNvSpPr txBox="1">
            <a:spLocks/>
          </p:cNvSpPr>
          <p:nvPr/>
        </p:nvSpPr>
        <p:spPr>
          <a:xfrm>
            <a:off x="3131840" y="1741289"/>
            <a:ext cx="7283152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SzPct val="100000"/>
            </a:pPr>
            <a:endParaRPr lang="nl-NL" sz="1400" dirty="0" smtClean="0">
              <a:latin typeface="Copperplate Gothic Bold" pitchFamily="34" charset="0"/>
              <a:cs typeface="Consolas" pitchFamily="49" charset="0"/>
            </a:endParaRPr>
          </a:p>
          <a:p>
            <a:pPr>
              <a:buSzPct val="100000"/>
              <a:buFont typeface="Arial" pitchFamily="34" charset="0"/>
              <a:buBlip>
                <a:blip r:embed="rId5"/>
              </a:buBlip>
            </a:pPr>
            <a:endParaRPr lang="nl-NL" sz="1800" dirty="0">
              <a:latin typeface="Copperplate Gothic Bold" pitchFamily="34" charset="0"/>
              <a:cs typeface="Consolas" pitchFamily="49" charset="0"/>
            </a:endParaRPr>
          </a:p>
        </p:txBody>
      </p:sp>
      <p:sp>
        <p:nvSpPr>
          <p:cNvPr id="3" name="AutoShape 4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155575" y="-8302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sp>
        <p:nvSpPr>
          <p:cNvPr id="4" name="AutoShape 6" descr="data:image/jpeg;base64,/9j/4AAQSkZJRgABAQAAAQABAAD/2wCEAAkGBhQQEBUUEhQVFRUVGBgUFRYWFBUVFBUXFBYYFxcYFxcXHSYeFxkjGhYXHy8gIycpLCwsFR4xNzAqNSYrLCkBCQoKDgwOGg8PGiwkHyUuLCwsMCwqLSwvKjQsKSksLCwsKS8sKSwsLC0sKSwpLCwsLCwsKSksLCwpLCkpLCwsKf/AABEIALcBEwMBIgACEQEDEQH/xAAbAAEAAgMBAQAAAAAAAAAAAAAABAUBAwYHAv/EAEgQAAEDAQQFCAUICAYDAQAAAAEAAhEDBBIhMQVBUWFxBhMiMoGRobFScoKywRQjMzRCktHwByRTYnOTotIVFkNjwuFEo7M1/8QAGQEBAAMBAQAAAAAAAAAAAAAAAAECAwQF/8QALREAAgECBAQGAwADAQAAAAAAAAECAxEEEiExE0FRcRQiYaHB8DKBkUNy4TP/2gAMAwEAAhEDEQA/APcUREAREQBERAEREAREQBERAEREAREQBERAEREAREQBERAEREAREQBERAEREAREQBERAEREAREQBERAEREAREQBERAEREARFglAZRRRpOkZiowxnDgfJZGkqRIHONl2AxGJ2DapsyMyJKLEpKgkyixKSgMoiIAiIgCIvlzwMzHFAfSLU20tOTmntC2ByAyiIgCIiAIiIAiIgCIiAIiIAotr0nSpGHva05gE9I8G5lSSqPSPJyk6oamLXPi85pzIECQZBwwyVopN+YpNyS8pKZygpvMMvOPqke9C2VtIlgJNKpA/h/3qpp6DFM3hUIiD0g0jDeIW60aRlpa+rRAOGoHxqLRxjfQyzys7n1T5VMdPzdXDbzf96k09PsP2Xj2Z8iVR0LJTxiqDwLPxKltsY2uI4tjvhXlCmupWM5l1ZdK06pLWPBcMS0y10bbroMb4UtUui7A2/wA4G9XogmS4k54nGBsGs7lchYSST0OiLbWplRLdUwujN3lr/BSnGAqi0WmA6oeDR5KYK7K1JWRXWmw03VRTYxg9MhoE6zPgs2azNq1i8MBZS6QAAkkdUCdc456htXw5xp0p+3V77urtJ81f6MsXNUw3Xm47XH8gdi3nLKjCEczOc/zZXdBFNtIa74c7udg09krfT024iTaqQOwMB+K2/IWufUdBBvuktJbk47FHtFnYG42m7udVHxKtaD2RRymt2fI0rXJhtVrvYYFv+X2oZvp9ob4wVzlWvRn6zT436fxVvZbMx1O822Pyya9gHgVedNR5exSNRvn7n3W5XVqXWpsq7qZLXeJcO0kBdVZa99jXQReAdBzEiYO9cRZ7CDVp3i501GdYl09LfhqXdtCwrxjG1kdNCUne7MoiLnOgKo0to1lSqxxHSAcA4ZjEZd5VuoNs+kZwPm1XhuUqbHPGwAurAuJugnG46YMY3mnwV9yfoBlnphogQfEklVX27Rwd5q40N9Azh8StqruvvQxpLzfepOREXMdIREQBERAEREAREQGqtTLhAcW72xPiCFrfZnEAc48RrFyTxlvlCkogI77O4kEPeIjo9CDG2WzjxWq02Jzw4Cq9t4OAi50CRAc2WzIzE7FNRA9Tx7Smh6gqObVdfe0wS8kncQTOBEHtVVVsV2cG4bPzvXqPK/Q/OM51vWYOlvZ+Lc+BK4hllv1BOLQA53f0R2kdwK9eGKfDzHjSwadXL9sUPyYHUDOvCFP0Fo6pUrsZRcabnHrMJbDRiXGMDA1HCY2qRpeyXH3h1Xkzufme/PsK7T9H+hebpc+4dKqBd3U8x97rcLqiWKbp5i0cGlUsdJZrEWZPeRsNyMeDQZ7V9Ns7gCOceZyJuSOENA75UhfFeqGNLjgAJPALydz172KLTZqQ2jTrVA95kn5skNyjqZE9vROK5KtZKlWqWfK6jm05LnScAMzAdtwCm2jSdSo9zjNMunA4Pu4jA5Aapb3gyFFDjjSptF6pcAAwnF8DhPSO4LrpVMryo4q1JzTm32RackrFVrVnVX1qj2U4aA6IL84xBwa0jI5u2hde2gQ6b7iMeibt0TwbPivjRmjm0KTabcQ0Yk5uJxc47yZKlLCrPPK50UocONjzTTmiH1a1X51zg1zoa84YHY0QO5RByRrXLwFMiMw78Qr+2fTVvWd7wVnzgbZnE5BpJXoqtKEFY8ngqpUle/M8zfYn3ogTExeExlKsqPJqq6lfhl3e7HfhHFTXWQlhw6c3+2Iu8Iw8VeWM/qR4Hapji3LYmeCULNvkc5yW0eW2uiL5AL5LWnA3WuImRBxA1L09tmcARzjzOs3JHCGx3yvPuTIm2UeLj/Q5elLkxbvNdjtwatB26kV1EhsGo8RiXdCeHViOxV1bTFMEAVqhjAloaQeJux3KPpm085UdTvXadMS8nAYC84uPotHiqarpYN6rGBuQNWS53shzQ3hJ3xksVGMVeRtnqTbUOXNnUWXSTKr+jVcD+zIa0HDVLZO3Aqt5Q0Khq0g2vUZevE3bmHSYAB0ZgSdarqFcVuiWhr4vMLCbrruOAOLXCJAk5ZrfpTShIoPOL232xqLw6nB4EQ7hK0gop547eplUc2nTlvpt3OfbRq37SBaavzYdOOLoORkxjmu40DSc6yUfnHgloJd0JM449GO4LjKj7ge7O8xzXnIm8b18xsdJPrO3LueTY/VKH8NviJSrV4kF3+C1Klwqm/L5JraJlvTdgII6MO3nDPhC3Ii5jqCIiAIiIAiIgCIiAIiIAiIgPlwkLzzT2ijZq/QJDHua4CcIcYuwdmPgvQ3uAEkwBiScgFzvK6mHXNwc4dj6SvB7r0M5p6NdUcnZNHG1W0UXE810XvE4XWAEjtdA7V6e0QAAuI5JD9df/Cz7Wf8Aa7hTN6JehMd3cwqTTlpvubRGuHPOwDEeRPYNqtbZaRTYXHICeOwcScFx1vrm6Z69cy7dTGY9ogN9UHYkNPMylTzNQXPfsQ7TaecdeEhsQz92m3I7nGZ4vaDkrTkfosuqOtDsQ35ulO0TfdOvO6Dng7aqVrHVHNY3B1Q4E5NaAXXjuAl/3BmvQNH0mNpNbSIuNF1sEEQMMxmVLWWOu7JTzSstlp+/+EpYWV8PrNaQCQCcACQCTsG1ZGpxVr+mres73grGpZw+zQ6YgHAkYtxGW8eCrbS6atf13jueArYfVzwXoPWMTyqbtOTXqce6qeam8ZvROuL34K8srIsRzxvEydbiSfNUD/oT6/8AyC6Cn9RPA+apSS17m9aUrJX5FbyWZNspbr57mH8V6OvOuSf1ynwf7q9FWeK/P9F8J+H7OLtr5ZX31Wg8OdP4BVzKb3OYym4tdULxIzNxoLWzmBMn2tyn2vq1v4zf/qVo0X9Zs3r1PdT/ACfr4IX/AI/v5IVmruhjxg4m8NnOMMuaY2wHRrD3RlhOtFSi437tQuxhglgBd6TwYLZAxEnDXkp2keT7i91SzXKjHmalInC8DMtIyM45giVXjRVoOHyV/tVm3e0th0dveoau24tWZoppWU07r0uQa7oYcSTAYIJF57rveQ28SNV9u1eg6IsfM0KVP0KbGHi1oCpdDcl3NeKtoLS5v0dNn0dPwxPxxxzXShZyskoo0i5Sbk9OiMoiLM0CIiAIiIAiwSkoDDnQov8AitOSC8NIwId0T45r40zRc+iQx1x0tuuiQDeESNYXFaBs9W21LS2pUbfpOZDrphweycROBEatqlFW3yO/p2hruq4O4EHyW1c7yU0DUspr86WHnHtLSwu6rWBvSBAgzOAniuiUErYIsFa69pbTaXPcGgZkkADvQkiaf0QLXZ30C8sbUhtQtzdTvDnGbr7LzJGIvSFS6WsRoWalTL3VObpPaHu6zrgbdvHWYaMcyt9r5a0m4MD6h2gBre92PcCqi16edamvlrWBrHEAEuJJiASQMyBqW8aU7Xtoc8q0G1FPW6Prksf14j/ZPvhduV5aLU6nWLqbi0lsEjAxsnsatnyurUIBqVDO2o+O6YWqw7mk7mM8VGDasdfpu1h7wyYZTF+odWAnwHi4bFzFevzjnOcM4JHosGDGdvV7XEKRbnc1SFIYXgKlQnMMBlg9ogk7hvVZbKpDQzIuJLtow17LrcOLioVPNJRWyLcTJFze7+ot9CCi+nWdWrU2PqtfSbL2y1jpBddnW7VsYFa6DtNmsjHt+UMeXv5xxG0U2UwAZc52FMYuc44xgAAONAjAZIuiWGUnds5I4uUVZI9D/wAzWb9q3ud+CqbfbbLVtNOuKwBpsfSLTRc9rm1KlGoSJGDgaLYOMScMlySFR4OPVlvGz6IuzUD3VXNMtLnkHaC9XTvq54Fc7YPo3cD7wXQ1fq7uBSatZFKTvmfc4xx+Z9s+8fgF0TPqPZ8Vzrz82fXkd+Pm5dF/4PYqQVr9zety/wBSv5JD9dp+q/3f+16IvI2OIc0gkHHEEg6tinUtKVmdWrUHtuPmSrVcO6jzJlKWJVNZWi3tnVrfxh41HD4rTos/rFl9etPaSR/SWrHOF1me5xkl1Ik7Sam7eo1C2ilUoPIm4+oSBEm8BEey4dyyyPO7dPg2jNcJP1v7nY8n+Twsgd0y8uDGZXW3ad66bsnp9Iy7WA0ZNCt1SWPldZ6mbjTP+4Lo+8Jb4q4bUBAIMg5EYhcsouO6OyM4y/Fn2iwFlVLBERAEREAREQEW11QBiSMsiBhrz4LlNJ8p6NKLznYgHGs4YESOrGrFddaLG2pn+fzKoa/6O7FUIL6V6BABcYAGQwhTexVxucnav0lWSnm+mDqPOOc7DZLs1Fa0B7nDruILnZEluA4QF6BZORdjpRcs9MRiCReIIy60qZbdG0zSeLjYunJoGrdkt6NZQequc1eg5rR2OY5Oco3tqCnVJc1xDWkmS0nIEnEg79oXbLyam6IOvA+S9XYcFfFQUWmjPBVHJNPkQNOaU+T0i4CXHBo2mJ7gMV57arY+s69UcXHVOQnU0ZAZdy6rlxXuCjrBc4H7szxwXNGygiWmJ+6fwW2FjFRzMxxcpOVuRFWHVC0EtJGBnLEDGDPDxW19ncNU7xitFcdE8Dh2ZLrlqjjg7NB7ZeTJwjYAZB1cIxlfQquY6+0iQD1hI2lfLXS4mDkMxxOvivms6CJyEk6xOoePkqLSJpLWoSatue5150Go6692oC7EADZhAG5xWgNdeLnOknDKBnPElZpjMnMmT8B2ABfSmnBRQq1HJ2CIi0MQiIgN9ntpYCIkHfiMZVw7lHTNEsLagJBGTSPNUCLOUFIvGbjsfP2Dn1xGB2tn496uaukgLOKctJjUXT7seKpQcPa8oHkJX2s4wTv3N6lRq3Y1tYZBy1d/58VsRFuc17kgaQLaRpwIJZjkRdfPao76l7DDoudxMwP+IXy9uzUQcTAw/JWvnw2b7mjHbOoDZu8FnlWe5rnfDym5bbNpipZOnSdgMXMP0b9oj7JM5jHjkqmvptg6su8lV2m11K+GTVaVmrMmlTmmpbHuGhtKNtVCnWZIbUaHAGJbObTGEgyDwU1c3+juld0bRAEAX44c49dIvGkrNo9tO6uERFUkIiIAiIgCIiALVah8271T5LasOQhnlbbS7OROs3Wz3xK9Mo21jhLXB2o3eljvjJef6X0O+zvILSWSS10EiNQJ1EZY7FXV7VWpMJo0qlVziGhjAccc9QgCe9elXjGcMyZ5WHlKnPI1udnyrsRtIphha2468S83cwRgM57FzPyl1AuplrXwZvB5ukETI6J4dhVM6vpEOY6pZ20aZe0F1RxDs5IDLskxKm6K0dWe1zqtRjiXG6LpFxuoSCb3HcsaEntyOmtHdrcli3T/AKYHq1Du2thbG2lpzDvaZeH9BnwCi1NElmNweswB3eIk9oK+qBbvA9JhnvYZEerHBbOVtjBU4y3X3vqT6Vmpvxug7Syp5gjDvWXWGh6VVp9UO905KM6znrCHjU+nId2gY9gJ4I21uOJ6YykQHCNoyJ7slHEtuxKhp5Ubv8LpHKv96m8fivh2im6q9HtcWnxCmaOrBxwOMYjI9oOIVuMlfO90zKNJPdW/pzD9GEZPpHhUb+K0VLMW5lvY5p+K6e0UWxNwHdAxwmFRMq0yQXNDQcekAG7cXDDJSq3VkOg+RXl28d6+TWA1hbbS1pc6AI1R8FALQc1spXK8NG42xu1anaTYFHrDFfDBipuTw4m12k2TIbvzWf8AFCcm+Z8lIoNE5DuVjZB0lF7ESst0UxtVY9WmTwafitNR9o9GOMLrDkqq05FRciMk3sc7W5z7Tu5a20AcyfzxUq0rUxSzpizDaIGr4r7T88PzKKpc9Z5DNjR9D1Se9xV8qTkX/wDn2f1B5lXa8if5M747IIiKpYIiIAiIgCIiAIiIBCQiIDl+X1ImhTcMm1WzuvAtHiQO1Umiup2rvbXZm1GOY8S1wgjaDwyXH2nQdWyF11rqtLMFuNVmuHN+2N7ccMta66NRZcrOOtTebMgo9osTXmeq70hr9YZO7cdhC+rPa2VOo4GMxOIOwjMLctmjNMqntdTMno/vDqO2B05HccdhKxVrBzpeLjsr4yMaie3J23CVbKutFlunoRHombvYfs8MtyplfIs5Rtq7BlkcTHRdrE9EjhmJjXgpDaVYDAVR7c/8yFEs9Y0yI6OoNfizgMfI9itaWlxk9jh6pDhhxg+BWDyeqN48RLWzItSjVOYqn2483gKGx+TWjpYgNnK6SDeIybI7dSunaSpkZkY62PHjdVW2u0OkTiZJDHHtMBWVKL5lXVmtMpX2igGOdrM4wIB7FACs7WC5zrrXEHddn70KMzRr9d0b5J8hHiulVacVuc7pVJSbaK6s0l0AE4TABPktdMyYVvSp06bwTUl+QAIjHDECSM9ZX1pO0MENIa552ibgOs6+xU8Q3KyRr4ZKN5OxGoZqwsvWVdZxj/3jq1qxshxXUedMmlVFq6pVuVUWnIoilPcpLT8VqprZaVrplSzrifSL7pUHPcGsaXOOQaCSewZrtOTPIB14VLUIAILaQMkxiOcIwj90duxZzqKCuzaMXLRHVck6BZYbO1wgim2QcxImDvxVssALK8pu7udy0CIigkIiIAiIgCIiAIiIAiIgCxCyiArtIcn6FfGpTBd6Qlr/ALzSD4qrrckXN+iruH7tVoqD72DvNdKivGpKOzKOnF7o46poe1Mn5um8aiypB7WvAA4AqHVo1AenSqt4U3PHeyQF3iQtVXkjGWGjJWucHQtFNvXe1s4Q8FvfIUltjoPAuuYPUqho+7N3wXZFgOYUWroii7F1KmTtLGz5JKspboiFB0/xZyztCT1XuP8ALPuhQ3aOeDjeA23B5wuuPJyz/sWdgjyXweS9n9AjhUqDycoUqfNff6Wcar5/f4cLaqNQEiXkauiBP3WgquqUXfaDz614+8vSDyTs/ov/AJ9f+9fLuR9mObH/AM+v/etVVpLZexm6dV7v3PMK1I6gewHwWKdB5dN1xJMkwcdsr0//ACZZf2bv51b+9bGckrMP9IH1nPd7zir+JhvYr4edrXPP7NYXk9UxtJDR4lTaVJrDL6tFvrVqc90yu3byXsoM/J6U72A+alUdGUmdSlTb6rGjyCq8V0RHhG92cM2rScJbVa+cuabUq+61aToWpVHQo1zJzdTFEf8AscDHYvRw2FkBZ+JlyLRwcUecUf0eVnnp3KY3uL3doaAPFXVh/RvQb9I91TcOg3w6X9S61ZVJV5vS5vGjBEWxaLpUBFJjWD90Ynicz2qTCyixeu5qlYIiISEREAREQBERAEREAREQBERAEREAREQBERAEREAREQBERAEREAREQBERAEREAREQBERAEREAREQBERAEREAREQBERAEREAREQBERAEREAREQBERAEREAREQBERAEREAREQBERAEREAREQBERAf/Z"/>
          <p:cNvSpPr>
            <a:spLocks noChangeAspect="1" noChangeArrowheads="1"/>
          </p:cNvSpPr>
          <p:nvPr/>
        </p:nvSpPr>
        <p:spPr bwMode="auto">
          <a:xfrm>
            <a:off x="307975" y="-677863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graphicFrame>
        <p:nvGraphicFramePr>
          <p:cNvPr id="18" name="Tabe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748086"/>
              </p:ext>
            </p:extLst>
          </p:nvPr>
        </p:nvGraphicFramePr>
        <p:xfrm>
          <a:off x="4572000" y="4048826"/>
          <a:ext cx="215487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5487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druk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F = 20 N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 =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A = 5 cm</a:t>
                      </a:r>
                      <a:r>
                        <a:rPr lang="nl-NL" sz="2400" baseline="30000" dirty="0">
                          <a:effectLst/>
                        </a:rPr>
                        <a:t>2</a:t>
                      </a:r>
                      <a:endParaRPr lang="nl-NL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 = F : A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 = 20 N : 5 cm</a:t>
                      </a:r>
                      <a:r>
                        <a:rPr lang="nl-NL" sz="2400" baseline="30000" dirty="0">
                          <a:effectLst/>
                        </a:rPr>
                        <a:t>2</a:t>
                      </a:r>
                      <a:endParaRPr lang="nl-NL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p = 4 N/cm</a:t>
                      </a:r>
                      <a:r>
                        <a:rPr lang="nl-NL" sz="2400" baseline="30000" dirty="0">
                          <a:effectLst/>
                        </a:rPr>
                        <a:t>2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9" name="Tabel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529118"/>
              </p:ext>
            </p:extLst>
          </p:nvPr>
        </p:nvGraphicFramePr>
        <p:xfrm>
          <a:off x="840263" y="1340768"/>
          <a:ext cx="201517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517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smtClean="0">
                          <a:effectLst/>
                        </a:rPr>
                        <a:t>Snelheid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s = 20 km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v =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t = 5h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v = s : 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v = 20 km : 5 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v = 4 km/h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0" name="Tabel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0642733"/>
              </p:ext>
            </p:extLst>
          </p:nvPr>
        </p:nvGraphicFramePr>
        <p:xfrm>
          <a:off x="1921510" y="4048826"/>
          <a:ext cx="209772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9772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dichtheid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m = 20 g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ρ  =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V = 5 cm</a:t>
                      </a:r>
                      <a:r>
                        <a:rPr lang="nl-NL" sz="2400" baseline="30000" dirty="0">
                          <a:effectLst/>
                        </a:rPr>
                        <a:t>3</a:t>
                      </a:r>
                      <a:endParaRPr lang="nl-NL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ρ = m : 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ρ = 20 g : 5 cm</a:t>
                      </a:r>
                      <a:r>
                        <a:rPr lang="nl-NL" sz="2400" baseline="30000" dirty="0">
                          <a:effectLst/>
                        </a:rPr>
                        <a:t>3</a:t>
                      </a:r>
                      <a:endParaRPr lang="nl-NL" sz="2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>
                          <a:effectLst/>
                        </a:rPr>
                        <a:t>ρ = 4 g/cm</a:t>
                      </a:r>
                      <a:r>
                        <a:rPr lang="nl-NL" sz="2400" baseline="30000" dirty="0">
                          <a:effectLst/>
                        </a:rPr>
                        <a:t>3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2" name="Tabel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7744725"/>
              </p:ext>
            </p:extLst>
          </p:nvPr>
        </p:nvGraphicFramePr>
        <p:xfrm>
          <a:off x="5292080" y="1340768"/>
          <a:ext cx="2846769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4676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verbrandingswarmte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Q = 20 J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r = 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V = 5 cm</a:t>
                      </a:r>
                      <a:r>
                        <a:rPr lang="nl-NL" sz="2400" baseline="30000" dirty="0" smtClean="0">
                          <a:effectLst/>
                        </a:rPr>
                        <a:t>3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r = Q : V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r = 20 J : 5 cm</a:t>
                      </a:r>
                      <a:r>
                        <a:rPr lang="nl-NL" sz="2400" baseline="30000" dirty="0" smtClean="0">
                          <a:effectLst/>
                        </a:rPr>
                        <a:t>3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r = 4 J/cm</a:t>
                      </a:r>
                      <a:r>
                        <a:rPr lang="nl-NL" sz="2400" baseline="30000" dirty="0" smtClean="0">
                          <a:effectLst/>
                        </a:rPr>
                        <a:t>3</a:t>
                      </a:r>
                      <a:endParaRPr lang="nl-NL" sz="2400" dirty="0">
                        <a:effectLst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23" name="Tabel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8109271"/>
              </p:ext>
            </p:extLst>
          </p:nvPr>
        </p:nvGraphicFramePr>
        <p:xfrm>
          <a:off x="3123118" y="1340768"/>
          <a:ext cx="1926273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273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debiet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V = 20 cm</a:t>
                      </a:r>
                      <a:r>
                        <a:rPr lang="en-GB" sz="2400" baseline="30000" dirty="0" smtClean="0">
                          <a:effectLst/>
                        </a:rPr>
                        <a:t>3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I = ?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t = 5 s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I = V : t</a:t>
                      </a:r>
                      <a:endParaRPr lang="nl-NL" sz="24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400" dirty="0" smtClean="0">
                          <a:effectLst/>
                        </a:rPr>
                        <a:t>I = 20 cm</a:t>
                      </a:r>
                      <a:r>
                        <a:rPr lang="en-GB" sz="2400" baseline="30000" dirty="0" smtClean="0">
                          <a:effectLst/>
                        </a:rPr>
                        <a:t>3</a:t>
                      </a:r>
                      <a:r>
                        <a:rPr lang="nl-NL" sz="2400" dirty="0" smtClean="0">
                          <a:effectLst/>
                        </a:rPr>
                        <a:t> : 5s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nl-NL" sz="2400" dirty="0" smtClean="0">
                          <a:effectLst/>
                        </a:rPr>
                        <a:t>I = 4 cm</a:t>
                      </a:r>
                      <a:r>
                        <a:rPr lang="nl-NL" sz="2400" baseline="30000" dirty="0" smtClean="0">
                          <a:effectLst/>
                        </a:rPr>
                        <a:t>3</a:t>
                      </a:r>
                      <a:r>
                        <a:rPr lang="nl-NL" sz="2400" dirty="0" smtClean="0">
                          <a:effectLst/>
                        </a:rPr>
                        <a:t>/s</a:t>
                      </a:r>
                      <a:endParaRPr lang="nl-NL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5312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9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1" name="Rechthoek 20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3" name="Rechthoek 22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Natuurkunde in formules</a:t>
              </a:r>
              <a:endParaRPr lang="nl-NL" sz="4400" dirty="0"/>
            </a:p>
          </p:txBody>
        </p:sp>
        <p:pic>
          <p:nvPicPr>
            <p:cNvPr id="24" name="Afbeelding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5122" name="TextBox 14"/>
          <p:cNvSpPr txBox="1">
            <a:spLocks noChangeArrowheads="1"/>
          </p:cNvSpPr>
          <p:nvPr/>
        </p:nvSpPr>
        <p:spPr bwMode="auto">
          <a:xfrm>
            <a:off x="490364" y="714375"/>
            <a:ext cx="8643937" cy="2000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prstClr val="white"/>
                </a:solidFill>
                <a:latin typeface="Calibri" pitchFamily="34" charset="0"/>
              </a:rPr>
              <a:t>Snelheid berekenen met een formule</a:t>
            </a:r>
          </a:p>
          <a:p>
            <a:pPr algn="ctr" eaLnBrk="1" hangingPunct="1"/>
            <a:endParaRPr lang="nl-NL" sz="24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2400" dirty="0">
                <a:solidFill>
                  <a:srgbClr val="00B050"/>
                </a:solidFill>
                <a:latin typeface="Calibri" pitchFamily="34" charset="0"/>
              </a:rPr>
              <a:t>afstand</a:t>
            </a:r>
            <a:r>
              <a:rPr lang="nl-NL" sz="2400" dirty="0">
                <a:solidFill>
                  <a:prstClr val="white"/>
                </a:solidFill>
                <a:latin typeface="Calibri" pitchFamily="34" charset="0"/>
              </a:rPr>
              <a:t> = </a:t>
            </a:r>
            <a:r>
              <a:rPr lang="nl-NL" sz="2400" dirty="0">
                <a:solidFill>
                  <a:srgbClr val="00B0F0"/>
                </a:solidFill>
                <a:latin typeface="Calibri" pitchFamily="34" charset="0"/>
              </a:rPr>
              <a:t>snelheid</a:t>
            </a:r>
            <a:r>
              <a:rPr lang="nl-NL" sz="2400" dirty="0">
                <a:solidFill>
                  <a:prstClr val="white"/>
                </a:solidFill>
                <a:latin typeface="Calibri" pitchFamily="34" charset="0"/>
              </a:rPr>
              <a:t> x </a:t>
            </a:r>
            <a:r>
              <a:rPr lang="nl-NL" sz="2400" dirty="0">
                <a:solidFill>
                  <a:srgbClr val="FFC000"/>
                </a:solidFill>
                <a:latin typeface="Calibri" pitchFamily="34" charset="0"/>
              </a:rPr>
              <a:t>tijd</a:t>
            </a:r>
          </a:p>
          <a:p>
            <a:pPr algn="ctr" eaLnBrk="1" hangingPunct="1"/>
            <a:endParaRPr lang="nl-NL" sz="10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>
                <a:solidFill>
                  <a:srgbClr val="00B050"/>
                </a:solidFill>
                <a:latin typeface="Calibri" pitchFamily="34" charset="0"/>
              </a:rPr>
              <a:t>s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 = </a:t>
            </a:r>
            <a:r>
              <a:rPr lang="nl-NL" sz="4000" dirty="0">
                <a:solidFill>
                  <a:srgbClr val="00B0F0"/>
                </a:solidFill>
                <a:latin typeface="Calibri" pitchFamily="34" charset="0"/>
              </a:rPr>
              <a:t>v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 x </a:t>
            </a:r>
            <a:r>
              <a:rPr lang="nl-NL" sz="4000" dirty="0">
                <a:solidFill>
                  <a:srgbClr val="FFC000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507685" y="2852935"/>
            <a:ext cx="2643187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rgbClr val="00B0F0"/>
                </a:solidFill>
                <a:latin typeface="Calibri" pitchFamily="34" charset="0"/>
              </a:rPr>
              <a:t>snelheid</a:t>
            </a:r>
          </a:p>
          <a:p>
            <a:pPr algn="ctr" eaLnBrk="1" hangingPunct="1"/>
            <a:endParaRPr lang="nl-NL" sz="2400" dirty="0" smtClean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>
                <a:solidFill>
                  <a:srgbClr val="00B050"/>
                </a:solidFill>
                <a:latin typeface="Calibri" pitchFamily="34" charset="0"/>
              </a:rPr>
              <a:t>s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 / </a:t>
            </a:r>
            <a:r>
              <a:rPr lang="nl-NL" sz="4000" dirty="0">
                <a:solidFill>
                  <a:srgbClr val="FFC000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6419676" y="2852936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rgbClr val="FFC000"/>
                </a:solidFill>
                <a:latin typeface="Calibri" pitchFamily="34" charset="0"/>
              </a:rPr>
              <a:t>tijd</a:t>
            </a:r>
          </a:p>
          <a:p>
            <a:pPr algn="ctr" eaLnBrk="1" hangingPunct="1"/>
            <a:endParaRPr lang="nl-NL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t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>
                <a:solidFill>
                  <a:srgbClr val="00B050"/>
                </a:solidFill>
                <a:latin typeface="Calibri" pitchFamily="34" charset="0"/>
              </a:rPr>
              <a:t>s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 / </a:t>
            </a:r>
            <a:r>
              <a:rPr lang="nl-NL" sz="4000" dirty="0">
                <a:solidFill>
                  <a:srgbClr val="00B0F0"/>
                </a:solidFill>
                <a:latin typeface="Calibri" pitchFamily="34" charset="0"/>
              </a:rPr>
              <a:t>v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61801" y="2852936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rgbClr val="00B050"/>
                </a:solidFill>
                <a:latin typeface="Calibri" pitchFamily="34" charset="0"/>
              </a:rPr>
              <a:t>afstand</a:t>
            </a:r>
          </a:p>
          <a:p>
            <a:pPr algn="ctr" eaLnBrk="1" hangingPunct="1"/>
            <a:endParaRPr lang="nl-NL" sz="24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s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=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x </a:t>
            </a:r>
            <a:r>
              <a:rPr lang="nl-NL" sz="4000" dirty="0">
                <a:solidFill>
                  <a:srgbClr val="FFC000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12" name="TextBox 14"/>
          <p:cNvSpPr txBox="1">
            <a:spLocks noChangeArrowheads="1"/>
          </p:cNvSpPr>
          <p:nvPr/>
        </p:nvSpPr>
        <p:spPr bwMode="auto">
          <a:xfrm>
            <a:off x="913575" y="1277888"/>
            <a:ext cx="15001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>
                <a:solidFill>
                  <a:srgbClr val="00B050"/>
                </a:solidFill>
                <a:latin typeface="Calibri" pitchFamily="34" charset="0"/>
              </a:rPr>
              <a:t>s</a:t>
            </a:r>
          </a:p>
          <a:p>
            <a:pPr algn="ctr" eaLnBrk="1" hangingPunct="1"/>
            <a:r>
              <a:rPr lang="nl-NL" sz="3600">
                <a:solidFill>
                  <a:srgbClr val="00B0F0"/>
                </a:solidFill>
                <a:latin typeface="Calibri" pitchFamily="34" charset="0"/>
              </a:rPr>
              <a:t>v</a:t>
            </a:r>
            <a:r>
              <a:rPr lang="nl-NL" sz="3600">
                <a:solidFill>
                  <a:srgbClr val="FFC000"/>
                </a:solidFill>
                <a:latin typeface="Calibri" pitchFamily="34" charset="0"/>
              </a:rPr>
              <a:t> </a:t>
            </a:r>
            <a:r>
              <a:rPr lang="nl-NL" sz="3600">
                <a:solidFill>
                  <a:prstClr val="white"/>
                </a:solidFill>
                <a:latin typeface="Calibri" pitchFamily="34" charset="0"/>
              </a:rPr>
              <a:t>x</a:t>
            </a:r>
            <a:r>
              <a:rPr lang="nl-NL" sz="3600">
                <a:solidFill>
                  <a:srgbClr val="FFC000"/>
                </a:solidFill>
                <a:latin typeface="Calibri" pitchFamily="34" charset="0"/>
              </a:rPr>
              <a:t> t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1167377" y="1922413"/>
            <a:ext cx="1000126" cy="0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6200000" flipH="1">
            <a:off x="1449356" y="1313607"/>
            <a:ext cx="1285875" cy="928688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0800000">
            <a:off x="842138" y="2420888"/>
            <a:ext cx="1714500" cy="1587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842138" y="1135013"/>
            <a:ext cx="785811" cy="1285876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918989" y="4437112"/>
            <a:ext cx="2071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6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 smtClean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x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3793434" y="4437112"/>
            <a:ext cx="2071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6 / </a:t>
            </a:r>
            <a:r>
              <a:rPr lang="nl-NL" sz="3600" dirty="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6695727" y="4411968"/>
            <a:ext cx="2071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FFC000"/>
                </a:solidFill>
                <a:latin typeface="Calibri" pitchFamily="34" charset="0"/>
              </a:rPr>
              <a:t>2 </a:t>
            </a:r>
            <a:r>
              <a:rPr lang="nl-NL" sz="3600" dirty="0" smtClean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6 / </a:t>
            </a:r>
            <a:r>
              <a:rPr lang="nl-NL" sz="3600" dirty="0">
                <a:solidFill>
                  <a:srgbClr val="00B0F0"/>
                </a:solidFill>
                <a:latin typeface="Calibri" pitchFamily="34" charset="0"/>
              </a:rPr>
              <a:t>3</a:t>
            </a:r>
            <a:endParaRPr lang="nl-NL" sz="3600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9257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2" grpId="0"/>
      <p:bldP spid="16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ep 18"/>
          <p:cNvGrpSpPr/>
          <p:nvPr/>
        </p:nvGrpSpPr>
        <p:grpSpPr>
          <a:xfrm>
            <a:off x="0" y="0"/>
            <a:ext cx="9180512" cy="6864927"/>
            <a:chOff x="0" y="0"/>
            <a:chExt cx="9180512" cy="6864927"/>
          </a:xfrm>
        </p:grpSpPr>
        <p:sp>
          <p:nvSpPr>
            <p:cNvPr id="24" name="Rechthoek 23"/>
            <p:cNvSpPr/>
            <p:nvPr/>
          </p:nvSpPr>
          <p:spPr>
            <a:xfrm>
              <a:off x="0" y="19050"/>
              <a:ext cx="701824" cy="6838950"/>
            </a:xfrm>
            <a:prstGeom prst="rect">
              <a:avLst/>
            </a:prstGeom>
            <a:solidFill>
              <a:srgbClr val="E428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5" name="Rechthoek 24"/>
            <p:cNvSpPr/>
            <p:nvPr/>
          </p:nvSpPr>
          <p:spPr>
            <a:xfrm>
              <a:off x="0" y="0"/>
              <a:ext cx="9144000" cy="1200151"/>
            </a:xfrm>
            <a:prstGeom prst="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4400" dirty="0" smtClean="0"/>
                <a:t>Natuurkunde in formules</a:t>
              </a:r>
              <a:endParaRPr lang="nl-NL" sz="4400" dirty="0"/>
            </a:p>
          </p:txBody>
        </p:sp>
        <p:pic>
          <p:nvPicPr>
            <p:cNvPr id="26" name="Afbeelding 2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24202" y="6353365"/>
              <a:ext cx="856310" cy="511562"/>
            </a:xfrm>
            <a:prstGeom prst="rect">
              <a:avLst/>
            </a:prstGeom>
          </p:spPr>
        </p:pic>
      </p:grp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3646612" y="1226292"/>
            <a:ext cx="2643187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00B0F0"/>
                </a:solidFill>
                <a:latin typeface="Calibri" pitchFamily="34" charset="0"/>
              </a:rPr>
              <a:t>Stroomsterkte</a:t>
            </a:r>
            <a:endParaRPr lang="nl-NL" sz="2400" dirty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 smtClean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I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dirty="0">
                <a:solidFill>
                  <a:srgbClr val="FFC000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10" name="TextBox 14"/>
          <p:cNvSpPr txBox="1">
            <a:spLocks noChangeArrowheads="1"/>
          </p:cNvSpPr>
          <p:nvPr/>
        </p:nvSpPr>
        <p:spPr bwMode="auto">
          <a:xfrm>
            <a:off x="6558603" y="122629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>
                <a:solidFill>
                  <a:srgbClr val="FFC000"/>
                </a:solidFill>
                <a:latin typeface="Calibri" pitchFamily="34" charset="0"/>
              </a:rPr>
              <a:t>tijd</a:t>
            </a:r>
          </a:p>
          <a:p>
            <a:pPr algn="ctr" eaLnBrk="1" hangingPunct="1"/>
            <a:endParaRPr lang="nl-NL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t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I</a:t>
            </a:r>
            <a:endParaRPr lang="nl-NL" sz="4000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700728" y="122629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00B050"/>
                </a:solidFill>
                <a:latin typeface="Calibri" pitchFamily="34" charset="0"/>
              </a:rPr>
              <a:t>Volume</a:t>
            </a:r>
            <a:endParaRPr lang="nl-NL" sz="2400" dirty="0">
              <a:solidFill>
                <a:srgbClr val="00B05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I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x </a:t>
            </a:r>
            <a:r>
              <a:rPr lang="nl-NL" sz="4000" dirty="0">
                <a:solidFill>
                  <a:srgbClr val="FFC000"/>
                </a:solidFill>
                <a:latin typeface="Calibri" pitchFamily="34" charset="0"/>
              </a:rPr>
              <a:t>t</a:t>
            </a:r>
          </a:p>
        </p:txBody>
      </p:sp>
      <p:sp>
        <p:nvSpPr>
          <p:cNvPr id="22" name="TextBox 14"/>
          <p:cNvSpPr txBox="1">
            <a:spLocks noChangeArrowheads="1"/>
          </p:cNvSpPr>
          <p:nvPr/>
        </p:nvSpPr>
        <p:spPr bwMode="auto">
          <a:xfrm>
            <a:off x="1136720" y="6219989"/>
            <a:ext cx="2071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6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 smtClean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x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6" name="TextBox 14"/>
          <p:cNvSpPr txBox="1">
            <a:spLocks noChangeArrowheads="1"/>
          </p:cNvSpPr>
          <p:nvPr/>
        </p:nvSpPr>
        <p:spPr bwMode="auto">
          <a:xfrm>
            <a:off x="4011165" y="6219989"/>
            <a:ext cx="207168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00B0F0"/>
                </a:solidFill>
                <a:latin typeface="Calibri" pitchFamily="34" charset="0"/>
              </a:rPr>
              <a:t>3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>
                <a:solidFill>
                  <a:srgbClr val="00B050"/>
                </a:solidFill>
                <a:latin typeface="Calibri" pitchFamily="34" charset="0"/>
              </a:rPr>
              <a:t> 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6 / </a:t>
            </a:r>
            <a:r>
              <a:rPr lang="nl-NL" sz="3600" dirty="0">
                <a:solidFill>
                  <a:srgbClr val="FFC000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18" name="TextBox 14"/>
          <p:cNvSpPr txBox="1">
            <a:spLocks noChangeArrowheads="1"/>
          </p:cNvSpPr>
          <p:nvPr/>
        </p:nvSpPr>
        <p:spPr bwMode="auto">
          <a:xfrm>
            <a:off x="6913458" y="6194845"/>
            <a:ext cx="20716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3600" dirty="0" smtClean="0">
                <a:solidFill>
                  <a:srgbClr val="FFC000"/>
                </a:solidFill>
                <a:latin typeface="Calibri" pitchFamily="34" charset="0"/>
              </a:rPr>
              <a:t>2 </a:t>
            </a:r>
            <a:r>
              <a:rPr lang="nl-NL" sz="3600" dirty="0" smtClean="0">
                <a:solidFill>
                  <a:prstClr val="white"/>
                </a:solidFill>
                <a:latin typeface="Calibri" pitchFamily="34" charset="0"/>
              </a:rPr>
              <a:t>=</a:t>
            </a:r>
            <a:r>
              <a:rPr lang="nl-NL" sz="3600" dirty="0" smtClean="0">
                <a:solidFill>
                  <a:srgbClr val="00B050"/>
                </a:solidFill>
                <a:latin typeface="Calibri" pitchFamily="34" charset="0"/>
              </a:rPr>
              <a:t> 6 / </a:t>
            </a:r>
            <a:r>
              <a:rPr lang="nl-NL" sz="3600" dirty="0">
                <a:solidFill>
                  <a:srgbClr val="00B0F0"/>
                </a:solidFill>
                <a:latin typeface="Calibri" pitchFamily="34" charset="0"/>
              </a:rPr>
              <a:t>3</a:t>
            </a:r>
            <a:endParaRPr lang="nl-NL" sz="36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0" name="TextBox 14"/>
          <p:cNvSpPr txBox="1">
            <a:spLocks noChangeArrowheads="1"/>
          </p:cNvSpPr>
          <p:nvPr/>
        </p:nvSpPr>
        <p:spPr bwMode="auto">
          <a:xfrm>
            <a:off x="3675142" y="2812602"/>
            <a:ext cx="2643187" cy="138499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000" dirty="0" smtClean="0">
                <a:solidFill>
                  <a:srgbClr val="00B0F0"/>
                </a:solidFill>
                <a:latin typeface="Calibri" pitchFamily="34" charset="0"/>
              </a:rPr>
              <a:t>Verbrandingswarmte</a:t>
            </a:r>
            <a:endParaRPr lang="nl-NL" sz="2000" dirty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 smtClean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r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Q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V</a:t>
            </a:r>
            <a:endParaRPr lang="nl-NL" sz="40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1" name="TextBox 14"/>
          <p:cNvSpPr txBox="1">
            <a:spLocks noChangeArrowheads="1"/>
          </p:cNvSpPr>
          <p:nvPr/>
        </p:nvSpPr>
        <p:spPr bwMode="auto">
          <a:xfrm>
            <a:off x="6587133" y="281260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FFC000"/>
                </a:solidFill>
                <a:latin typeface="Calibri" pitchFamily="34" charset="0"/>
              </a:rPr>
              <a:t>Volume</a:t>
            </a:r>
            <a:endParaRPr lang="nl-NL" sz="2400" dirty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V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Q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r</a:t>
            </a:r>
            <a:endParaRPr lang="nl-NL" sz="4000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23" name="TextBox 14"/>
          <p:cNvSpPr txBox="1">
            <a:spLocks noChangeArrowheads="1"/>
          </p:cNvSpPr>
          <p:nvPr/>
        </p:nvSpPr>
        <p:spPr bwMode="auto">
          <a:xfrm>
            <a:off x="729258" y="281260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00B050"/>
                </a:solidFill>
                <a:latin typeface="Calibri" pitchFamily="34" charset="0"/>
              </a:rPr>
              <a:t>Energie</a:t>
            </a:r>
            <a:endParaRPr lang="nl-NL" sz="2400" dirty="0">
              <a:solidFill>
                <a:srgbClr val="00B05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Q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r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x </a:t>
            </a:r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V</a:t>
            </a:r>
            <a:endParaRPr lang="nl-NL" sz="40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7" name="TextBox 14"/>
          <p:cNvSpPr txBox="1">
            <a:spLocks noChangeArrowheads="1"/>
          </p:cNvSpPr>
          <p:nvPr/>
        </p:nvSpPr>
        <p:spPr bwMode="auto">
          <a:xfrm>
            <a:off x="3675142" y="4466652"/>
            <a:ext cx="2643187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00B0F0"/>
                </a:solidFill>
                <a:latin typeface="Calibri" pitchFamily="34" charset="0"/>
              </a:rPr>
              <a:t>vermogen</a:t>
            </a:r>
            <a:endParaRPr lang="nl-NL" sz="2400" dirty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 smtClean="0">
              <a:solidFill>
                <a:srgbClr val="00B0F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P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t</a:t>
            </a:r>
            <a:endParaRPr lang="nl-NL" sz="4000" dirty="0">
              <a:solidFill>
                <a:srgbClr val="FFC000"/>
              </a:solidFill>
              <a:latin typeface="Calibri" pitchFamily="34" charset="0"/>
            </a:endParaRPr>
          </a:p>
        </p:txBody>
      </p:sp>
      <p:sp>
        <p:nvSpPr>
          <p:cNvPr id="28" name="TextBox 14"/>
          <p:cNvSpPr txBox="1">
            <a:spLocks noChangeArrowheads="1"/>
          </p:cNvSpPr>
          <p:nvPr/>
        </p:nvSpPr>
        <p:spPr bwMode="auto">
          <a:xfrm>
            <a:off x="6587133" y="446665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FFC000"/>
                </a:solidFill>
                <a:latin typeface="Calibri" pitchFamily="34" charset="0"/>
              </a:rPr>
              <a:t>tijd</a:t>
            </a:r>
            <a:endParaRPr lang="nl-NL" sz="2400" dirty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 smtClean="0">
              <a:solidFill>
                <a:srgbClr val="FFC000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t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>
                <a:solidFill>
                  <a:prstClr val="white"/>
                </a:solidFill>
                <a:latin typeface="Calibri" pitchFamily="34" charset="0"/>
              </a:rPr>
              <a:t>/ </a:t>
            </a:r>
            <a:r>
              <a:rPr lang="nl-NL" sz="4000" smtClean="0">
                <a:solidFill>
                  <a:srgbClr val="00B0F0"/>
                </a:solidFill>
                <a:latin typeface="Calibri" pitchFamily="34" charset="0"/>
              </a:rPr>
              <a:t>P</a:t>
            </a:r>
            <a:endParaRPr lang="nl-NL" sz="4000" dirty="0">
              <a:solidFill>
                <a:srgbClr val="00B0F0"/>
              </a:solidFill>
              <a:latin typeface="Calibri" pitchFamily="34" charset="0"/>
            </a:endParaRPr>
          </a:p>
        </p:txBody>
      </p:sp>
      <p:sp>
        <p:nvSpPr>
          <p:cNvPr id="29" name="TextBox 14"/>
          <p:cNvSpPr txBox="1">
            <a:spLocks noChangeArrowheads="1"/>
          </p:cNvSpPr>
          <p:nvPr/>
        </p:nvSpPr>
        <p:spPr bwMode="auto">
          <a:xfrm>
            <a:off x="729258" y="4466653"/>
            <a:ext cx="2643188" cy="14465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rgbClr val="00B050"/>
                </a:solidFill>
                <a:latin typeface="Calibri" pitchFamily="34" charset="0"/>
              </a:rPr>
              <a:t>Energie</a:t>
            </a:r>
            <a:endParaRPr lang="nl-NL" sz="2400" dirty="0">
              <a:solidFill>
                <a:srgbClr val="00B050"/>
              </a:solidFill>
              <a:latin typeface="Calibri" pitchFamily="34" charset="0"/>
            </a:endParaRPr>
          </a:p>
          <a:p>
            <a:pPr algn="ctr" eaLnBrk="1" hangingPunct="1"/>
            <a:endParaRPr lang="nl-NL" sz="2400" dirty="0">
              <a:solidFill>
                <a:prstClr val="white"/>
              </a:solidFill>
              <a:latin typeface="Calibri" pitchFamily="34" charset="0"/>
            </a:endParaRPr>
          </a:p>
          <a:p>
            <a:pPr algn="ctr" eaLnBrk="1" hangingPunct="1"/>
            <a:r>
              <a:rPr lang="nl-NL" sz="4000" dirty="0" smtClean="0">
                <a:solidFill>
                  <a:srgbClr val="00B050"/>
                </a:solidFill>
                <a:latin typeface="Calibri" pitchFamily="34" charset="0"/>
              </a:rPr>
              <a:t>E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= </a:t>
            </a:r>
            <a:r>
              <a:rPr lang="nl-NL" sz="4000" dirty="0" smtClean="0">
                <a:solidFill>
                  <a:srgbClr val="00B0F0"/>
                </a:solidFill>
                <a:latin typeface="Calibri" pitchFamily="34" charset="0"/>
              </a:rPr>
              <a:t>P</a:t>
            </a:r>
            <a:r>
              <a:rPr lang="nl-NL" sz="4000" dirty="0" smtClean="0">
                <a:solidFill>
                  <a:prstClr val="white"/>
                </a:solidFill>
                <a:latin typeface="Calibri" pitchFamily="34" charset="0"/>
              </a:rPr>
              <a:t> </a:t>
            </a:r>
            <a:r>
              <a:rPr lang="nl-NL" sz="4000" dirty="0">
                <a:solidFill>
                  <a:prstClr val="white"/>
                </a:solidFill>
                <a:latin typeface="Calibri" pitchFamily="34" charset="0"/>
              </a:rPr>
              <a:t>x </a:t>
            </a:r>
            <a:r>
              <a:rPr lang="nl-NL" sz="4000" dirty="0" smtClean="0">
                <a:solidFill>
                  <a:srgbClr val="FFC000"/>
                </a:solidFill>
                <a:latin typeface="Calibri" pitchFamily="34" charset="0"/>
              </a:rPr>
              <a:t>t</a:t>
            </a:r>
            <a:endParaRPr lang="nl-NL" sz="4000" dirty="0">
              <a:solidFill>
                <a:srgbClr val="FFC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97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2000"/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6" grpId="0"/>
      <p:bldP spid="18" grpId="0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2D050"/>
        </a:solidFill>
      </a:spPr>
      <a:bodyPr rtlCol="0" anchor="ctr"/>
      <a:lstStyle>
        <a:defPPr algn="ctr">
          <a:defRPr sz="48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</TotalTime>
  <Words>512</Words>
  <Application>Microsoft Office PowerPoint</Application>
  <PresentationFormat>Diavoorstelling (4:3)</PresentationFormat>
  <Paragraphs>252</Paragraphs>
  <Slides>8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Kantoorthema</vt:lpstr>
      <vt:lpstr> 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>Over Betuwe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Wim Tomassen</dc:creator>
  <cp:lastModifiedBy>Wim tomassen</cp:lastModifiedBy>
  <cp:revision>44</cp:revision>
  <dcterms:created xsi:type="dcterms:W3CDTF">2012-11-17T11:22:06Z</dcterms:created>
  <dcterms:modified xsi:type="dcterms:W3CDTF">2012-12-09T16:21:08Z</dcterms:modified>
</cp:coreProperties>
</file>