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3"/>
  </p:notesMasterIdLst>
  <p:sldIdLst>
    <p:sldId id="259" r:id="rId4"/>
    <p:sldId id="287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94B339-16BC-4D7D-989E-CF1ABE5E963A}" type="datetimeFigureOut">
              <a:rPr lang="nl-NL"/>
              <a:pPr>
                <a:defRPr/>
              </a:pPr>
              <a:t>3-1-2012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8BD03D-633A-4A80-9E1B-AE5B3E16D7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32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6B753F-E650-433C-825D-9C66BFA8D75F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8999B9-9D13-47A3-94BA-FA12BF8218FC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8999B9-9D13-47A3-94BA-FA12BF8218FC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8999B9-9D13-47A3-94BA-FA12BF8218FC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8999B9-9D13-47A3-94BA-FA12BF8218FC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C33D-EF05-4D8B-A1FF-52089C4C154D}" type="slidenum">
              <a:rPr lang="nl-NL" smtClean="0">
                <a:solidFill>
                  <a:prstClr val="black"/>
                </a:solidFill>
              </a:rPr>
              <a:pPr eaLnBrk="1" hangingPunct="1"/>
              <a:t>6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C33D-EF05-4D8B-A1FF-52089C4C154D}" type="slidenum">
              <a:rPr lang="nl-NL" smtClean="0">
                <a:solidFill>
                  <a:prstClr val="black"/>
                </a:solidFill>
              </a:rPr>
              <a:pPr eaLnBrk="1" hangingPunct="1"/>
              <a:t>7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4C9B8E-60BB-4590-8F73-85F69D25B966}" type="slidenum">
              <a:rPr lang="nl-NL" smtClean="0">
                <a:solidFill>
                  <a:prstClr val="black"/>
                </a:solidFill>
              </a:rPr>
              <a:pPr eaLnBrk="1" hangingPunct="1"/>
              <a:t>8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4C9B8E-60BB-4590-8F73-85F69D25B966}" type="slidenum">
              <a:rPr lang="nl-NL" smtClean="0">
                <a:solidFill>
                  <a:prstClr val="black"/>
                </a:solidFill>
              </a:rPr>
              <a:pPr eaLnBrk="1" hangingPunct="1"/>
              <a:t>9</a:t>
            </a:fld>
            <a:endParaRPr lang="nl-N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E303-8EC3-410D-9014-BB861C7CFBCC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4363-1C11-4B5C-A812-1EB251484A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F2CA2-D84D-452A-8423-59218A35AC63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202D-4AA3-4EF4-AA3B-0047C19506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62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6E0-D8E5-413E-A347-67091F7CB7D4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45FE-9751-4429-808B-A7554EA93A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68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9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64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52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86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161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28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970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48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E461-E19B-499A-B004-1994FB877FA9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4707-8287-4A15-9E9A-2245C7D2E3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54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395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794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537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529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847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69E65-9B71-48A6-9AC3-B23E00FEE3D2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B603-2C75-4AC8-A3BB-9FD12B46C324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53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A716-3F9A-4540-BD6D-0D1C03D3A3A9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044F1-C991-4EF5-A8B2-FC5793082D6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80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D85C-2C14-4464-B1A1-2807F7F86707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83D8-DCB2-4927-B322-6822BA2CAEEE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2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AB1B-21BA-47F8-AB02-9C0E34883D2F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F146-C413-4483-9371-C7AC0D18E64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54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9F58C-D29D-4E28-BBD4-C5B16F02A538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F4EE-EB17-4575-936C-5F0C0D854B7F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3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AAE2-C948-4B76-8F4B-0ED6B366A5B4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4429-C3AA-4D3C-A215-597A9B6C4F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11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342B0-4DAC-44A4-A48E-C569BD7D80C6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4FC5-81C7-41E2-A1EA-7B933E4DA77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39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DBA5-CD35-4A9D-825C-2CAE6DF41009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5838-C198-4DAE-BA01-E2F5EFC9C86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11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5DFC-15BB-41A2-AB97-519C654FB0B4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4FDC-78F0-429D-904A-AA3EC945DD0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68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6C7E8-85F6-4739-A4E0-7168F6BEEF71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4821-530A-43FB-BCB3-EBE2077A938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19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F5A5-ABDA-46CA-BFC5-29849675A402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6542-5D5E-4A74-B53C-7F393EC02BF5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312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76F3-5659-476E-BFC0-667FB1D496B4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48E8-3078-4F34-AD73-E1392DCA2D44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4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309E-B4BB-47E6-8E6A-CB7DD325BE2B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65-8484-4C43-9291-4B8A320B9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37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74B6-581C-4BF2-BCFD-96338C021F58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F534-8491-4403-85A6-6A921AD2E5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A65-BFD0-479B-87A8-6FBAEFD04783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25B1-CC5E-4754-A2C4-15AB46A6D2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4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BF5B-CB15-4882-906B-8FC5D4AB7E7A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06EC-AF99-407E-9311-96C500DC27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70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179A-272D-4023-B381-2FA04CCD0C5E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880D-0338-4D6B-8EED-33189DC661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7E1E-6100-4368-A35C-21C4D0C52BDA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6024-65C0-424A-9985-9C289F0B5D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5A9BD-CFE0-4698-9C47-073057DD6E65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29882-ECF9-48B5-AAC4-3E4ADF206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6823ABA-C389-4AC9-8CD5-440D8C5146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9672A29-537A-4EA4-B873-4F501A032179}" type="datetime10">
              <a:rPr lang="nl-NL"/>
              <a:pPr>
                <a:defRPr/>
              </a:pPr>
              <a:t>21:56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747020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79DC42-BE47-4DA9-B4C2-B104EB89D87B}" type="datetime10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21:56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AFEE41-0F6F-47B0-B5F7-635E67547C4F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9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14313" y="695325"/>
            <a:ext cx="864393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Vaardigheid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Formules ombouwen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205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6640513"/>
            <a:ext cx="2555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000" i="1">
                <a:solidFill>
                  <a:srgbClr val="5F5F5F"/>
                </a:solidFill>
              </a:rPr>
              <a:t>2010 JHB pastoor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41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76927" y="22002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Oppervlakte vierkant/rechthoek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827584" y="2633494"/>
                <a:ext cx="20425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633494"/>
                <a:ext cx="204254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852813" y="1748879"/>
                <a:ext cx="1918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𝑉𝑜𝑙𝑢𝑚𝑒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3" y="1748879"/>
                <a:ext cx="191898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815120" y="2171829"/>
                <a:ext cx="26047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𝑂𝑝𝑝𝑒𝑟𝑣𝑙𝑎𝑘𝑡𝑒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20" y="2171829"/>
                <a:ext cx="260475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852268" y="3713428"/>
                <a:ext cx="15091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68" y="3713428"/>
                <a:ext cx="150913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737" b="98511" l="1025" r="98566">
                        <a14:foregroundMark x1="8607" y1="83871" x2="37295" y2="83375"/>
                        <a14:foregroundMark x1="44467" y1="80397" x2="73770" y2="42184"/>
                        <a14:foregroundMark x1="78893" y1="11911" x2="79098" y2="33251"/>
                        <a14:foregroundMark x1="81557" y1="22581" x2="93443" y2="22084"/>
                        <a14:foregroundMark x1="63934" y1="61538" x2="75000" y2="59801"/>
                        <a14:foregroundMark x1="75205" y1="61787" x2="63934" y2="59553"/>
                        <a14:foregroundMark x1="14959" y1="88337" x2="28689" y2="88089"/>
                        <a14:foregroundMark x1="29508" y1="89330" x2="24385" y2="893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27" y="1509713"/>
            <a:ext cx="46482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844613" y="4293096"/>
                <a:ext cx="1603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3" y="4293096"/>
                <a:ext cx="1603709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343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41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76927" y="22002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Oppervlakte vierkant/rechthoek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827584" y="3104218"/>
                <a:ext cx="20425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04218"/>
                <a:ext cx="204254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852813" y="1748879"/>
                <a:ext cx="51726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𝑊𝑎𝑡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te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doen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als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een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letter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rechts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van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het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teken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niet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bekend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is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3" y="1748879"/>
                <a:ext cx="5172634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3088004" y="2943179"/>
                <a:ext cx="1483996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004" y="2943179"/>
                <a:ext cx="1483996" cy="7837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3085732" y="3982452"/>
                <a:ext cx="1048685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732" y="3982452"/>
                <a:ext cx="1048685" cy="7813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737" b="98511" l="1025" r="98566">
                        <a14:foregroundMark x1="8607" y1="83871" x2="37295" y2="83375"/>
                        <a14:foregroundMark x1="44467" y1="80397" x2="73770" y2="42184"/>
                        <a14:foregroundMark x1="78893" y1="11911" x2="79098" y2="33251"/>
                        <a14:foregroundMark x1="81557" y1="22581" x2="93443" y2="22084"/>
                        <a14:foregroundMark x1="63934" y1="61538" x2="75000" y2="59801"/>
                        <a14:foregroundMark x1="75205" y1="61787" x2="63934" y2="59553"/>
                        <a14:foregroundMark x1="14959" y1="88337" x2="28689" y2="88089"/>
                        <a14:foregroundMark x1="29508" y1="89330" x2="24385" y2="893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48879"/>
            <a:ext cx="46482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844613" y="4142303"/>
                <a:ext cx="1603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13" y="4142303"/>
                <a:ext cx="1603709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815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41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76927" y="22002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Omgekeerde bewerking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259632" y="1988840"/>
            <a:ext cx="56861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Bij wiskunde heb je de volgende bewerkingen geleerd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1 ()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2 ²  √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3 x  :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4 +  -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pPr>
              <a:tabLst>
                <a:tab pos="1793875" algn="l"/>
                <a:tab pos="2960688" algn="l"/>
                <a:tab pos="3851275" algn="l"/>
              </a:tabLst>
            </a:pPr>
            <a:r>
              <a:rPr lang="nl-NL" dirty="0" smtClean="0">
                <a:solidFill>
                  <a:schemeClr val="bg1"/>
                </a:solidFill>
              </a:rPr>
              <a:t>Als je weet dat 	8 = 2 x 4  	dan is   	2 = 8 : 4</a:t>
            </a:r>
          </a:p>
          <a:p>
            <a:pPr>
              <a:tabLst>
                <a:tab pos="1793875" algn="l"/>
                <a:tab pos="2960688" algn="l"/>
                <a:tab pos="3851275" algn="l"/>
              </a:tabLst>
            </a:pPr>
            <a:r>
              <a:rPr lang="nl-NL" dirty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8 = 6 + 2 	dan is	6 = 8 – 2</a:t>
            </a:r>
          </a:p>
          <a:p>
            <a:pPr>
              <a:tabLst>
                <a:tab pos="1793875" algn="l"/>
                <a:tab pos="2960688" algn="l"/>
                <a:tab pos="3851275" algn="l"/>
              </a:tabLst>
            </a:pPr>
            <a:endParaRPr lang="nl-NL" dirty="0">
              <a:solidFill>
                <a:schemeClr val="bg1"/>
              </a:solidFill>
            </a:endParaRPr>
          </a:p>
          <a:p>
            <a:pPr>
              <a:tabLst>
                <a:tab pos="1793875" algn="l"/>
                <a:tab pos="2960688" algn="l"/>
                <a:tab pos="3851275" algn="l"/>
              </a:tabLst>
            </a:pPr>
            <a:r>
              <a:rPr lang="nl-NL" dirty="0" smtClean="0">
                <a:solidFill>
                  <a:schemeClr val="bg1"/>
                </a:solidFill>
              </a:rPr>
              <a:t>Zo werk het met formules ook. 	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16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41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476927" y="22002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Omgekeerde bewerking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1259632" y="1988840"/>
                <a:ext cx="5686172" cy="332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Bij wiskunde heb je de volgende bewerkingen geleerd</a:t>
                </a:r>
              </a:p>
              <a:p>
                <a:endParaRPr lang="nl-NL" dirty="0">
                  <a:solidFill>
                    <a:schemeClr val="bg1"/>
                  </a:solidFill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1 ()</a:t>
                </a: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2 ²  √</a:t>
                </a: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3 x  :</a:t>
                </a:r>
              </a:p>
              <a:p>
                <a:r>
                  <a:rPr lang="nl-NL" dirty="0" smtClean="0">
                    <a:solidFill>
                      <a:schemeClr val="bg1"/>
                    </a:solidFill>
                  </a:rPr>
                  <a:t>4 +  -</a:t>
                </a:r>
              </a:p>
              <a:p>
                <a:endParaRPr lang="nl-NL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1793875" algn="l"/>
                    <a:tab pos="2960688" algn="l"/>
                    <a:tab pos="3851275" algn="l"/>
                  </a:tabLst>
                </a:pPr>
                <a:r>
                  <a:rPr lang="nl-NL" dirty="0" smtClean="0">
                    <a:solidFill>
                      <a:schemeClr val="bg1"/>
                    </a:solidFill>
                  </a:rPr>
                  <a:t>Als je weet dat 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</a:rPr>
                  <a:t>  	dan is   	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>
                  <a:solidFill>
                    <a:schemeClr val="bg1"/>
                  </a:solidFill>
                </a:endParaRPr>
              </a:p>
              <a:p>
                <a:pPr>
                  <a:tabLst>
                    <a:tab pos="1793875" algn="l"/>
                    <a:tab pos="2960688" algn="l"/>
                    <a:tab pos="3851275" algn="l"/>
                  </a:tabLst>
                </a:pPr>
                <a:endParaRPr lang="nl-NL" dirty="0" smtClean="0">
                  <a:solidFill>
                    <a:schemeClr val="bg1"/>
                  </a:solidFill>
                </a:endParaRPr>
              </a:p>
              <a:p>
                <a:pPr>
                  <a:tabLst>
                    <a:tab pos="1793875" algn="l"/>
                    <a:tab pos="2960688" algn="l"/>
                    <a:tab pos="3851275" algn="l"/>
                  </a:tabLst>
                </a:pPr>
                <a:r>
                  <a:rPr lang="nl-NL" dirty="0">
                    <a:solidFill>
                      <a:schemeClr val="bg1"/>
                    </a:solidFill>
                  </a:rPr>
                  <a:t> 	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</a:rPr>
                  <a:t>  	dan is   	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nl-NL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1793875" algn="l"/>
                    <a:tab pos="2960688" algn="l"/>
                    <a:tab pos="3851275" algn="l"/>
                  </a:tabLst>
                </a:pPr>
                <a:r>
                  <a:rPr lang="nl-NL" dirty="0" smtClean="0">
                    <a:solidFill>
                      <a:schemeClr val="bg1"/>
                    </a:solidFill>
                  </a:rPr>
                  <a:t>. 	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988840"/>
                <a:ext cx="5686172" cy="3323602"/>
              </a:xfrm>
              <a:prstGeom prst="rect">
                <a:avLst/>
              </a:prstGeom>
              <a:blipFill rotWithShape="1">
                <a:blip r:embed="rId4"/>
                <a:stretch>
                  <a:fillRect l="-966" t="-9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775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85750" y="428625"/>
            <a:ext cx="857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400" u="sng" dirty="0">
                <a:solidFill>
                  <a:srgbClr val="DFDEF6">
                    <a:lumMod val="90000"/>
                  </a:srgbClr>
                </a:solidFill>
                <a:latin typeface="Arial"/>
              </a:rPr>
              <a:t>Omzetten van een formule</a:t>
            </a:r>
          </a:p>
        </p:txBody>
      </p:sp>
      <p:pic>
        <p:nvPicPr>
          <p:cNvPr id="1024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rgbClr val="666699"/>
                </a:solidFill>
              </a:rPr>
              <a:t>BEWEGING – BASIS ALGEBRA</a:t>
            </a:r>
          </a:p>
        </p:txBody>
      </p:sp>
      <p:pic>
        <p:nvPicPr>
          <p:cNvPr id="1024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081213" y="857250"/>
            <a:ext cx="5062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400" i="1" dirty="0">
                <a:solidFill>
                  <a:srgbClr val="DFDEF6">
                    <a:lumMod val="90000"/>
                  </a:srgbClr>
                </a:solidFill>
                <a:latin typeface="Arial"/>
              </a:rPr>
              <a:t>De omgekeerde bewerking</a:t>
            </a: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1461962" y="2532361"/>
            <a:ext cx="2071687" cy="10779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2 x 4 = 8</a:t>
            </a:r>
          </a:p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          /4</a:t>
            </a:r>
          </a:p>
        </p:txBody>
      </p:sp>
      <p:sp>
        <p:nvSpPr>
          <p:cNvPr id="20" name="Bent Arrow 19"/>
          <p:cNvSpPr/>
          <p:nvPr/>
        </p:nvSpPr>
        <p:spPr>
          <a:xfrm flipV="1">
            <a:off x="1962024" y="3038773"/>
            <a:ext cx="428625" cy="3571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6200000" flipV="1">
            <a:off x="2962149" y="2967336"/>
            <a:ext cx="357187" cy="3571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5649409" y="2564904"/>
            <a:ext cx="2071688" cy="10779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6 / 2 = 3</a:t>
            </a:r>
          </a:p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          x2</a:t>
            </a:r>
          </a:p>
        </p:txBody>
      </p:sp>
      <p:sp>
        <p:nvSpPr>
          <p:cNvPr id="23" name="Bent Arrow 22"/>
          <p:cNvSpPr/>
          <p:nvPr/>
        </p:nvSpPr>
        <p:spPr>
          <a:xfrm flipV="1">
            <a:off x="6149472" y="3071317"/>
            <a:ext cx="428625" cy="357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6200000" flipV="1">
            <a:off x="7149597" y="2999879"/>
            <a:ext cx="357188" cy="357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</a:endParaRP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112450" y="1349272"/>
            <a:ext cx="885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5400" i="1" dirty="0">
                <a:solidFill>
                  <a:srgbClr val="DFDEF6">
                    <a:lumMod val="90000"/>
                  </a:srgbClr>
                </a:solidFill>
                <a:latin typeface="Arial"/>
              </a:rPr>
              <a:t>5       =  10</a:t>
            </a: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3327138" y="1349272"/>
            <a:ext cx="1214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nl-NL" sz="54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\ 2</a:t>
            </a: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3327138" y="1349272"/>
            <a:ext cx="12144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nl-NL" sz="54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/ 2</a:t>
            </a:r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1445504" y="3758495"/>
            <a:ext cx="2071687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Arial"/>
              </a:rPr>
              <a:t>2 </a:t>
            </a: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Arial"/>
              </a:rPr>
              <a:t>= 8 / 4</a:t>
            </a:r>
            <a:endParaRPr lang="nl-NL" sz="3200" dirty="0">
              <a:solidFill>
                <a:srgbClr val="DFDEF6">
                  <a:lumMod val="90000"/>
                </a:srgbClr>
              </a:solidFill>
              <a:latin typeface="Arial"/>
            </a:endParaRPr>
          </a:p>
        </p:txBody>
      </p:sp>
      <p:sp>
        <p:nvSpPr>
          <p:cNvPr id="31" name="TextBox 14"/>
          <p:cNvSpPr txBox="1">
            <a:spLocks noChangeArrowheads="1"/>
          </p:cNvSpPr>
          <p:nvPr/>
        </p:nvSpPr>
        <p:spPr bwMode="auto">
          <a:xfrm>
            <a:off x="5649409" y="3795810"/>
            <a:ext cx="2071688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Arial"/>
              </a:rPr>
              <a:t>6 = 3 </a:t>
            </a: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</a:rPr>
              <a:t>x 2</a:t>
            </a:r>
            <a:endParaRPr lang="nl-NL" sz="3200" dirty="0">
              <a:solidFill>
                <a:srgbClr val="DFDEF6">
                  <a:lumMod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81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92044E-7 L 0.07483 0.09574 C 0.09045 0.11748 0.11389 0.12974 0.13837 0.12974 C 0.16632 0.12974 0.18854 0.11748 0.20417 0.09574 L 0.27917 5.92044E-7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64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92044E-7 L 0.07483 0.09574 C 0.09045 0.11748 0.11389 0.12974 0.13837 0.12974 C 0.16632 0.12974 0.18854 0.11748 0.20417 0.09574 L 0.27917 5.92044E-7 " pathEditMode="relative" rAng="0" ptsTypes="FffFF">
                                      <p:cBhvr>
                                        <p:cTn id="1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6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6" grpId="0"/>
      <p:bldP spid="26" grpId="1"/>
      <p:bldP spid="27" grpId="0"/>
      <p:bldP spid="2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85750" y="428625"/>
            <a:ext cx="857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400" u="sng" dirty="0">
                <a:solidFill>
                  <a:srgbClr val="DFDEF6">
                    <a:lumMod val="90000"/>
                  </a:srgbClr>
                </a:solidFill>
                <a:latin typeface="Arial"/>
              </a:rPr>
              <a:t>Omzetten van een formule</a:t>
            </a:r>
          </a:p>
        </p:txBody>
      </p:sp>
      <p:pic>
        <p:nvPicPr>
          <p:cNvPr id="1024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rgbClr val="666699"/>
                </a:solidFill>
              </a:rPr>
              <a:t>BEWEGING – BASIS ALGEBRA</a:t>
            </a:r>
          </a:p>
        </p:txBody>
      </p:sp>
      <p:pic>
        <p:nvPicPr>
          <p:cNvPr id="1024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081213" y="857250"/>
            <a:ext cx="5062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2400" i="1" dirty="0">
                <a:solidFill>
                  <a:srgbClr val="DFDEF6">
                    <a:lumMod val="90000"/>
                  </a:srgbClr>
                </a:solidFill>
                <a:latin typeface="Arial"/>
              </a:rPr>
              <a:t>De omgekeerde bewerking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916867" y="2841811"/>
            <a:ext cx="2071688" cy="10779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v </a:t>
            </a: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x </a:t>
            </a: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t </a:t>
            </a: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= </a:t>
            </a: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s</a:t>
            </a:r>
            <a:endParaRPr lang="nl-NL" sz="3200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  <a:p>
            <a:pPr>
              <a:defRPr/>
            </a:pPr>
            <a:r>
              <a:rPr lang="nl-NL" sz="3200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      </a:t>
            </a: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/v</a:t>
            </a:r>
            <a:endParaRPr lang="nl-NL" sz="3200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17" name="Bent Arrow 16"/>
          <p:cNvSpPr/>
          <p:nvPr/>
        </p:nvSpPr>
        <p:spPr>
          <a:xfrm flipV="1">
            <a:off x="1426057" y="3380767"/>
            <a:ext cx="428625" cy="3571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18" name="Bent Arrow 17"/>
          <p:cNvSpPr/>
          <p:nvPr/>
        </p:nvSpPr>
        <p:spPr>
          <a:xfrm rot="16200000" flipV="1">
            <a:off x="2426182" y="3309330"/>
            <a:ext cx="357187" cy="357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35496" y="1340768"/>
            <a:ext cx="885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5400" i="1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v       </a:t>
            </a:r>
            <a:r>
              <a:rPr lang="nl-NL" sz="5400" i="1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=  </a:t>
            </a:r>
            <a:r>
              <a:rPr lang="nl-NL" sz="5400" i="1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s</a:t>
            </a:r>
            <a:endParaRPr lang="nl-NL" sz="5400" i="1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3275856" y="1349272"/>
            <a:ext cx="1214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nl-NL" sz="5400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\ </a:t>
            </a:r>
            <a:r>
              <a:rPr lang="nl-NL" sz="54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t</a:t>
            </a:r>
            <a:endParaRPr lang="nl-NL" sz="5400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3285555" y="1353542"/>
            <a:ext cx="12144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nl-NL" sz="5400" dirty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/ </a:t>
            </a:r>
            <a:r>
              <a:rPr lang="nl-NL" sz="54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t</a:t>
            </a:r>
            <a:endParaRPr lang="nl-NL" sz="5400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  <p:sp>
        <p:nvSpPr>
          <p:cNvPr id="31" name="TextBox 14"/>
          <p:cNvSpPr txBox="1">
            <a:spLocks noChangeArrowheads="1"/>
          </p:cNvSpPr>
          <p:nvPr/>
        </p:nvSpPr>
        <p:spPr bwMode="auto">
          <a:xfrm>
            <a:off x="4860032" y="3309329"/>
            <a:ext cx="2071688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3200" dirty="0" smtClean="0">
                <a:solidFill>
                  <a:srgbClr val="DFDEF6">
                    <a:lumMod val="90000"/>
                  </a:srgbClr>
                </a:solidFill>
                <a:latin typeface="Lucida Calligraphy" pitchFamily="66" charset="0"/>
              </a:rPr>
              <a:t>t = s / v</a:t>
            </a:r>
            <a:endParaRPr lang="nl-NL" sz="3200" dirty="0">
              <a:solidFill>
                <a:srgbClr val="DFDEF6">
                  <a:lumMod val="90000"/>
                </a:srgbClr>
              </a:solidFill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74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593E-6 L 0.08768 0.09574 C 0.10608 0.11748 0.13351 0.12974 0.16216 0.12974 C 0.19497 0.12974 0.22101 0.11748 0.23941 0.09574 L 0.32743 3.9593E-6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64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461E-6 L 0.08733 0.09574 C 0.10573 0.11748 0.13299 0.12974 0.16164 0.12974 C 0.19445 0.12974 0.22032 0.11748 0.23855 0.09574 L 0.32639 1.42461E-6 " pathEditMode="relative" rAng="0" ptsTypes="FffFF">
                                      <p:cBhvr>
                                        <p:cTn id="1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6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  <p:bldP spid="26" grpId="1"/>
      <p:bldP spid="27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4"/>
          <p:cNvSpPr txBox="1">
            <a:spLocks noChangeArrowheads="1"/>
          </p:cNvSpPr>
          <p:nvPr/>
        </p:nvSpPr>
        <p:spPr bwMode="auto">
          <a:xfrm>
            <a:off x="214313" y="714375"/>
            <a:ext cx="864393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Snelheid berekenen met een formule</a:t>
            </a: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>
                <a:solidFill>
                  <a:srgbClr val="00B050"/>
                </a:solidFill>
                <a:latin typeface="Calibri" pitchFamily="34" charset="0"/>
              </a:rPr>
              <a:t>afstand</a:t>
            </a:r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2400" dirty="0">
                <a:solidFill>
                  <a:srgbClr val="00B0F0"/>
                </a:solidFill>
                <a:latin typeface="Calibri" pitchFamily="34" charset="0"/>
              </a:rPr>
              <a:t>snelheid</a:t>
            </a:r>
            <a:r>
              <a:rPr lang="nl-NL" sz="2400" dirty="0">
                <a:solidFill>
                  <a:prstClr val="white"/>
                </a:solidFill>
                <a:latin typeface="Calibri" pitchFamily="34" charset="0"/>
              </a:rPr>
              <a:t> x </a:t>
            </a:r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10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4000" dirty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pic>
        <p:nvPicPr>
          <p:cNvPr id="512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prstClr val="white"/>
                </a:solidFill>
              </a:rPr>
              <a:t>BEWEGING – s = v x t</a:t>
            </a:r>
          </a:p>
        </p:txBody>
      </p:sp>
      <p:pic>
        <p:nvPicPr>
          <p:cNvPr id="512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31634" y="2852935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F0"/>
                </a:solidFill>
                <a:latin typeface="Calibri" pitchFamily="34" charset="0"/>
              </a:rPr>
              <a:t>snelheid</a:t>
            </a: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143625" y="2852936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00B0F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85750" y="2852936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50"/>
                </a:solidFill>
                <a:latin typeface="Calibri" pitchFamily="34" charset="0"/>
              </a:rPr>
              <a:t>afstand</a:t>
            </a: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85750" y="928688"/>
            <a:ext cx="1500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pPr algn="ctr" eaLnBrk="1" hangingPunct="1"/>
            <a:r>
              <a:rPr lang="nl-NL" sz="360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360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nl-NL" sz="360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>
                <a:solidFill>
                  <a:srgbClr val="FFC000"/>
                </a:solidFill>
                <a:latin typeface="Calibri" pitchFamily="34" charset="0"/>
              </a:rPr>
              <a:t> 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1573213"/>
            <a:ext cx="100012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821531" y="964407"/>
            <a:ext cx="1285875" cy="9286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14313" y="2071688"/>
            <a:ext cx="1714500" cy="1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14313" y="785813"/>
            <a:ext cx="785811" cy="128587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642938" y="4437112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517383" y="4437112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/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419676" y="4411968"/>
            <a:ext cx="207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FFC000"/>
                </a:solidFill>
                <a:latin typeface="Calibri" pitchFamily="34" charset="0"/>
              </a:rPr>
              <a:t>2 </a:t>
            </a:r>
            <a:r>
              <a:rPr lang="nl-NL" sz="3600" dirty="0" smtClean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6 / </a:t>
            </a:r>
            <a:r>
              <a:rPr lang="nl-NL" sz="3600" dirty="0">
                <a:solidFill>
                  <a:srgbClr val="00B0F0"/>
                </a:solidFill>
                <a:latin typeface="Calibri" pitchFamily="34" charset="0"/>
              </a:rPr>
              <a:t>3</a:t>
            </a:r>
            <a:endParaRPr lang="nl-NL" sz="36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12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prstClr val="white"/>
                </a:solidFill>
              </a:rPr>
              <a:t>BEWEGING – s = v x t</a:t>
            </a:r>
          </a:p>
        </p:txBody>
      </p:sp>
      <p:pic>
        <p:nvPicPr>
          <p:cNvPr id="512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184788" y="548679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F0"/>
                </a:solidFill>
                <a:latin typeface="Calibri" pitchFamily="34" charset="0"/>
              </a:rPr>
              <a:t>snelheid</a:t>
            </a: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096779" y="54868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FFC000"/>
                </a:solidFill>
                <a:latin typeface="Calibri" pitchFamily="34" charset="0"/>
              </a:rPr>
              <a:t>tijd</a:t>
            </a: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t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 / </a:t>
            </a:r>
            <a:r>
              <a:rPr lang="nl-NL" sz="4000" dirty="0">
                <a:solidFill>
                  <a:srgbClr val="00B0F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38904" y="54868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rgbClr val="00B050"/>
                </a:solidFill>
                <a:latin typeface="Calibri" pitchFamily="34" charset="0"/>
              </a:rPr>
              <a:t>afstand</a:t>
            </a: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s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>
                <a:solidFill>
                  <a:srgbClr val="FFC000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674896" y="5542376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x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549341" y="5542376"/>
            <a:ext cx="2071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6 / </a:t>
            </a:r>
            <a:r>
              <a:rPr lang="nl-NL" sz="3600" dirty="0">
                <a:solidFill>
                  <a:srgbClr val="FFC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451634" y="5517232"/>
            <a:ext cx="2071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dirty="0" smtClean="0">
                <a:solidFill>
                  <a:srgbClr val="FFC000"/>
                </a:solidFill>
                <a:latin typeface="Calibri" pitchFamily="34" charset="0"/>
              </a:rPr>
              <a:t>2 </a:t>
            </a:r>
            <a:r>
              <a:rPr lang="nl-NL" sz="3600" dirty="0" smtClean="0">
                <a:solidFill>
                  <a:prstClr val="white"/>
                </a:solidFill>
                <a:latin typeface="Calibri" pitchFamily="34" charset="0"/>
              </a:rPr>
              <a:t>=</a:t>
            </a:r>
            <a:r>
              <a:rPr lang="nl-NL" sz="3600" dirty="0" smtClean="0">
                <a:solidFill>
                  <a:srgbClr val="00B050"/>
                </a:solidFill>
                <a:latin typeface="Calibri" pitchFamily="34" charset="0"/>
              </a:rPr>
              <a:t> 6 / </a:t>
            </a:r>
            <a:r>
              <a:rPr lang="nl-NL" sz="3600" dirty="0">
                <a:solidFill>
                  <a:srgbClr val="00B0F0"/>
                </a:solidFill>
                <a:latin typeface="Calibri" pitchFamily="34" charset="0"/>
              </a:rPr>
              <a:t>3</a:t>
            </a:r>
            <a:endParaRPr lang="nl-NL" sz="36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3213318" y="2134989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F0"/>
                </a:solidFill>
                <a:latin typeface="Calibri" pitchFamily="34" charset="0"/>
              </a:rPr>
              <a:t>Volume</a:t>
            </a:r>
            <a:endParaRPr lang="nl-NL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m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el-GR" sz="4000" dirty="0">
                <a:solidFill>
                  <a:srgbClr val="FFC000"/>
                </a:solidFill>
                <a:latin typeface="Calibri" pitchFamily="34" charset="0"/>
              </a:rPr>
              <a:t>ρ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6125309" y="213499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FFC000"/>
                </a:solidFill>
                <a:latin typeface="Calibri" pitchFamily="34" charset="0"/>
              </a:rPr>
              <a:t>Dichtheid</a:t>
            </a:r>
            <a:endParaRPr lang="nl-NL" sz="2400" dirty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el-GR" sz="4000" dirty="0">
                <a:solidFill>
                  <a:srgbClr val="FFC000"/>
                </a:solidFill>
                <a:latin typeface="Calibri" pitchFamily="34" charset="0"/>
              </a:rPr>
              <a:t>ρ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m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endParaRPr lang="nl-NL" sz="40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267434" y="213499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50"/>
                </a:solidFill>
                <a:latin typeface="Calibri" pitchFamily="34" charset="0"/>
              </a:rPr>
              <a:t>massa</a:t>
            </a:r>
            <a:endParaRPr lang="nl-NL" sz="2400" dirty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>
                <a:solidFill>
                  <a:srgbClr val="00B050"/>
                </a:solidFill>
                <a:latin typeface="Calibri" pitchFamily="34" charset="0"/>
              </a:rPr>
              <a:t>m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V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el-GR" sz="4000" dirty="0" smtClean="0">
                <a:solidFill>
                  <a:srgbClr val="FFC000"/>
                </a:solidFill>
                <a:latin typeface="Calibri" pitchFamily="34" charset="0"/>
              </a:rPr>
              <a:t>ρ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3213318" y="3789039"/>
            <a:ext cx="2643187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F0"/>
                </a:solidFill>
                <a:latin typeface="Calibri" pitchFamily="34" charset="0"/>
              </a:rPr>
              <a:t>massa</a:t>
            </a:r>
            <a:endParaRPr lang="nl-NL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00B0F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m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F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g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6125309" y="378904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FFC000"/>
                </a:solidFill>
                <a:latin typeface="Calibri" pitchFamily="34" charset="0"/>
              </a:rPr>
              <a:t>aantrekkingskracht</a:t>
            </a:r>
            <a:endParaRPr lang="nl-NL" sz="2400" dirty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g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F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>
                <a:solidFill>
                  <a:prstClr val="white"/>
                </a:solidFill>
                <a:latin typeface="Calibri" pitchFamily="34" charset="0"/>
              </a:rPr>
              <a:t>/ </a:t>
            </a:r>
            <a:r>
              <a:rPr lang="nl-NL" sz="4000" smtClean="0">
                <a:solidFill>
                  <a:srgbClr val="00B0F0"/>
                </a:solidFill>
                <a:latin typeface="Calibri" pitchFamily="34" charset="0"/>
              </a:rPr>
              <a:t>m</a:t>
            </a:r>
            <a:endParaRPr lang="nl-NL" sz="40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267434" y="3789040"/>
            <a:ext cx="2643188" cy="14465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rgbClr val="00B050"/>
                </a:solidFill>
                <a:latin typeface="Calibri" pitchFamily="34" charset="0"/>
              </a:rPr>
              <a:t>Kracht</a:t>
            </a:r>
            <a:endParaRPr lang="nl-NL" sz="2400" dirty="0">
              <a:solidFill>
                <a:srgbClr val="00B050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4000" dirty="0" smtClean="0">
                <a:solidFill>
                  <a:srgbClr val="00B050"/>
                </a:solidFill>
                <a:latin typeface="Calibri" pitchFamily="34" charset="0"/>
              </a:rPr>
              <a:t>F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= </a:t>
            </a:r>
            <a:r>
              <a:rPr lang="nl-NL" sz="4000" dirty="0" smtClean="0">
                <a:solidFill>
                  <a:srgbClr val="00B0F0"/>
                </a:solidFill>
                <a:latin typeface="Calibri" pitchFamily="34" charset="0"/>
              </a:rPr>
              <a:t>m</a:t>
            </a:r>
            <a:r>
              <a:rPr lang="nl-NL" sz="4000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nl-NL" sz="4000" dirty="0">
                <a:solidFill>
                  <a:prstClr val="white"/>
                </a:solidFill>
                <a:latin typeface="Calibri" pitchFamily="34" charset="0"/>
              </a:rPr>
              <a:t>x </a:t>
            </a:r>
            <a:r>
              <a:rPr lang="nl-NL" sz="4000" dirty="0" smtClean="0">
                <a:solidFill>
                  <a:srgbClr val="FFC000"/>
                </a:solidFill>
                <a:latin typeface="Calibri" pitchFamily="34" charset="0"/>
              </a:rPr>
              <a:t>g</a:t>
            </a:r>
            <a:endParaRPr lang="nl-NL" sz="40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35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348</Words>
  <Application>Microsoft Office PowerPoint</Application>
  <PresentationFormat>Diavoorstelling (4:3)</PresentationFormat>
  <Paragraphs>126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Office Theme</vt:lpstr>
      <vt:lpstr>Digitale puntjes</vt:lpstr>
      <vt:lpstr>1_Office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112</cp:revision>
  <dcterms:created xsi:type="dcterms:W3CDTF">2010-04-04T19:22:57Z</dcterms:created>
  <dcterms:modified xsi:type="dcterms:W3CDTF">2012-01-03T21:00:43Z</dcterms:modified>
</cp:coreProperties>
</file>