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  <p:sldMasterId id="2147483702" r:id="rId5"/>
    <p:sldMasterId id="2147483716" r:id="rId6"/>
  </p:sldMasterIdLst>
  <p:sldIdLst>
    <p:sldId id="256" r:id="rId7"/>
    <p:sldId id="270" r:id="rId8"/>
    <p:sldId id="271" r:id="rId9"/>
    <p:sldId id="272" r:id="rId10"/>
    <p:sldId id="273" r:id="rId11"/>
    <p:sldId id="274" r:id="rId12"/>
    <p:sldId id="275" r:id="rId13"/>
    <p:sldId id="267" r:id="rId14"/>
    <p:sldId id="265" r:id="rId15"/>
    <p:sldId id="266" r:id="rId16"/>
    <p:sldId id="261" r:id="rId17"/>
    <p:sldId id="262" r:id="rId18"/>
    <p:sldId id="259" r:id="rId19"/>
    <p:sldId id="263" r:id="rId20"/>
    <p:sldId id="277" r:id="rId21"/>
    <p:sldId id="279" r:id="rId22"/>
    <p:sldId id="280" r:id="rId23"/>
    <p:sldId id="269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50F"/>
    <a:srgbClr val="08081A"/>
    <a:srgbClr val="030309"/>
    <a:srgbClr val="0D0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16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0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6650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206B43D-AF5B-4736-A711-866AE16D9B58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E5883B-3189-466D-B595-71ED963C37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043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852F26D-5CAF-4961-A77C-9B53A0681AD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448B1736-491B-4334-AB30-BEF29820B6B5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247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CD5CE64-9070-4A03-B76E-4104AF94EE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0AA39833-4078-4FD7-9E31-701E866B7A4C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377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76B6FF0-F619-4018-81C5-505A2B7DDF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75AC6D0-4F97-462C-86B9-97A5E7AFAD43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2954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7BFE3A-874B-4BA3-BD97-D507DAB516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F50938F-63E6-4F0A-BBD9-3B026EA7CFC6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843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E2FFDCA-F268-460F-9264-B5E4CB2DC3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CA1D5A0-9D40-42B6-B4AC-E79C4B6A9A0A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366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91436E5-29A0-48A8-80B4-A2AEA7BB01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BB7BF0EC-9878-4611-A8CB-9202BC16298B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0595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33547A4-5D4D-44C3-87AD-9BF17E2137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AAAD2E4-2135-47D4-A5A6-143E66EB44C8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44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662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72CA46A-A561-4311-8C1D-3601608E18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E6D95268-1555-4A38-87BB-A0AEC0C80AD2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559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476A820-9000-4AE4-A0F9-0D02355407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2F69AD10-6A00-446C-871D-0E679E335031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50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D1CDA8C-B0D7-48B6-AE18-C9143A5FB5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9DADEA12-2D42-40B0-8554-D25EDBC899C0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8056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12BA8D2-1A15-4872-8C92-58B844C9EC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90899EB-F3BB-4582-BFC2-186F3F2377DC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8930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171D029-F172-49C0-B367-85187DBF42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5B89D996-47F1-4F82-B197-7BBE582AD772}" type="datetime10">
              <a:rPr lang="nl-NL"/>
              <a:pPr>
                <a:defRPr/>
              </a:pPr>
              <a:t>08:59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6920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2160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92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4485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06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152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6941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7140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7981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103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1338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9697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547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994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3838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8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10503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8890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513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754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959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715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894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615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8153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8532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2421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584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042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834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6924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1190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7409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04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472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1585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05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190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2761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501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32342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10316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21620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60857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9381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00372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5860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64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7979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103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44339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18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37017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52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7514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38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73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99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D0D6D">
                <a:lumMod val="2000"/>
              </a:srgbClr>
            </a:gs>
            <a:gs pos="39999">
              <a:srgbClr val="002060">
                <a:lumMod val="14000"/>
              </a:srgbClr>
            </a:gs>
            <a:gs pos="70000">
              <a:srgbClr val="002060">
                <a:lumMod val="17000"/>
              </a:srgbClr>
            </a:gs>
            <a:gs pos="100000">
              <a:srgbClr val="002060">
                <a:lumMod val="96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11074-DC7F-4AEF-8BB0-29E542CD5DAA}" type="datetimeFigureOut">
              <a:rPr lang="nl-NL" smtClean="0"/>
              <a:t>26-9-2011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B2786-780D-4216-B3B3-887D4D1102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938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tx2">
                <a:lumMod val="4000"/>
              </a:schemeClr>
            </a:gs>
            <a:gs pos="100000">
              <a:schemeClr val="tx2">
                <a:lumMod val="25000"/>
              </a:schemeClr>
            </a:gs>
            <a:gs pos="98000">
              <a:schemeClr val="accent5">
                <a:lumMod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823ABA-C389-4AC9-8CD5-440D8C51461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672A29-537A-4EA4-B873-4F501A032179}" type="datetime10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08:59</a:t>
            </a:fld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7388359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39999">
              <a:schemeClr val="accent5">
                <a:lumMod val="0"/>
              </a:schemeClr>
            </a:gs>
            <a:gs pos="70000">
              <a:schemeClr val="accent5">
                <a:lumMod val="12000"/>
              </a:schemeClr>
            </a:gs>
            <a:gs pos="100000">
              <a:schemeClr val="accent5">
                <a:lumMod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7F6B97-E17E-4DDC-BE67-B139EB17BD4B}" type="slidenum">
              <a:rPr lang="nl-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4870619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39999">
              <a:schemeClr val="accent5">
                <a:lumMod val="0"/>
              </a:schemeClr>
            </a:gs>
            <a:gs pos="70000">
              <a:schemeClr val="accent5">
                <a:lumMod val="12000"/>
              </a:schemeClr>
            </a:gs>
            <a:gs pos="100000">
              <a:schemeClr val="accent5">
                <a:lumMod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7F6B97-E17E-4DDC-BE67-B139EB17BD4B}" type="slidenum">
              <a:rPr lang="nl-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2095680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39999">
              <a:schemeClr val="accent5">
                <a:lumMod val="0"/>
              </a:schemeClr>
            </a:gs>
            <a:gs pos="70000">
              <a:schemeClr val="accent5">
                <a:lumMod val="12000"/>
              </a:schemeClr>
            </a:gs>
            <a:gs pos="100000">
              <a:schemeClr val="accent5">
                <a:lumMod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7F6B97-E17E-4DDC-BE67-B139EB17BD4B}" type="slidenum">
              <a:rPr lang="nl-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916858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39999">
              <a:schemeClr val="accent5">
                <a:lumMod val="0"/>
              </a:schemeClr>
            </a:gs>
            <a:gs pos="70000">
              <a:schemeClr val="accent5">
                <a:lumMod val="12000"/>
              </a:schemeClr>
            </a:gs>
            <a:gs pos="100000">
              <a:schemeClr val="accent5">
                <a:lumMod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FFFFFF"/>
                </a:solidFill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7F6B97-E17E-4DDC-BE67-B139EB17BD4B}" type="slidenum">
              <a:rPr lang="nl-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7412869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5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5.xml"/><Relationship Id="rId6" Type="http://schemas.openxmlformats.org/officeDocument/2006/relationships/image" Target="../media/image46.png"/><Relationship Id="rId5" Type="http://schemas.openxmlformats.org/officeDocument/2006/relationships/image" Target="../media/image36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0.png"/><Relationship Id="rId7" Type="http://schemas.openxmlformats.org/officeDocument/2006/relationships/image" Target="../media/image9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6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2.xml"/><Relationship Id="rId6" Type="http://schemas.openxmlformats.org/officeDocument/2006/relationships/image" Target="../media/image210.png"/><Relationship Id="rId5" Type="http://schemas.openxmlformats.org/officeDocument/2006/relationships/image" Target="../media/image190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w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Wetenschappelijk en significantie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Wetenschappelijk invoeren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Reken de volgende som uit: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 x 10</a:t>
            </a:r>
            <a:r>
              <a:rPr lang="nl-NL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/ 2,5 x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10</a:t>
            </a:r>
            <a:r>
              <a:rPr lang="nl-NL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-2</a:t>
            </a:r>
          </a:p>
          <a:p>
            <a:pPr lvl="0"/>
            <a:endParaRPr lang="nl-NL" baseline="30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Invoer:   		5 EXP 3 /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2,5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exp -2 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Uitkomst:	200.000 = 200 x 10</a:t>
            </a:r>
            <a:r>
              <a:rPr lang="nl-NL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= 0,2 x 10</a:t>
            </a:r>
            <a:r>
              <a:rPr lang="nl-NL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2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Significant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Komt uit het engels en betekend belangrijk.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Het getal         </a:t>
            </a:r>
            <a:r>
              <a:rPr lang="nl-NL" sz="4400" dirty="0" smtClean="0">
                <a:solidFill>
                  <a:srgbClr val="FFFF00"/>
                </a:solidFill>
              </a:rPr>
              <a:t>1</a:t>
            </a:r>
            <a:r>
              <a:rPr lang="nl-NL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.435.67</a:t>
            </a:r>
            <a:r>
              <a:rPr lang="nl-NL" sz="4400" dirty="0" smtClean="0">
                <a:solidFill>
                  <a:srgbClr val="FF0000"/>
                </a:solidFill>
              </a:rPr>
              <a:t>8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Welk getal is hier belangrijker de </a:t>
            </a:r>
            <a:r>
              <a:rPr lang="nl-NL" dirty="0" smtClean="0">
                <a:solidFill>
                  <a:srgbClr val="FFFF00"/>
                </a:solidFill>
              </a:rPr>
              <a:t>1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of de </a:t>
            </a:r>
            <a:r>
              <a:rPr lang="nl-NL" dirty="0" smtClean="0">
                <a:solidFill>
                  <a:srgbClr val="FF0000"/>
                </a:solidFill>
              </a:rPr>
              <a:t>8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</a:t>
            </a:r>
            <a:r>
              <a:rPr lang="nl-NL" dirty="0" smtClean="0">
                <a:solidFill>
                  <a:srgbClr val="FFFF00"/>
                </a:solidFill>
              </a:rPr>
              <a:t>1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natuurlijk van </a:t>
            </a:r>
            <a:r>
              <a:rPr lang="nl-NL" dirty="0" smtClean="0">
                <a:solidFill>
                  <a:srgbClr val="FFFF00"/>
                </a:solidFill>
              </a:rPr>
              <a:t>1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miljoen </a:t>
            </a:r>
            <a:b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is belangrijker dan de </a:t>
            </a:r>
            <a:r>
              <a:rPr lang="nl-NL" dirty="0" smtClean="0">
                <a:solidFill>
                  <a:srgbClr val="FF0000"/>
                </a:solidFill>
              </a:rPr>
              <a:t>8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8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Significantie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r>
              <a:rPr lang="nl-NL" sz="5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Hoe noteer je significantie?</a:t>
            </a:r>
            <a:endParaRPr lang="nl-NL" sz="5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26258"/>
            <a:ext cx="8106072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Voorbeeld 1:</a:t>
            </a:r>
            <a:b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</a:b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1.435.678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1 significant cijfer			1 x 10</a:t>
            </a:r>
            <a:r>
              <a:rPr lang="nl-NL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6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2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significante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cijfers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			1,4 x 10</a:t>
            </a:r>
            <a:r>
              <a:rPr lang="en-US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6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3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significante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cijfers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			1,44 x 10</a:t>
            </a:r>
            <a:r>
              <a:rPr lang="en-US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6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4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significante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cijfers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			1,436 x 10</a:t>
            </a:r>
            <a:r>
              <a:rPr lang="en-US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6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5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4176464" cy="1143000"/>
          </a:xfrm>
        </p:spPr>
        <p:txBody>
          <a:bodyPr/>
          <a:lstStyle/>
          <a:p>
            <a:pPr algn="l"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Voorbeeld 2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0,00534678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1 significant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cijfer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			5 x 10</a:t>
            </a:r>
            <a:r>
              <a:rPr lang="en-US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-3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2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significante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cijfers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			5,3 x 10</a:t>
            </a:r>
            <a:r>
              <a:rPr lang="en-US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-3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3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significante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cijfers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			5,35 x 10</a:t>
            </a:r>
            <a:r>
              <a:rPr lang="en-US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-3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4 significante cijfers			5,347 x 10</a:t>
            </a:r>
            <a:r>
              <a:rPr lang="nl-NL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-3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572000" y="112474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Bij een Komma getal tel je de voorloopnullen niet mee.</a:t>
            </a:r>
          </a:p>
        </p:txBody>
      </p:sp>
    </p:spTree>
    <p:extLst>
      <p:ext uri="{BB962C8B-B14F-4D97-AF65-F5344CB8AC3E}">
        <p14:creationId xmlns:p14="http://schemas.microsoft.com/office/powerpoint/2010/main" val="10640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988"/>
            <a:ext cx="8229600" cy="1143000"/>
          </a:xfrm>
        </p:spPr>
        <p:txBody>
          <a:bodyPr/>
          <a:lstStyle/>
          <a:p>
            <a:r>
              <a:rPr lang="nl-NL" dirty="0" smtClean="0"/>
              <a:t>Schrijf alle getallen met 2 significante cijfers.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2404864"/>
          </a:xfrm>
        </p:spPr>
        <p:txBody>
          <a:bodyPr/>
          <a:lstStyle/>
          <a:p>
            <a:r>
              <a:rPr lang="nl-NL" dirty="0" smtClean="0"/>
              <a:t>72580000   = </a:t>
            </a:r>
          </a:p>
          <a:p>
            <a:r>
              <a:rPr lang="nl-NL" dirty="0" smtClean="0"/>
              <a:t>9525600     =</a:t>
            </a:r>
            <a:endParaRPr lang="nl-NL" dirty="0"/>
          </a:p>
          <a:p>
            <a:r>
              <a:rPr lang="nl-NL" dirty="0" smtClean="0"/>
              <a:t>4589,4586  = </a:t>
            </a:r>
          </a:p>
          <a:p>
            <a:r>
              <a:rPr lang="nl-NL" dirty="0" smtClean="0"/>
              <a:t>59,9            =</a:t>
            </a:r>
            <a:endParaRPr lang="nl-NL" dirty="0"/>
          </a:p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1602532"/>
                <a:ext cx="18354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7,</m:t>
                          </m:r>
                          <m: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  <m: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602532"/>
                <a:ext cx="1835439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8970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2492" y="2125752"/>
                <a:ext cx="18354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9,5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492" y="2125752"/>
                <a:ext cx="183543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1628" r="-8970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Significantie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50612" y="2779534"/>
                <a:ext cx="2879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4,6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612" y="2779534"/>
                <a:ext cx="2879198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55976" y="3325614"/>
                <a:ext cx="182774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6,0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25614"/>
                <a:ext cx="182774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1765" r="-9365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231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2404864"/>
          </a:xfrm>
        </p:spPr>
        <p:txBody>
          <a:bodyPr/>
          <a:lstStyle/>
          <a:p>
            <a:r>
              <a:rPr lang="nl-NL" dirty="0" smtClean="0"/>
              <a:t>0,0007258      = </a:t>
            </a:r>
          </a:p>
          <a:p>
            <a:r>
              <a:rPr lang="nl-NL" dirty="0" smtClean="0"/>
              <a:t>0,00952          =</a:t>
            </a:r>
            <a:endParaRPr lang="nl-NL" dirty="0"/>
          </a:p>
          <a:p>
            <a:r>
              <a:rPr lang="nl-NL" dirty="0" smtClean="0"/>
              <a:t>0,000058649  = </a:t>
            </a:r>
          </a:p>
          <a:p>
            <a:r>
              <a:rPr lang="nl-NL" dirty="0" smtClean="0"/>
              <a:t>0,5805              =</a:t>
            </a:r>
            <a:endParaRPr lang="nl-NL" dirty="0"/>
          </a:p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1602532"/>
                <a:ext cx="22249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7,2</m:t>
                          </m:r>
                          <m: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  <m: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602532"/>
                <a:ext cx="2224968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739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2492" y="2125752"/>
                <a:ext cx="22249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9,5</m:t>
                          </m:r>
                          <m:r>
                            <m:rPr>
                              <m:nor/>
                            </m:rPr>
                            <a:rPr lang="en-US" sz="2800" b="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492" y="2125752"/>
                <a:ext cx="2224968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Significantie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95936" y="2779534"/>
                <a:ext cx="2879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5,86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779534"/>
                <a:ext cx="2879198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55976" y="3325614"/>
                <a:ext cx="22249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5,81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dirty="0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nl-NL" sz="2800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25614"/>
                <a:ext cx="222496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1765" r="-7123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57200" y="4549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dirty="0" smtClean="0">
                <a:solidFill>
                  <a:srgbClr val="DFDEF6"/>
                </a:solidFill>
              </a:rPr>
              <a:t>Schrijf alle getallen met 3 significante cijfers.</a:t>
            </a:r>
            <a:endParaRPr lang="nl-NL" dirty="0">
              <a:solidFill>
                <a:srgbClr val="DFDEF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94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b="1" u="sng" dirty="0">
                <a:effectLst/>
              </a:rPr>
              <a:t>Standaard regel:</a:t>
            </a:r>
            <a:br>
              <a:rPr lang="nl-NL" b="1" u="sng" dirty="0">
                <a:effectLst/>
              </a:rPr>
            </a:b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3900"/>
          </a:xfrm>
        </p:spPr>
        <p:txBody>
          <a:bodyPr/>
          <a:lstStyle/>
          <a:p>
            <a:pPr>
              <a:defRPr/>
            </a:pPr>
            <a:endParaRPr lang="nl-NL" b="1" u="sng" dirty="0">
              <a:effectLst/>
            </a:endParaRPr>
          </a:p>
          <a:p>
            <a:pPr>
              <a:defRPr/>
            </a:pPr>
            <a:r>
              <a:rPr lang="nl-NL" sz="2800" u="sng" dirty="0" smtClean="0">
                <a:effectLst/>
              </a:rPr>
              <a:t>Zoek het minst significante getal uit de opgave.</a:t>
            </a:r>
          </a:p>
          <a:p>
            <a:pPr>
              <a:defRPr/>
            </a:pPr>
            <a:endParaRPr lang="nl-NL" sz="2800" u="sng" dirty="0" smtClean="0">
              <a:effectLst/>
            </a:endParaRPr>
          </a:p>
          <a:p>
            <a:pPr>
              <a:defRPr/>
            </a:pPr>
            <a:r>
              <a:rPr lang="nl-NL" sz="2800" u="sng" dirty="0" smtClean="0">
                <a:effectLst/>
              </a:rPr>
              <a:t>Antwoord in hetzelfde aantal significante cijfers.</a:t>
            </a:r>
            <a:endParaRPr lang="nl-NL" sz="2800" dirty="0" smtClean="0">
              <a:effectLst/>
            </a:endParaRPr>
          </a:p>
          <a:p>
            <a:pPr marL="0" indent="0">
              <a:buNone/>
              <a:defRPr/>
            </a:pP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Significantie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3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Maak opgave</a:t>
            </a:r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17838-6836-4912-A38B-978344851081}" type="datetime10">
              <a:rPr lang="nl-NL" smtClean="0"/>
              <a:pPr>
                <a:defRPr/>
              </a:pPr>
              <a:t>08:59</a:t>
            </a:fld>
            <a:endParaRPr lang="nl-NL"/>
          </a:p>
        </p:txBody>
      </p:sp>
      <p:sp>
        <p:nvSpPr>
          <p:cNvPr id="6" name="Actieknop: Aangepast 5">
            <a:hlinkClick r:id="" action="ppaction://noaction" highlightClick="1"/>
          </p:cNvPr>
          <p:cNvSpPr/>
          <p:nvPr/>
        </p:nvSpPr>
        <p:spPr>
          <a:xfrm>
            <a:off x="0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/>
                </a:solidFill>
              </a:rPr>
              <a:t>Opgave T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Actieknop: Aangepast 6">
            <a:hlinkClick r:id="" action="ppaction://noaction" highlightClick="1"/>
          </p:cNvPr>
          <p:cNvSpPr/>
          <p:nvPr/>
        </p:nvSpPr>
        <p:spPr>
          <a:xfrm>
            <a:off x="3799879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/>
                </a:solidFill>
              </a:rPr>
              <a:t>Opgave H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8" name="Actieknop: Aangepast 7">
            <a:hlinkClick r:id="" action="ppaction://noaction" highlightClick="1"/>
          </p:cNvPr>
          <p:cNvSpPr/>
          <p:nvPr/>
        </p:nvSpPr>
        <p:spPr>
          <a:xfrm>
            <a:off x="7336036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/>
                </a:solidFill>
              </a:rPr>
              <a:t>Opgave A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619672" y="2579256"/>
            <a:ext cx="6552728" cy="523220"/>
          </a:xfrm>
          <a:prstGeom prst="rect">
            <a:avLst/>
          </a:prstGeom>
          <a:solidFill>
            <a:srgbClr val="05050F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 smtClean="0">
                <a:solidFill>
                  <a:schemeClr val="tx2">
                    <a:lumMod val="90000"/>
                  </a:schemeClr>
                </a:solidFill>
              </a:rPr>
              <a:t>47, 54, 55, 56, 58 en 61</a:t>
            </a:r>
            <a:endParaRPr lang="nl-NL" sz="2800" dirty="0">
              <a:solidFill>
                <a:schemeClr val="tx2">
                  <a:lumMod val="90000"/>
                </a:schemeClr>
              </a:solidFill>
              <a:cs typeface="Arial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619672" y="2056036"/>
            <a:ext cx="6552728" cy="523220"/>
          </a:xfrm>
          <a:prstGeom prst="rect">
            <a:avLst/>
          </a:prstGeom>
          <a:solidFill>
            <a:srgbClr val="05050F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chemeClr val="tx2">
                  <a:lumMod val="90000"/>
                </a:schemeClr>
              </a:solidFill>
              <a:cs typeface="Arial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619672" y="1537628"/>
            <a:ext cx="6552728" cy="523220"/>
          </a:xfrm>
          <a:prstGeom prst="rect">
            <a:avLst/>
          </a:prstGeom>
          <a:solidFill>
            <a:srgbClr val="05050F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chemeClr val="tx2">
                  <a:lumMod val="90000"/>
                </a:schemeClr>
              </a:solidFill>
              <a:cs typeface="Arial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16915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>
                    <a:lumMod val="85000"/>
                    <a:lumOff val="15000"/>
                  </a:srgbClr>
                </a:solidFill>
                <a:cs typeface="Arial" charset="0"/>
              </a:rPr>
              <a:t>T</a:t>
            </a:r>
            <a:endParaRPr lang="nl-NL" dirty="0">
              <a:solidFill>
                <a:srgbClr val="FFFFFF">
                  <a:lumMod val="85000"/>
                  <a:lumOff val="15000"/>
                </a:srgbClr>
              </a:solidFill>
              <a:cs typeface="Arial" charset="0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-5610" y="213298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>
                    <a:lumMod val="85000"/>
                    <a:lumOff val="15000"/>
                  </a:srgbClr>
                </a:solidFill>
                <a:cs typeface="Arial" charset="0"/>
              </a:rPr>
              <a:t>H</a:t>
            </a:r>
            <a:endParaRPr lang="nl-NL" dirty="0">
              <a:solidFill>
                <a:srgbClr val="FFFFFF">
                  <a:lumMod val="85000"/>
                  <a:lumOff val="15000"/>
                </a:srgbClr>
              </a:solidFill>
              <a:cs typeface="Arial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0" y="2579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solidFill>
                  <a:srgbClr val="FFFFFF">
                    <a:lumMod val="85000"/>
                    <a:lumOff val="15000"/>
                  </a:srgbClr>
                </a:solidFill>
                <a:cs typeface="Arial" charset="0"/>
              </a:rPr>
              <a:t>A</a:t>
            </a:r>
            <a:endParaRPr lang="nl-NL" dirty="0">
              <a:solidFill>
                <a:srgbClr val="FFFFFF">
                  <a:lumMod val="85000"/>
                  <a:lumOff val="15000"/>
                </a:srgbClr>
              </a:solidFill>
              <a:cs typeface="Arial" charset="0"/>
            </a:endParaRPr>
          </a:p>
        </p:txBody>
      </p:sp>
      <p:pic>
        <p:nvPicPr>
          <p:cNvPr id="1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</a:rPr>
              <a:t>OPGAVE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  <p:pic>
        <p:nvPicPr>
          <p:cNvPr id="1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12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250704" cy="74868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250704" cy="748680"/>
              </a:xfrm>
              <a:blipFill rotWithShape="1">
                <a:blip r:embed="rId2"/>
                <a:stretch>
                  <a:fillRect t="-11475" b="-98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87824" y="1628800"/>
                <a:ext cx="20882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rgbClr val="FFFFFF"/>
                          </a:solidFill>
                          <a:latin typeface="Cambria Math"/>
                        </a:rPr>
                        <m:t>=10</m:t>
                      </m:r>
                      <m:r>
                        <a:rPr lang="nl-NL" sz="2800" i="1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×10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628800"/>
                <a:ext cx="208823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2332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01449" y="1628800"/>
                <a:ext cx="10940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i="1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=100</m:t>
                      </m:r>
                    </m:oMath>
                  </m:oMathPara>
                </a14:m>
                <a:endParaRPr lang="nl-NL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49" y="1628800"/>
                <a:ext cx="109408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9211" r="-12222" b="-302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87823" y="2304420"/>
                <a:ext cx="26642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smtClean="0">
                          <a:solidFill>
                            <a:srgbClr val="FFFFFF"/>
                          </a:solidFill>
                          <a:latin typeface="Cambria Math"/>
                        </a:rPr>
                        <m:t>=10</m:t>
                      </m:r>
                      <m:r>
                        <a:rPr lang="nl-NL" sz="2800" i="1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×10</m:t>
                      </m:r>
                      <m:r>
                        <a:rPr lang="nl-NL" sz="2800" i="1" smtClean="0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×10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3" y="2304420"/>
                <a:ext cx="2664297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1628" r="-640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01449" y="2304420"/>
                <a:ext cx="1264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i="1" smtClean="0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=1000</m:t>
                      </m:r>
                    </m:oMath>
                  </m:oMathPara>
                </a14:m>
                <a:endParaRPr lang="nl-NL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49" y="2304420"/>
                <a:ext cx="1264000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9211" r="-10577" b="-302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 bwMode="auto">
              <a:xfrm>
                <a:off x="467544" y="2248272"/>
                <a:ext cx="3250704" cy="748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3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9pPr>
              </a:lstStyle>
              <a:p>
                <a:pPr marL="0" indent="0">
                  <a:buClr>
                    <a:srgbClr val="9999FF"/>
                  </a:buCl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2248272"/>
                <a:ext cx="3250704" cy="748680"/>
              </a:xfrm>
              <a:prstGeom prst="rect">
                <a:avLst/>
              </a:prstGeom>
              <a:blipFill rotWithShape="1">
                <a:blip r:embed="rId9"/>
                <a:stretch>
                  <a:fillRect t="-11382" b="-894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970827" y="3386916"/>
            <a:ext cx="27126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macht positief</a:t>
            </a:r>
            <a:endParaRPr lang="nl-NL" sz="3200" dirty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10787" y="3890972"/>
            <a:ext cx="3690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>
                <a:solidFill>
                  <a:srgbClr val="FFFFFF"/>
                </a:solidFill>
              </a:rPr>
              <a:t>k</a:t>
            </a:r>
            <a:r>
              <a:rPr lang="nl-NL" sz="3200" dirty="0" smtClean="0">
                <a:solidFill>
                  <a:srgbClr val="FFFFFF"/>
                </a:solidFill>
              </a:rPr>
              <a:t>omma naar rechts</a:t>
            </a:r>
            <a:endParaRPr lang="nl-NL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1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250704" cy="74868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250704" cy="748680"/>
              </a:xfrm>
              <a:blipFill rotWithShape="1">
                <a:blip r:embed="rId2"/>
                <a:stretch>
                  <a:fillRect t="-11475" b="-98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87824" y="1628800"/>
                <a:ext cx="2088232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FFFF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l-NL" i="1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nl-NL" i="1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×10</m:t>
                          </m:r>
                          <m:r>
                            <m:rPr>
                              <m:nor/>
                            </m:rPr>
                            <a:rPr lang="nl-NL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628800"/>
                <a:ext cx="2088232" cy="612732"/>
              </a:xfrm>
              <a:prstGeom prst="rect">
                <a:avLst/>
              </a:prstGeom>
              <a:blipFill rotWithShape="1">
                <a:blip r:embed="rId4"/>
                <a:stretch>
                  <a:fillRect t="-7921" b="-138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01449" y="1628800"/>
                <a:ext cx="1259191" cy="522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i="1" smtClean="0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nl-NL" sz="2400" i="1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nl-NL" sz="2400" i="1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nl-NL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49" y="1628800"/>
                <a:ext cx="1259191" cy="522451"/>
              </a:xfrm>
              <a:prstGeom prst="rect">
                <a:avLst/>
              </a:prstGeom>
              <a:blipFill rotWithShape="1">
                <a:blip r:embed="rId5"/>
                <a:stretch>
                  <a:fillRect r="-10628" b="-2441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87823" y="2629602"/>
                <a:ext cx="2664297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FFFF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l-NL" i="1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nl-NL" i="1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×10×10</m:t>
                          </m:r>
                          <m:r>
                            <m:rPr>
                              <m:nor/>
                            </m:rPr>
                            <a:rPr lang="nl-NL" dirty="0">
                              <a:solidFill>
                                <a:srgbClr val="FFFFFF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3" y="2629602"/>
                <a:ext cx="2664297" cy="636585"/>
              </a:xfrm>
              <a:prstGeom prst="rect">
                <a:avLst/>
              </a:prstGeom>
              <a:blipFill rotWithShape="1">
                <a:blip r:embed="rId6"/>
                <a:stretch>
                  <a:fillRect t="-7619" b="-952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01449" y="2656123"/>
                <a:ext cx="1387431" cy="522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i="1" smtClean="0">
                          <a:solidFill>
                            <a:srgbClr val="FFFF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nl-NL" sz="2400" i="1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nl-NL" sz="2400" i="1" smtClean="0">
                              <a:solidFill>
                                <a:srgbClr val="FFFFFF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nl-NL" sz="24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49" y="2656123"/>
                <a:ext cx="1387431" cy="522451"/>
              </a:xfrm>
              <a:prstGeom prst="rect">
                <a:avLst/>
              </a:prstGeom>
              <a:blipFill rotWithShape="1">
                <a:blip r:embed="rId7"/>
                <a:stretch>
                  <a:fillRect r="-9649" b="-2588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 bwMode="auto">
              <a:xfrm>
                <a:off x="457200" y="2608312"/>
                <a:ext cx="3250704" cy="748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3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9pPr>
              </a:lstStyle>
              <a:p>
                <a:pPr marL="0" indent="0">
                  <a:buClr>
                    <a:srgbClr val="9999FF"/>
                  </a:buCl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i="1" smtClean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nl-NL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608312"/>
                <a:ext cx="3250704" cy="748680"/>
              </a:xfrm>
              <a:prstGeom prst="rect">
                <a:avLst/>
              </a:prstGeom>
              <a:blipFill rotWithShape="1">
                <a:blip r:embed="rId9"/>
                <a:stretch>
                  <a:fillRect t="-11382" b="-894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419872" y="4149080"/>
            <a:ext cx="2871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macht negatief</a:t>
            </a:r>
            <a:endParaRPr lang="nl-NL" sz="3200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59832" y="4653136"/>
            <a:ext cx="3395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>
                <a:solidFill>
                  <a:srgbClr val="FFFFFF"/>
                </a:solidFill>
              </a:rPr>
              <a:t>k</a:t>
            </a:r>
            <a:r>
              <a:rPr lang="nl-NL" sz="3200" dirty="0" smtClean="0">
                <a:solidFill>
                  <a:srgbClr val="FFFFFF"/>
                </a:solidFill>
              </a:rPr>
              <a:t>omma naar links</a:t>
            </a:r>
            <a:endParaRPr lang="nl-NL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04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6452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sz="3200" dirty="0" smtClean="0">
                    <a:solidFill>
                      <a:srgbClr val="FFFFFF"/>
                    </a:solidFill>
                  </a:rPr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1000 </a:t>
                </a:r>
                <a:r>
                  <a:rPr lang="nl-NL" sz="3200" dirty="0" smtClean="0">
                    <a:solidFill>
                      <a:srgbClr val="FFFFFF"/>
                    </a:solidFill>
                  </a:rPr>
                  <a:t>m</a:t>
                </a:r>
                <a:endParaRPr lang="nl-NL" sz="32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5734" t="-13542" r="-963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829807" y="1634540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= 1000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32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3584" y="1628800"/>
                <a:ext cx="110453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1   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𝑚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4" y="1628800"/>
                <a:ext cx="110453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491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26917" y="2486441"/>
                <a:ext cx="2643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917" y="2486441"/>
                <a:ext cx="264348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628" r="-6005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48320" y="2486441"/>
                <a:ext cx="2994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sz="3200" dirty="0" smtClean="0">
                    <a:solidFill>
                      <a:srgbClr val="FFFFFF"/>
                    </a:solidFill>
                  </a:rPr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1/1000 </a:t>
                </a:r>
                <a:r>
                  <a:rPr lang="nl-NL" sz="3200" dirty="0" smtClean="0">
                    <a:solidFill>
                      <a:srgbClr val="FFFFFF"/>
                    </a:solidFill>
                  </a:rPr>
                  <a:t>m</a:t>
                </a:r>
                <a:endParaRPr lang="nl-NL" sz="32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20" y="2486441"/>
                <a:ext cx="2994731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5295" t="-13542" r="-8350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847626" y="2477752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3200" dirty="0" smtClean="0">
                <a:solidFill>
                  <a:srgbClr val="FFFFFF"/>
                </a:solidFill>
              </a:rPr>
              <a:t>= 0,001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32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6971" y="2486441"/>
                <a:ext cx="11702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𝑚</m:t>
                      </m:r>
                      <m:r>
                        <a:rPr lang="nl-NL" sz="2800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71" y="2486441"/>
                <a:ext cx="1170257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1628" r="-14063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25" y="3429000"/>
            <a:ext cx="7224713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Rectangl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NL" sz="1000" b="1" i="1" dirty="0" smtClean="0">
                <a:solidFill>
                  <a:srgbClr val="666699"/>
                </a:solidFill>
                <a:cs typeface="Arial" charset="0"/>
              </a:rPr>
              <a:t>factor</a:t>
            </a:r>
            <a:endParaRPr lang="nl-NL" sz="1000" b="1" i="1" dirty="0">
              <a:solidFill>
                <a:srgbClr val="666699"/>
              </a:solidFill>
              <a:cs typeface="Arial" charset="0"/>
            </a:endParaRPr>
          </a:p>
        </p:txBody>
      </p:sp>
      <p:pic>
        <p:nvPicPr>
          <p:cNvPr id="15" name="Rectangl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2276" y="1628800"/>
                <a:ext cx="4933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nl-NL" sz="28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76" y="1628800"/>
                <a:ext cx="493340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1628" r="-345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62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Wetenschappelijk</a:t>
            </a: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7146" y="1196752"/>
            <a:ext cx="63642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Getallen </a:t>
            </a:r>
            <a:r>
              <a:rPr lang="nl-NL" sz="2800" dirty="0" smtClean="0">
                <a:solidFill>
                  <a:srgbClr val="FF0000"/>
                </a:solidFill>
              </a:rPr>
              <a:t>tussen de 1 en 10</a:t>
            </a:r>
          </a:p>
          <a:p>
            <a:r>
              <a:rPr lang="nl-NL" sz="2800" dirty="0" smtClean="0"/>
              <a:t>vermenigvuldigt met een </a:t>
            </a:r>
            <a:r>
              <a:rPr lang="nl-NL" sz="2800" dirty="0" smtClean="0">
                <a:solidFill>
                  <a:srgbClr val="FFFF00"/>
                </a:solidFill>
              </a:rPr>
              <a:t>macht van 10</a:t>
            </a:r>
            <a:endParaRPr lang="nl-NL" sz="28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8837" y="2122397"/>
                <a:ext cx="720902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3,6</m:t>
                    </m:r>
                    <m:r>
                      <a:rPr lang="nl-NL" sz="4400" i="1" dirty="0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nl-NL" sz="44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nl-NL" sz="4400" dirty="0" smtClean="0"/>
                  <a:t> 	m = 3.600.000 m</a:t>
                </a:r>
                <a:endParaRPr lang="nl-NL" sz="4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7" y="2122397"/>
                <a:ext cx="7209025" cy="769441"/>
              </a:xfrm>
              <a:prstGeom prst="rect">
                <a:avLst/>
              </a:prstGeom>
              <a:blipFill rotWithShape="1">
                <a:blip r:embed="rId3"/>
                <a:stretch>
                  <a:fillRect t="-16667" r="-2538" b="-365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8836" y="2844516"/>
                <a:ext cx="610936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3,6</m:t>
                    </m:r>
                    <m:r>
                      <a:rPr lang="nl-NL" sz="4400" i="1" dirty="0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nl-NL" sz="44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4400" dirty="0" smtClean="0"/>
                  <a:t> 	m = 3.600 m</a:t>
                </a:r>
                <a:endParaRPr lang="nl-NL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6" y="2844516"/>
                <a:ext cx="6109365" cy="769441"/>
              </a:xfrm>
              <a:prstGeom prst="rect">
                <a:avLst/>
              </a:prstGeom>
              <a:blipFill rotWithShape="1">
                <a:blip r:embed="rId4"/>
                <a:stretch>
                  <a:fillRect t="-16667" r="-3094" b="-365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8837" y="3636604"/>
                <a:ext cx="639162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3,6</m:t>
                    </m:r>
                    <m:r>
                      <a:rPr lang="nl-NL" sz="4400" i="1" dirty="0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nl-NL" sz="44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nl-NL" sz="4400" dirty="0" smtClean="0"/>
                  <a:t> 	m = 0,0036 m</a:t>
                </a:r>
                <a:endParaRPr lang="nl-NL" sz="4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7" y="3636604"/>
                <a:ext cx="6391622" cy="769441"/>
              </a:xfrm>
              <a:prstGeom prst="rect">
                <a:avLst/>
              </a:prstGeom>
              <a:blipFill rotWithShape="1">
                <a:blip r:embed="rId5"/>
                <a:stretch>
                  <a:fillRect t="-16667" r="-3435" b="-365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8837" y="4428692"/>
                <a:ext cx="733418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3,6</m:t>
                    </m:r>
                    <m:r>
                      <a:rPr lang="nl-NL" sz="4400" i="1" dirty="0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l-NL" sz="440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nl-NL" sz="44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nl-NL" sz="4400" dirty="0" smtClean="0"/>
                  <a:t> 	m = 0,0000036 m</a:t>
                </a:r>
                <a:endParaRPr lang="nl-NL" sz="4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7" y="4428692"/>
                <a:ext cx="7334187" cy="769441"/>
              </a:xfrm>
              <a:prstGeom prst="rect">
                <a:avLst/>
              </a:prstGeom>
              <a:blipFill rotWithShape="1">
                <a:blip r:embed="rId6"/>
                <a:stretch>
                  <a:fillRect t="-16535" r="-2826" b="-354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27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2404864"/>
          </a:xfrm>
        </p:spPr>
        <p:txBody>
          <a:bodyPr/>
          <a:lstStyle/>
          <a:p>
            <a:r>
              <a:rPr lang="nl-NL" dirty="0" smtClean="0"/>
              <a:t>72580000   = </a:t>
            </a:r>
          </a:p>
          <a:p>
            <a:r>
              <a:rPr lang="nl-NL" dirty="0" smtClean="0"/>
              <a:t>9525600     =</a:t>
            </a:r>
            <a:endParaRPr lang="nl-NL" dirty="0"/>
          </a:p>
          <a:p>
            <a:r>
              <a:rPr lang="nl-NL" dirty="0" smtClean="0"/>
              <a:t>4589,4586  = </a:t>
            </a:r>
          </a:p>
          <a:p>
            <a:r>
              <a:rPr lang="nl-NL" dirty="0" smtClean="0"/>
              <a:t>58               =</a:t>
            </a:r>
            <a:endParaRPr lang="nl-NL" dirty="0"/>
          </a:p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1602532"/>
                <a:ext cx="22329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>
                              <a:latin typeface="Cambria Math"/>
                            </a:rPr>
                            <m:t>7,258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602532"/>
                <a:ext cx="2232984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735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2492" y="2125752"/>
                <a:ext cx="24317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9,5256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492" y="2125752"/>
                <a:ext cx="243175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1628" r="-676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29106" y="2801372"/>
                <a:ext cx="2879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4,5894586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06" y="2801372"/>
                <a:ext cx="2879198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765" r="-8475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55976" y="3325614"/>
                <a:ext cx="18354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5,8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25614"/>
                <a:ext cx="183543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1765" r="-8638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82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2404864"/>
          </a:xfrm>
        </p:spPr>
        <p:txBody>
          <a:bodyPr/>
          <a:lstStyle/>
          <a:p>
            <a:r>
              <a:rPr lang="nl-NL" dirty="0" smtClean="0"/>
              <a:t>0,0007258  = </a:t>
            </a:r>
          </a:p>
          <a:p>
            <a:r>
              <a:rPr lang="nl-NL" dirty="0" smtClean="0"/>
              <a:t>0,00952      =</a:t>
            </a:r>
            <a:endParaRPr lang="nl-NL" dirty="0"/>
          </a:p>
          <a:p>
            <a:r>
              <a:rPr lang="nl-NL" dirty="0" smtClean="0"/>
              <a:t>0,0000586  = </a:t>
            </a:r>
          </a:p>
          <a:p>
            <a:r>
              <a:rPr lang="nl-NL" dirty="0" smtClean="0"/>
              <a:t>0,58            =</a:t>
            </a:r>
            <a:endParaRPr lang="nl-NL" dirty="0"/>
          </a:p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1602532"/>
                <a:ext cx="24237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>
                              <a:latin typeface="Cambria Math"/>
                            </a:rPr>
                            <m:t>7,258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602532"/>
                <a:ext cx="2423740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6784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2492" y="2125752"/>
                <a:ext cx="246061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9,52</m:t>
                          </m:r>
                          <m:r>
                            <m:rPr>
                              <m:nor/>
                            </m:rPr>
                            <a:rPr lang="en-US" sz="2800" b="0" i="0" dirty="0" smtClean="0">
                              <a:latin typeface="Cambria Math"/>
                            </a:rPr>
                            <m:t>   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492" y="2125752"/>
                <a:ext cx="246061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Wetenschappelijk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41074" y="2779534"/>
                <a:ext cx="2879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5,86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  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latin typeface="Cambria Math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074" y="2779534"/>
                <a:ext cx="2879198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55976" y="3325614"/>
                <a:ext cx="24974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sz="2800" i="1" dirty="0" smtClean="0">
                              <a:latin typeface="Cambria Math"/>
                            </a:rPr>
                            <m:t>5,8</m:t>
                          </m:r>
                          <m:r>
                            <m:rPr>
                              <m:nor/>
                            </m:rPr>
                            <a:rPr lang="nl-NL" sz="2800" dirty="0"/>
                            <m:t> 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     </m:t>
                          </m:r>
                          <m:r>
                            <a:rPr lang="nl-NL" sz="2800" i="1" dirty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nl-NL" sz="2800" i="1" dirty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nl-NL" sz="280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25614"/>
                <a:ext cx="2497479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189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Waarom Wetenschappelijk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1" name="ShockwaveFlash1" r:id="rId2" imgW="7992591" imgH="5111581"/>
        </mc:Choice>
        <mc:Fallback>
          <p:control name="ShockwaveFlash1" r:id="rId2" imgW="7992591" imgH="5111581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1188" y="1196975"/>
                  <a:ext cx="7993062" cy="5111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2969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rekenmachine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5760640" cy="6045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WETENSCHAPPLIJK EN SIGNIFICANTIE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70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470</Words>
  <Application>Microsoft Office PowerPoint</Application>
  <PresentationFormat>Diavoorstelling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6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Office Theme</vt:lpstr>
      <vt:lpstr>Digitale puntjes</vt:lpstr>
      <vt:lpstr>1_Digitale puntjes</vt:lpstr>
      <vt:lpstr>2_Digitale puntjes</vt:lpstr>
      <vt:lpstr>3_Digitale puntjes</vt:lpstr>
      <vt:lpstr>4_Digitale puntjes</vt:lpstr>
      <vt:lpstr>Wetenschappelijk en significantie</vt:lpstr>
      <vt:lpstr>PowerPoint-presentatie</vt:lpstr>
      <vt:lpstr>PowerPoint-presentatie</vt:lpstr>
      <vt:lpstr>Voorbeeld</vt:lpstr>
      <vt:lpstr>Wetenschappelijk</vt:lpstr>
      <vt:lpstr>OEFENING</vt:lpstr>
      <vt:lpstr>OEFENING</vt:lpstr>
      <vt:lpstr>Waarom Wetenschappelijk</vt:lpstr>
      <vt:lpstr>De rekenmachine</vt:lpstr>
      <vt:lpstr>Wetenschappelijk invoeren</vt:lpstr>
      <vt:lpstr>Significant</vt:lpstr>
      <vt:lpstr>Significantie</vt:lpstr>
      <vt:lpstr>Voorbeeld 1: </vt:lpstr>
      <vt:lpstr>Voorbeeld 2</vt:lpstr>
      <vt:lpstr>Schrijf alle getallen met 2 significante cijfers.</vt:lpstr>
      <vt:lpstr>PowerPoint-presentatie</vt:lpstr>
      <vt:lpstr>Standaard regel: </vt:lpstr>
      <vt:lpstr>Maak opgave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/</dc:title>
  <dc:creator>w.tomassen</dc:creator>
  <cp:lastModifiedBy>Wim Tomassen</cp:lastModifiedBy>
  <cp:revision>23</cp:revision>
  <dcterms:created xsi:type="dcterms:W3CDTF">2009-12-10T21:42:33Z</dcterms:created>
  <dcterms:modified xsi:type="dcterms:W3CDTF">2011-09-26T07:03:32Z</dcterms:modified>
</cp:coreProperties>
</file>