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  <p:sldMasterId id="2147483688" r:id="rId4"/>
    <p:sldMasterId id="2147483702" r:id="rId5"/>
  </p:sldMasterIdLst>
  <p:sldIdLst>
    <p:sldId id="256" r:id="rId6"/>
    <p:sldId id="270" r:id="rId7"/>
    <p:sldId id="271" r:id="rId8"/>
    <p:sldId id="272" r:id="rId9"/>
    <p:sldId id="273" r:id="rId10"/>
    <p:sldId id="274" r:id="rId11"/>
    <p:sldId id="275" r:id="rId12"/>
    <p:sldId id="267" r:id="rId13"/>
    <p:sldId id="265" r:id="rId14"/>
    <p:sldId id="266" r:id="rId15"/>
    <p:sldId id="269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50F"/>
    <a:srgbClr val="08081A"/>
    <a:srgbClr val="030309"/>
    <a:srgbClr val="0D0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1074-DC7F-4AEF-8BB0-29E542CD5DAA}" type="datetimeFigureOut">
              <a:rPr lang="nl-NL" smtClean="0"/>
              <a:t>3-10-2011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3169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1074-DC7F-4AEF-8BB0-29E542CD5DAA}" type="datetimeFigureOut">
              <a:rPr lang="nl-NL" smtClean="0"/>
              <a:t>3-10-2011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60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1074-DC7F-4AEF-8BB0-29E542CD5DAA}" type="datetimeFigureOut">
              <a:rPr lang="nl-NL" smtClean="0"/>
              <a:t>3-10-2011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6650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6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A206B43D-AF5B-4736-A711-866AE16D9B58}" type="datetime10">
              <a:rPr lang="nl-NL"/>
              <a:pPr>
                <a:defRPr/>
              </a:pPr>
              <a:t>22:44</a:t>
            </a:fld>
            <a:endParaRPr lang="nl-NL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2E5883B-3189-466D-B595-71ED963C370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3043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5852F26D-5CAF-4961-A77C-9B53A0681AD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448B1736-491B-4334-AB30-BEF29820B6B5}" type="datetime10">
              <a:rPr lang="nl-NL"/>
              <a:pPr>
                <a:defRPr/>
              </a:pPr>
              <a:t>22:44</a:t>
            </a:fld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247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DCD5CE64-9070-4A03-B76E-4104AF94EEA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0AA39833-4078-4FD7-9E31-701E866B7A4C}" type="datetime10">
              <a:rPr lang="nl-NL"/>
              <a:pPr>
                <a:defRPr/>
              </a:pPr>
              <a:t>22:44</a:t>
            </a:fld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8377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576B6FF0-F619-4018-81C5-505A2B7DDFA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875AC6D0-4F97-462C-86B9-97A5E7AFAD43}" type="datetime10">
              <a:rPr lang="nl-NL"/>
              <a:pPr>
                <a:defRPr/>
              </a:pPr>
              <a:t>22:44</a:t>
            </a:fld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29546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27BFE3A-874B-4BA3-BD97-D507DAB516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8F50938F-63E6-4F0A-BBD9-3B026EA7CFC6}" type="datetime10">
              <a:rPr lang="nl-NL"/>
              <a:pPr>
                <a:defRPr/>
              </a:pPr>
              <a:t>22:44</a:t>
            </a:fld>
            <a:endParaRPr lang="nl-NL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18436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DE2FFDCA-F268-460F-9264-B5E4CB2DC39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1CA1D5A0-9D40-42B6-B4AC-E79C4B6A9A0A}" type="datetime10">
              <a:rPr lang="nl-NL"/>
              <a:pPr>
                <a:defRPr/>
              </a:pPr>
              <a:t>22:44</a:t>
            </a:fld>
            <a:endParaRPr lang="nl-NL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9366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C91436E5-29A0-48A8-80B4-A2AEA7BB01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BB7BF0EC-9878-4611-A8CB-9202BC16298B}" type="datetime10">
              <a:rPr lang="nl-NL"/>
              <a:pPr>
                <a:defRPr/>
              </a:pPr>
              <a:t>22:44</a:t>
            </a:fld>
            <a:endParaRPr lang="nl-NL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40595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33547A4-5D4D-44C3-87AD-9BF17E21373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AAAAD2E4-2135-47D4-A5A6-143E66EB44C8}" type="datetime10">
              <a:rPr lang="nl-NL"/>
              <a:pPr>
                <a:defRPr/>
              </a:pPr>
              <a:t>22:44</a:t>
            </a:fld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844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1074-DC7F-4AEF-8BB0-29E542CD5DAA}" type="datetimeFigureOut">
              <a:rPr lang="nl-NL" smtClean="0"/>
              <a:t>3-10-2011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56620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72CA46A-A561-4311-8C1D-3601608E184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E6D95268-1555-4A38-87BB-A0AEC0C80AD2}" type="datetime10">
              <a:rPr lang="nl-NL"/>
              <a:pPr>
                <a:defRPr/>
              </a:pPr>
              <a:t>22:44</a:t>
            </a:fld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35590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A476A820-9000-4AE4-A0F9-0D02355407F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2F69AD10-6A00-446C-871D-0E679E335031}" type="datetime10">
              <a:rPr lang="nl-NL"/>
              <a:pPr>
                <a:defRPr/>
              </a:pPr>
              <a:t>22:44</a:t>
            </a:fld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5062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3D1CDA8C-B0D7-48B6-AE18-C9143A5FB50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9DADEA12-2D42-40B0-8554-D25EDBC899C0}" type="datetime10">
              <a:rPr lang="nl-NL"/>
              <a:pPr>
                <a:defRPr/>
              </a:pPr>
              <a:t>22:44</a:t>
            </a:fld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80563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212BA8D2-1A15-4872-8C92-58B844C9EC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F90899EB-F3BB-4582-BFC2-186F3F2377DC}" type="datetime10">
              <a:rPr lang="nl-NL"/>
              <a:pPr>
                <a:defRPr/>
              </a:pPr>
              <a:t>22:44</a:t>
            </a:fld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88930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4171D029-F172-49C0-B367-85187DBF427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5B89D996-47F1-4F82-B197-7BBE582AD772}" type="datetime10">
              <a:rPr lang="nl-NL"/>
              <a:pPr>
                <a:defRPr/>
              </a:pPr>
              <a:t>22:44</a:t>
            </a:fld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69202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4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A1BB-323D-46D5-A4FA-592D92B99D54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2160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C7537-0CE7-4EFF-A6C1-94C5E371470E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9926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50050-D4A4-4A61-94D8-58D0269FBCC0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4485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807FB-01EB-44C3-A174-D7407CF58CAD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0630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1A4EC-3EE8-40DA-8D1A-88085455B197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21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1074-DC7F-4AEF-8BB0-29E542CD5DAA}" type="datetimeFigureOut">
              <a:rPr lang="nl-NL" smtClean="0"/>
              <a:t>3-10-2011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81526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C7E56-556C-48AB-BF0F-EA09DAB333A6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6941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07C26-FFC3-42AD-82A4-02B0ABD19A2B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7140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EC78-63C1-43F6-9EDC-3518171DDB1F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7981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9491C-753B-43EE-A04C-1303FB52B637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1103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68F99-FBD6-4592-B160-641EB4A9E6AA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1338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4F292-79FA-4068-B4ED-62BB2430BD45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9697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75C47-9C85-44FE-8E23-124950B1E290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05471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84C01-6F1A-4C4C-A76F-81F26099F3AB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4994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4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A1BB-323D-46D5-A4FA-592D92B99D54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3838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C7537-0CE7-4EFF-A6C1-94C5E371470E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8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1074-DC7F-4AEF-8BB0-29E542CD5DAA}" type="datetimeFigureOut">
              <a:rPr lang="nl-NL" smtClean="0"/>
              <a:t>3-10-2011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105036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50050-D4A4-4A61-94D8-58D0269FBCC0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8890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807FB-01EB-44C3-A174-D7407CF58CAD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45135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1A4EC-3EE8-40DA-8D1A-88085455B197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1754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C7E56-556C-48AB-BF0F-EA09DAB333A6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4959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07C26-FFC3-42AD-82A4-02B0ABD19A2B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47153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EC78-63C1-43F6-9EDC-3518171DDB1F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28944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9491C-753B-43EE-A04C-1303FB52B637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615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68F99-FBD6-4592-B160-641EB4A9E6AA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81538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4F292-79FA-4068-B4ED-62BB2430BD45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85326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75C47-9C85-44FE-8E23-124950B1E290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98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1074-DC7F-4AEF-8BB0-29E542CD5DAA}" type="datetimeFigureOut">
              <a:rPr lang="nl-NL" smtClean="0"/>
              <a:t>3-10-2011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02421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84C01-6F1A-4C4C-A76F-81F26099F3AB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45843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4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A1BB-323D-46D5-A4FA-592D92B99D54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40423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C7537-0CE7-4EFF-A6C1-94C5E371470E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28344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50050-D4A4-4A61-94D8-58D0269FBCC0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69244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807FB-01EB-44C3-A174-D7407CF58CAD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11906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1A4EC-3EE8-40DA-8D1A-88085455B197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74091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C7E56-556C-48AB-BF0F-EA09DAB333A6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2041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07C26-FFC3-42AD-82A4-02B0ABD19A2B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84724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EC78-63C1-43F6-9EDC-3518171DDB1F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1585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9491C-753B-43EE-A04C-1303FB52B637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05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1074-DC7F-4AEF-8BB0-29E542CD5DAA}" type="datetimeFigureOut">
              <a:rPr lang="nl-NL" smtClean="0"/>
              <a:t>3-10-2011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71905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68F99-FBD6-4592-B160-641EB4A9E6AA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27612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4F292-79FA-4068-B4ED-62BB2430BD45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45014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75C47-9C85-44FE-8E23-124950B1E290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32342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84C01-6F1A-4C4C-A76F-81F26099F3AB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103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1074-DC7F-4AEF-8BB0-29E542CD5DAA}" type="datetimeFigureOut">
              <a:rPr lang="nl-NL" smtClean="0"/>
              <a:t>3-10-2011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1797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1074-DC7F-4AEF-8BB0-29E542CD5DAA}" type="datetimeFigureOut">
              <a:rPr lang="nl-NL" smtClean="0"/>
              <a:t>3-10-2011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5738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1074-DC7F-4AEF-8BB0-29E542CD5DAA}" type="datetimeFigureOut">
              <a:rPr lang="nl-NL" smtClean="0"/>
              <a:t>3-10-2011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7999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D0D6D">
                <a:lumMod val="2000"/>
              </a:srgbClr>
            </a:gs>
            <a:gs pos="39999">
              <a:srgbClr val="002060">
                <a:lumMod val="14000"/>
              </a:srgbClr>
            </a:gs>
            <a:gs pos="70000">
              <a:srgbClr val="002060">
                <a:lumMod val="17000"/>
              </a:srgbClr>
            </a:gs>
            <a:gs pos="100000">
              <a:srgbClr val="002060">
                <a:lumMod val="96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11074-DC7F-4AEF-8BB0-29E542CD5DAA}" type="datetimeFigureOut">
              <a:rPr lang="nl-NL" smtClean="0"/>
              <a:t>3-10-2011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938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7000">
              <a:schemeClr val="tx2">
                <a:lumMod val="4000"/>
              </a:schemeClr>
            </a:gs>
            <a:gs pos="100000">
              <a:schemeClr val="tx2">
                <a:lumMod val="25000"/>
              </a:schemeClr>
            </a:gs>
            <a:gs pos="98000">
              <a:schemeClr val="accent5">
                <a:lumMod val="2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823ABA-C389-4AC9-8CD5-440D8C514612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nl-NL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672A29-537A-4EA4-B873-4F501A032179}" type="datetime10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22:44</a:t>
            </a:fld>
            <a:endParaRPr lang="nl-NL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73883593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10000"/>
              </a:schemeClr>
            </a:gs>
            <a:gs pos="39999">
              <a:schemeClr val="accent5">
                <a:lumMod val="0"/>
              </a:schemeClr>
            </a:gs>
            <a:gs pos="70000">
              <a:schemeClr val="accent5">
                <a:lumMod val="12000"/>
              </a:schemeClr>
            </a:gs>
            <a:gs pos="100000">
              <a:schemeClr val="accent5">
                <a:lumMod val="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7F6B97-E17E-4DDC-BE67-B139EB17BD4B}" type="slidenum">
              <a:rPr lang="nl-NL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48706191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10000"/>
              </a:schemeClr>
            </a:gs>
            <a:gs pos="39999">
              <a:schemeClr val="accent5">
                <a:lumMod val="0"/>
              </a:schemeClr>
            </a:gs>
            <a:gs pos="70000">
              <a:schemeClr val="accent5">
                <a:lumMod val="12000"/>
              </a:schemeClr>
            </a:gs>
            <a:gs pos="100000">
              <a:schemeClr val="accent5">
                <a:lumMod val="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7F6B97-E17E-4DDC-BE67-B139EB17BD4B}" type="slidenum">
              <a:rPr lang="nl-NL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2095680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10000"/>
              </a:schemeClr>
            </a:gs>
            <a:gs pos="39999">
              <a:schemeClr val="accent5">
                <a:lumMod val="0"/>
              </a:schemeClr>
            </a:gs>
            <a:gs pos="70000">
              <a:schemeClr val="accent5">
                <a:lumMod val="12000"/>
              </a:schemeClr>
            </a:gs>
            <a:gs pos="100000">
              <a:schemeClr val="accent5">
                <a:lumMod val="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7F6B97-E17E-4DDC-BE67-B139EB17BD4B}" type="slidenum">
              <a:rPr lang="nl-NL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19168585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wiskunde.groenvanprinsterer.nl/worddocumenten/Oefenen%20met%20wetenschappelijke%20notatie2.htm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50.png"/><Relationship Id="rId7" Type="http://schemas.openxmlformats.org/officeDocument/2006/relationships/image" Target="../media/image9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52.xml"/><Relationship Id="rId6" Type="http://schemas.openxmlformats.org/officeDocument/2006/relationships/image" Target="../media/image80.png"/><Relationship Id="rId5" Type="http://schemas.openxmlformats.org/officeDocument/2006/relationships/image" Target="../media/image70.png"/><Relationship Id="rId10" Type="http://schemas.openxmlformats.org/officeDocument/2006/relationships/image" Target="../media/image17.png"/><Relationship Id="rId4" Type="http://schemas.openxmlformats.org/officeDocument/2006/relationships/image" Target="../media/image15.png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6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2.xml"/><Relationship Id="rId6" Type="http://schemas.openxmlformats.org/officeDocument/2006/relationships/image" Target="../media/image210.png"/><Relationship Id="rId5" Type="http://schemas.openxmlformats.org/officeDocument/2006/relationships/image" Target="../media/image190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8.wmf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Wetenschappelijk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rgbClr val="666699"/>
                </a:solidFill>
              </a:rPr>
              <a:t>WETENSCHAPPLIJK EN SIGNIFICANTIE</a:t>
            </a:r>
            <a:endParaRPr lang="nl-NL" sz="1000" b="1" i="1" dirty="0">
              <a:solidFill>
                <a:srgbClr val="66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8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Wetenschappelijk invoeren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Reken de volgende som uit: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 x 10</a:t>
            </a:r>
            <a:r>
              <a:rPr lang="nl-NL" baseline="30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/ 2,5 x 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10</a:t>
            </a:r>
            <a:r>
              <a:rPr lang="nl-NL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-2</a:t>
            </a:r>
          </a:p>
          <a:p>
            <a:pPr lvl="0"/>
            <a:endParaRPr lang="nl-NL" baseline="30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Invoer:   		5 EXP 3 / </a:t>
            </a:r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2,5 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exp -2 </a:t>
            </a:r>
          </a:p>
          <a:p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Uitkomst:	200.000 = 200 x 10</a:t>
            </a:r>
            <a:r>
              <a:rPr lang="nl-NL" baseline="30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= 0,2 x 10</a:t>
            </a:r>
            <a:r>
              <a:rPr lang="nl-NL" baseline="30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0"/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rgbClr val="666699"/>
                </a:solidFill>
              </a:rPr>
              <a:t>WETENSCHAPPLIJK EN SIGNIFICANTIE</a:t>
            </a:r>
            <a:endParaRPr lang="nl-NL" sz="1000" b="1" i="1" dirty="0">
              <a:solidFill>
                <a:srgbClr val="66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62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2"/>
                </a:solidFill>
              </a:rPr>
              <a:t>Maak opgave</a:t>
            </a:r>
            <a:endParaRPr lang="nl-NL" dirty="0">
              <a:solidFill>
                <a:schemeClr val="bg2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17838-6836-4912-A38B-978344851081}" type="datetime10">
              <a:rPr lang="nl-NL" smtClean="0"/>
              <a:pPr>
                <a:defRPr/>
              </a:pPr>
              <a:t>22:44</a:t>
            </a:fld>
            <a:endParaRPr lang="nl-NL"/>
          </a:p>
        </p:txBody>
      </p:sp>
      <p:sp>
        <p:nvSpPr>
          <p:cNvPr id="6" name="Actieknop: Aangepast 5">
            <a:hlinkClick r:id="" action="ppaction://noaction" highlightClick="1"/>
          </p:cNvPr>
          <p:cNvSpPr/>
          <p:nvPr/>
        </p:nvSpPr>
        <p:spPr>
          <a:xfrm>
            <a:off x="0" y="6497960"/>
            <a:ext cx="18079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dirty="0" smtClean="0">
                <a:solidFill>
                  <a:srgbClr val="FFFFFF"/>
                </a:solidFill>
              </a:rPr>
              <a:t>Opgave T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7" name="Actieknop: Aangepast 6">
            <a:hlinkClick r:id="" action="ppaction://noaction" highlightClick="1"/>
          </p:cNvPr>
          <p:cNvSpPr/>
          <p:nvPr/>
        </p:nvSpPr>
        <p:spPr>
          <a:xfrm>
            <a:off x="3799879" y="6497960"/>
            <a:ext cx="18079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dirty="0" smtClean="0">
                <a:solidFill>
                  <a:srgbClr val="FFFFFF"/>
                </a:solidFill>
              </a:rPr>
              <a:t>Opgave H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619672" y="2056036"/>
            <a:ext cx="6552728" cy="523220"/>
          </a:xfrm>
          <a:prstGeom prst="rect">
            <a:avLst/>
          </a:prstGeom>
          <a:solidFill>
            <a:srgbClr val="05050F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2800" dirty="0" smtClean="0">
                <a:solidFill>
                  <a:schemeClr val="tx2">
                    <a:lumMod val="90000"/>
                  </a:schemeClr>
                </a:solidFill>
                <a:cs typeface="Arial" charset="0"/>
                <a:hlinkClick r:id="rId2"/>
              </a:rPr>
              <a:t>Oefenblad wetenschappelijk</a:t>
            </a:r>
            <a:endParaRPr lang="nl-NL" sz="2800" dirty="0">
              <a:solidFill>
                <a:schemeClr val="tx2">
                  <a:lumMod val="90000"/>
                </a:schemeClr>
              </a:solidFill>
              <a:cs typeface="Arial" charset="0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1619672" y="1537628"/>
            <a:ext cx="6552728" cy="523220"/>
          </a:xfrm>
          <a:prstGeom prst="rect">
            <a:avLst/>
          </a:prstGeom>
          <a:solidFill>
            <a:srgbClr val="05050F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800" dirty="0">
              <a:solidFill>
                <a:schemeClr val="tx2">
                  <a:lumMod val="90000"/>
                </a:schemeClr>
              </a:solidFill>
              <a:cs typeface="Arial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0" y="169151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dirty="0" smtClean="0">
                <a:solidFill>
                  <a:srgbClr val="FFFFFF">
                    <a:lumMod val="85000"/>
                    <a:lumOff val="15000"/>
                  </a:srgbClr>
                </a:solidFill>
                <a:cs typeface="Arial" charset="0"/>
              </a:rPr>
              <a:t>T</a:t>
            </a:r>
            <a:endParaRPr lang="nl-NL" dirty="0">
              <a:solidFill>
                <a:srgbClr val="FFFFFF">
                  <a:lumMod val="85000"/>
                  <a:lumOff val="15000"/>
                </a:srgbClr>
              </a:solidFill>
              <a:cs typeface="Arial" charset="0"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-5610" y="213298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dirty="0" smtClean="0">
                <a:solidFill>
                  <a:srgbClr val="FFFFFF">
                    <a:lumMod val="85000"/>
                    <a:lumOff val="15000"/>
                  </a:srgbClr>
                </a:solidFill>
                <a:cs typeface="Arial" charset="0"/>
              </a:rPr>
              <a:t>H</a:t>
            </a:r>
            <a:endParaRPr lang="nl-NL" dirty="0">
              <a:solidFill>
                <a:srgbClr val="FFFFFF">
                  <a:lumMod val="85000"/>
                  <a:lumOff val="15000"/>
                </a:srgbClr>
              </a:solidFill>
              <a:cs typeface="Arial" charset="0"/>
            </a:endParaRPr>
          </a:p>
        </p:txBody>
      </p:sp>
      <p:pic>
        <p:nvPicPr>
          <p:cNvPr id="14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sz="1000" b="1" i="1" dirty="0" smtClean="0">
                <a:solidFill>
                  <a:srgbClr val="666699"/>
                </a:solidFill>
              </a:rPr>
              <a:t>OPGAVE</a:t>
            </a:r>
            <a:endParaRPr lang="nl-NL" sz="1000" b="1" i="1" dirty="0">
              <a:solidFill>
                <a:srgbClr val="666699"/>
              </a:solidFill>
            </a:endParaRPr>
          </a:p>
        </p:txBody>
      </p:sp>
      <p:pic>
        <p:nvPicPr>
          <p:cNvPr id="1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312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3250704" cy="74868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3250704" cy="748680"/>
              </a:xfrm>
              <a:blipFill rotWithShape="1">
                <a:blip r:embed="rId2"/>
                <a:stretch>
                  <a:fillRect t="-11475" b="-983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sz="1000" b="1" i="1" dirty="0" smtClean="0">
                <a:solidFill>
                  <a:srgbClr val="666699"/>
                </a:solidFill>
                <a:cs typeface="Arial" charset="0"/>
              </a:rPr>
              <a:t>wetenschappelijk</a:t>
            </a:r>
            <a:endParaRPr lang="nl-NL" sz="1000" b="1" i="1" dirty="0">
              <a:solidFill>
                <a:srgbClr val="666699"/>
              </a:solidFill>
              <a:cs typeface="Arial" charset="0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87824" y="1628800"/>
                <a:ext cx="208823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>
                          <a:solidFill>
                            <a:srgbClr val="FFFFFF"/>
                          </a:solidFill>
                          <a:latin typeface="Cambria Math"/>
                        </a:rPr>
                        <m:t>=10</m:t>
                      </m:r>
                      <m:r>
                        <a:rPr lang="nl-NL" sz="2800" i="1">
                          <a:solidFill>
                            <a:srgbClr val="FFFFFF"/>
                          </a:solidFill>
                          <a:latin typeface="Cambria Math"/>
                          <a:ea typeface="Cambria Math"/>
                        </a:rPr>
                        <m:t>×10</m:t>
                      </m:r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1628800"/>
                <a:ext cx="2088232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1628" r="-2332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501449" y="1628800"/>
                <a:ext cx="10940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i="1">
                          <a:solidFill>
                            <a:srgbClr val="FFFFFF"/>
                          </a:solidFill>
                          <a:latin typeface="Cambria Math"/>
                          <a:ea typeface="Cambria Math"/>
                        </a:rPr>
                        <m:t>=100</m:t>
                      </m:r>
                    </m:oMath>
                  </m:oMathPara>
                </a14:m>
                <a:endParaRPr lang="nl-NL" sz="24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449" y="1628800"/>
                <a:ext cx="1094082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9211" r="-12222" b="-3026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987823" y="2304420"/>
                <a:ext cx="266429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smtClean="0">
                          <a:solidFill>
                            <a:srgbClr val="FFFFFF"/>
                          </a:solidFill>
                          <a:latin typeface="Cambria Math"/>
                        </a:rPr>
                        <m:t>=10</m:t>
                      </m:r>
                      <m:r>
                        <a:rPr lang="nl-NL" sz="2800" i="1">
                          <a:solidFill>
                            <a:srgbClr val="FFFFFF"/>
                          </a:solidFill>
                          <a:latin typeface="Cambria Math"/>
                          <a:ea typeface="Cambria Math"/>
                        </a:rPr>
                        <m:t>×10</m:t>
                      </m:r>
                      <m:r>
                        <a:rPr lang="nl-NL" sz="2800" i="1" smtClean="0">
                          <a:solidFill>
                            <a:srgbClr val="FFFFFF"/>
                          </a:solidFill>
                          <a:latin typeface="Cambria Math"/>
                          <a:ea typeface="Cambria Math"/>
                        </a:rPr>
                        <m:t>×10</m:t>
                      </m:r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3" y="2304420"/>
                <a:ext cx="2664297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1628" r="-6407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501449" y="2304420"/>
                <a:ext cx="126400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i="1" smtClean="0">
                          <a:solidFill>
                            <a:srgbClr val="FFFFFF"/>
                          </a:solidFill>
                          <a:latin typeface="Cambria Math"/>
                          <a:ea typeface="Cambria Math"/>
                        </a:rPr>
                        <m:t>=1000</m:t>
                      </m:r>
                    </m:oMath>
                  </m:oMathPara>
                </a14:m>
                <a:endParaRPr lang="nl-NL" sz="24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449" y="2304420"/>
                <a:ext cx="1264000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9211" r="-10577" b="-3026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 bwMode="auto">
              <a:xfrm>
                <a:off x="467544" y="2248272"/>
                <a:ext cx="3250704" cy="7486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3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4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9pPr>
              </a:lstStyle>
              <a:p>
                <a:pPr marL="0" indent="0">
                  <a:buClr>
                    <a:srgbClr val="9999FF"/>
                  </a:buClr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544" y="2248272"/>
                <a:ext cx="3250704" cy="748680"/>
              </a:xfrm>
              <a:prstGeom prst="rect">
                <a:avLst/>
              </a:prstGeom>
              <a:blipFill rotWithShape="1">
                <a:blip r:embed="rId9"/>
                <a:stretch>
                  <a:fillRect t="-11382" b="-894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970827" y="3386916"/>
            <a:ext cx="27126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3200" dirty="0" smtClean="0">
                <a:solidFill>
                  <a:srgbClr val="FFFFFF"/>
                </a:solidFill>
              </a:rPr>
              <a:t>macht positief</a:t>
            </a:r>
            <a:endParaRPr lang="nl-NL" sz="3200" dirty="0">
              <a:solidFill>
                <a:srgbClr val="FF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10787" y="3890972"/>
            <a:ext cx="36904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3200" dirty="0">
                <a:solidFill>
                  <a:srgbClr val="FFFFFF"/>
                </a:solidFill>
              </a:rPr>
              <a:t>k</a:t>
            </a:r>
            <a:r>
              <a:rPr lang="nl-NL" sz="3200" dirty="0" smtClean="0">
                <a:solidFill>
                  <a:srgbClr val="FFFFFF"/>
                </a:solidFill>
              </a:rPr>
              <a:t>omma naar rechts</a:t>
            </a:r>
            <a:endParaRPr lang="nl-NL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01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3250704" cy="74868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3250704" cy="748680"/>
              </a:xfrm>
              <a:blipFill rotWithShape="1">
                <a:blip r:embed="rId2"/>
                <a:stretch>
                  <a:fillRect t="-11475" b="-983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sz="1000" b="1" i="1" dirty="0" smtClean="0">
                <a:solidFill>
                  <a:srgbClr val="666699"/>
                </a:solidFill>
                <a:cs typeface="Arial" charset="0"/>
              </a:rPr>
              <a:t>Wetenschappelijk</a:t>
            </a:r>
            <a:endParaRPr lang="nl-NL" sz="1000" b="1" i="1" dirty="0">
              <a:solidFill>
                <a:srgbClr val="666699"/>
              </a:solidFill>
              <a:cs typeface="Arial" charset="0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987824" y="1628800"/>
                <a:ext cx="2088232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solidFill>
                            <a:srgbClr val="FFFF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nl-NL" i="1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10</m:t>
                          </m:r>
                          <m:r>
                            <a:rPr lang="nl-NL" i="1">
                              <a:solidFill>
                                <a:srgbClr val="FFFFFF"/>
                              </a:solidFill>
                              <a:latin typeface="Cambria Math"/>
                              <a:ea typeface="Cambria Math"/>
                            </a:rPr>
                            <m:t>×10</m:t>
                          </m:r>
                          <m:r>
                            <m:rPr>
                              <m:nor/>
                            </m:rPr>
                            <a:rPr lang="nl-NL" dirty="0">
                              <a:solidFill>
                                <a:srgbClr val="FFFFFF"/>
                              </a:solidFill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1628800"/>
                <a:ext cx="2088232" cy="612732"/>
              </a:xfrm>
              <a:prstGeom prst="rect">
                <a:avLst/>
              </a:prstGeom>
              <a:blipFill rotWithShape="1">
                <a:blip r:embed="rId4"/>
                <a:stretch>
                  <a:fillRect t="-7921" b="-1386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501449" y="1628800"/>
                <a:ext cx="1259191" cy="522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i="1" smtClean="0">
                          <a:solidFill>
                            <a:srgbClr val="FFFFFF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nl-NL" sz="2400" i="1" smtClean="0">
                              <a:solidFill>
                                <a:srgbClr val="FFFFFF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nl-NL" sz="2400" i="1" smtClean="0">
                              <a:solidFill>
                                <a:srgbClr val="FFFFFF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nl-NL" sz="24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449" y="1628800"/>
                <a:ext cx="1259191" cy="522451"/>
              </a:xfrm>
              <a:prstGeom prst="rect">
                <a:avLst/>
              </a:prstGeom>
              <a:blipFill rotWithShape="1">
                <a:blip r:embed="rId5"/>
                <a:stretch>
                  <a:fillRect r="-10628" b="-2441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987823" y="2629602"/>
                <a:ext cx="2664297" cy="636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solidFill>
                            <a:srgbClr val="FFFF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nl-NL" i="1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10</m:t>
                          </m:r>
                          <m:r>
                            <a:rPr lang="nl-NL" i="1">
                              <a:solidFill>
                                <a:srgbClr val="FFFFFF"/>
                              </a:solidFill>
                              <a:latin typeface="Cambria Math"/>
                              <a:ea typeface="Cambria Math"/>
                            </a:rPr>
                            <m:t>×10×10</m:t>
                          </m:r>
                          <m:r>
                            <m:rPr>
                              <m:nor/>
                            </m:rPr>
                            <a:rPr lang="nl-NL" dirty="0">
                              <a:solidFill>
                                <a:srgbClr val="FFFFFF"/>
                              </a:solidFill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3" y="2629602"/>
                <a:ext cx="2664297" cy="636585"/>
              </a:xfrm>
              <a:prstGeom prst="rect">
                <a:avLst/>
              </a:prstGeom>
              <a:blipFill rotWithShape="1">
                <a:blip r:embed="rId6"/>
                <a:stretch>
                  <a:fillRect t="-7619" b="-952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501449" y="2656123"/>
                <a:ext cx="1387431" cy="522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i="1" smtClean="0">
                          <a:solidFill>
                            <a:srgbClr val="FFFFFF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nl-NL" sz="2400" i="1" smtClean="0">
                              <a:solidFill>
                                <a:srgbClr val="FFFFFF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nl-NL" sz="2400" i="1" smtClean="0">
                              <a:solidFill>
                                <a:srgbClr val="FFFFFF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1000</m:t>
                          </m:r>
                        </m:den>
                      </m:f>
                    </m:oMath>
                  </m:oMathPara>
                </a14:m>
                <a:endParaRPr lang="nl-NL" sz="24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449" y="2656123"/>
                <a:ext cx="1387431" cy="522451"/>
              </a:xfrm>
              <a:prstGeom prst="rect">
                <a:avLst/>
              </a:prstGeom>
              <a:blipFill rotWithShape="1">
                <a:blip r:embed="rId7"/>
                <a:stretch>
                  <a:fillRect r="-9649" b="-2588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 bwMode="auto">
              <a:xfrm>
                <a:off x="457200" y="2608312"/>
                <a:ext cx="3250704" cy="7486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3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4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9pPr>
              </a:lstStyle>
              <a:p>
                <a:pPr marL="0" indent="0">
                  <a:buClr>
                    <a:srgbClr val="9999FF"/>
                  </a:buClr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nl-NL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2608312"/>
                <a:ext cx="3250704" cy="748680"/>
              </a:xfrm>
              <a:prstGeom prst="rect">
                <a:avLst/>
              </a:prstGeom>
              <a:blipFill rotWithShape="1">
                <a:blip r:embed="rId9"/>
                <a:stretch>
                  <a:fillRect t="-11382" b="-894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419872" y="4149080"/>
            <a:ext cx="2871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3200" dirty="0" smtClean="0">
                <a:solidFill>
                  <a:srgbClr val="FFFFFF"/>
                </a:solidFill>
              </a:rPr>
              <a:t>macht negatief</a:t>
            </a:r>
            <a:endParaRPr lang="nl-NL" sz="3200" dirty="0">
              <a:solidFill>
                <a:srgbClr val="FFFF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59832" y="4653136"/>
            <a:ext cx="3395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3200" dirty="0">
                <a:solidFill>
                  <a:srgbClr val="FFFFFF"/>
                </a:solidFill>
              </a:rPr>
              <a:t>k</a:t>
            </a:r>
            <a:r>
              <a:rPr lang="nl-NL" sz="3200" dirty="0" smtClean="0">
                <a:solidFill>
                  <a:srgbClr val="FFFFFF"/>
                </a:solidFill>
              </a:rPr>
              <a:t>omma naar links</a:t>
            </a:r>
            <a:endParaRPr lang="nl-NL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04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13531" y="1628800"/>
                <a:ext cx="24527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= 1 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nl-NL" sz="2800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sz="2800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nl-NL" sz="280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nl-NL" sz="2800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531" y="1628800"/>
                <a:ext cx="2452723" cy="523220"/>
              </a:xfrm>
              <a:prstGeom prst="rect">
                <a:avLst/>
              </a:prstGeom>
              <a:blipFill rotWithShape="1">
                <a:blip r:embed="rId2"/>
                <a:stretch>
                  <a:fillRect t="-11628" r="-6452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34934" y="1628800"/>
                <a:ext cx="265329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nl-NL" sz="3200" dirty="0" smtClean="0">
                    <a:solidFill>
                      <a:srgbClr val="FFFFFF"/>
                    </a:solidFill>
                  </a:rPr>
                  <a:t>= 1 </a:t>
                </a:r>
                <a14:m>
                  <m:oMath xmlns:m="http://schemas.openxmlformats.org/officeDocument/2006/math">
                    <m:r>
                      <a:rPr lang="nl-NL" sz="3200" i="1" dirty="0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nl-NL" sz="3200" dirty="0" smtClean="0">
                    <a:solidFill>
                      <a:srgbClr val="FFFF00"/>
                    </a:solidFill>
                  </a:rPr>
                  <a:t> 1000 </a:t>
                </a:r>
                <a:r>
                  <a:rPr lang="nl-NL" sz="3200" dirty="0" smtClean="0">
                    <a:solidFill>
                      <a:srgbClr val="FFFFFF"/>
                    </a:solidFill>
                  </a:rPr>
                  <a:t>m</a:t>
                </a:r>
                <a:endParaRPr lang="nl-NL" sz="32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934" y="1628800"/>
                <a:ext cx="2653290" cy="584775"/>
              </a:xfrm>
              <a:prstGeom prst="rect">
                <a:avLst/>
              </a:prstGeom>
              <a:blipFill rotWithShape="1">
                <a:blip r:embed="rId3"/>
                <a:stretch>
                  <a:fillRect l="-5734" t="-13542" r="-9633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829807" y="1634540"/>
            <a:ext cx="19442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3200" dirty="0" smtClean="0">
                <a:solidFill>
                  <a:srgbClr val="FFFFFF"/>
                </a:solidFill>
              </a:rPr>
              <a:t>= 1000 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3200" dirty="0">
              <a:solidFill>
                <a:srgbClr val="FFFF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3584" y="1628800"/>
                <a:ext cx="110453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1   </m:t>
                      </m:r>
                      <m:r>
                        <a:rPr lang="nl-NL" sz="2800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𝑚</m:t>
                      </m:r>
                      <m:r>
                        <a:rPr lang="nl-NL" sz="2800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4" y="1628800"/>
                <a:ext cx="1104533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1628" r="-14917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26917" y="2486441"/>
                <a:ext cx="264348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= 1 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nl-NL" sz="2800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sz="2800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nl-NL" sz="280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nl-NL" sz="280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nl-NL" sz="2800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917" y="2486441"/>
                <a:ext cx="2643481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1628" r="-6005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48320" y="2486441"/>
                <a:ext cx="299473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nl-NL" sz="3200" dirty="0" smtClean="0">
                    <a:solidFill>
                      <a:srgbClr val="FFFFFF"/>
                    </a:solidFill>
                  </a:rPr>
                  <a:t>= 1 </a:t>
                </a:r>
                <a14:m>
                  <m:oMath xmlns:m="http://schemas.openxmlformats.org/officeDocument/2006/math">
                    <m:r>
                      <a:rPr lang="nl-NL" sz="3200" i="1" dirty="0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nl-NL" sz="3200" dirty="0" smtClean="0">
                    <a:solidFill>
                      <a:srgbClr val="FFFF00"/>
                    </a:solidFill>
                  </a:rPr>
                  <a:t> 1/1000 </a:t>
                </a:r>
                <a:r>
                  <a:rPr lang="nl-NL" sz="3200" dirty="0" smtClean="0">
                    <a:solidFill>
                      <a:srgbClr val="FFFFFF"/>
                    </a:solidFill>
                  </a:rPr>
                  <a:t>m</a:t>
                </a:r>
                <a:endParaRPr lang="nl-NL" sz="32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320" y="2486441"/>
                <a:ext cx="2994731" cy="584775"/>
              </a:xfrm>
              <a:prstGeom prst="rect">
                <a:avLst/>
              </a:prstGeom>
              <a:blipFill rotWithShape="1">
                <a:blip r:embed="rId6"/>
                <a:stretch>
                  <a:fillRect l="-5295" t="-13542" r="-8350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847626" y="2477752"/>
            <a:ext cx="20882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3200" dirty="0" smtClean="0">
                <a:solidFill>
                  <a:srgbClr val="FFFFFF"/>
                </a:solidFill>
              </a:rPr>
              <a:t>= 0,001 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3200" dirty="0">
              <a:solidFill>
                <a:srgbClr val="FFFF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6971" y="2486441"/>
                <a:ext cx="11702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1 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𝑚</m:t>
                      </m:r>
                      <m:r>
                        <a:rPr lang="nl-NL" sz="2800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971" y="2486441"/>
                <a:ext cx="1170257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1628" r="-14063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525" y="3429000"/>
            <a:ext cx="7224713" cy="234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Rectangl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sz="1000" b="1" i="1" dirty="0" smtClean="0">
                <a:solidFill>
                  <a:srgbClr val="666699"/>
                </a:solidFill>
                <a:cs typeface="Arial" charset="0"/>
              </a:rPr>
              <a:t>factor</a:t>
            </a:r>
            <a:endParaRPr lang="nl-NL" sz="1000" b="1" i="1" dirty="0">
              <a:solidFill>
                <a:srgbClr val="666699"/>
              </a:solidFill>
              <a:cs typeface="Arial" charset="0"/>
            </a:endParaRPr>
          </a:p>
        </p:txBody>
      </p:sp>
      <p:pic>
        <p:nvPicPr>
          <p:cNvPr id="15" name="Rectangl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22276" y="1628800"/>
                <a:ext cx="49334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76" y="1628800"/>
                <a:ext cx="493340" cy="523220"/>
              </a:xfrm>
              <a:prstGeom prst="rect">
                <a:avLst/>
              </a:prstGeom>
              <a:blipFill rotWithShape="1">
                <a:blip r:embed="rId10"/>
                <a:stretch>
                  <a:fillRect t="-11628" r="-34568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062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Wetenschappelijk</a:t>
            </a:r>
            <a:endParaRPr lang="nl-NL" dirty="0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Wetenschappelijk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97146" y="1196752"/>
            <a:ext cx="63642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Getallen </a:t>
            </a:r>
            <a:r>
              <a:rPr lang="nl-NL" sz="2800" dirty="0" smtClean="0">
                <a:solidFill>
                  <a:srgbClr val="FF0000"/>
                </a:solidFill>
              </a:rPr>
              <a:t>tussen de 1 en 10</a:t>
            </a:r>
          </a:p>
          <a:p>
            <a:r>
              <a:rPr lang="nl-NL" sz="2800" dirty="0" smtClean="0"/>
              <a:t>vermenigvuldigt met een </a:t>
            </a:r>
            <a:r>
              <a:rPr lang="nl-NL" sz="2800" dirty="0" smtClean="0">
                <a:solidFill>
                  <a:srgbClr val="FFFF00"/>
                </a:solidFill>
              </a:rPr>
              <a:t>macht van 10</a:t>
            </a:r>
            <a:endParaRPr lang="nl-NL" sz="2800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98837" y="2122397"/>
                <a:ext cx="7209025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sz="4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3,6</m:t>
                    </m:r>
                    <m:r>
                      <a:rPr lang="nl-NL" sz="4400" i="1" dirty="0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nl-NL" sz="4400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nl-NL" sz="4400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nl-NL" sz="440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r>
                  <a:rPr lang="nl-NL" sz="4400" dirty="0" smtClean="0"/>
                  <a:t> 	m = 3.600.000 m</a:t>
                </a:r>
                <a:endParaRPr lang="nl-NL" sz="4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37" y="2122397"/>
                <a:ext cx="7209025" cy="769441"/>
              </a:xfrm>
              <a:prstGeom prst="rect">
                <a:avLst/>
              </a:prstGeom>
              <a:blipFill rotWithShape="1">
                <a:blip r:embed="rId3"/>
                <a:stretch>
                  <a:fillRect t="-16667" r="-2538" b="-3650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98836" y="2844516"/>
                <a:ext cx="6109365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sz="4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3,6</m:t>
                    </m:r>
                    <m:r>
                      <a:rPr lang="nl-NL" sz="4400" i="1" dirty="0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nl-NL" sz="4400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nl-NL" sz="4400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nl-NL" sz="440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4400" dirty="0" smtClean="0"/>
                  <a:t> 	m = 3.600 m</a:t>
                </a:r>
                <a:endParaRPr lang="nl-NL" sz="4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36" y="2844516"/>
                <a:ext cx="6109365" cy="769441"/>
              </a:xfrm>
              <a:prstGeom prst="rect">
                <a:avLst/>
              </a:prstGeom>
              <a:blipFill rotWithShape="1">
                <a:blip r:embed="rId4"/>
                <a:stretch>
                  <a:fillRect t="-16667" r="-3094" b="-3650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98837" y="3636604"/>
                <a:ext cx="6391622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sz="4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3,6</m:t>
                    </m:r>
                    <m:r>
                      <a:rPr lang="nl-NL" sz="4400" i="1" dirty="0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nl-NL" sz="4400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nl-NL" sz="4400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nl-NL" sz="440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nl-NL" sz="4400" dirty="0" smtClean="0"/>
                  <a:t> 	m = 0,0036 m</a:t>
                </a:r>
                <a:endParaRPr lang="nl-NL" sz="4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37" y="3636604"/>
                <a:ext cx="6391622" cy="769441"/>
              </a:xfrm>
              <a:prstGeom prst="rect">
                <a:avLst/>
              </a:prstGeom>
              <a:blipFill rotWithShape="1">
                <a:blip r:embed="rId5"/>
                <a:stretch>
                  <a:fillRect t="-16667" r="-3435" b="-3650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98837" y="4428692"/>
                <a:ext cx="7334187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sz="4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3,6</m:t>
                    </m:r>
                    <m:r>
                      <a:rPr lang="nl-NL" sz="4400" i="1" dirty="0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nl-NL" sz="4400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nl-NL" sz="4400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nl-NL" sz="440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−6</m:t>
                        </m:r>
                      </m:sup>
                    </m:sSup>
                  </m:oMath>
                </a14:m>
                <a:r>
                  <a:rPr lang="nl-NL" sz="4400" dirty="0" smtClean="0"/>
                  <a:t> 	m = 0,0000036 m</a:t>
                </a:r>
                <a:endParaRPr lang="nl-NL" sz="4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37" y="4428692"/>
                <a:ext cx="7334187" cy="769441"/>
              </a:xfrm>
              <a:prstGeom prst="rect">
                <a:avLst/>
              </a:prstGeom>
              <a:blipFill rotWithShape="1">
                <a:blip r:embed="rId6"/>
                <a:stretch>
                  <a:fillRect t="-16535" r="-2826" b="-354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127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OEFENING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2404864"/>
          </a:xfrm>
        </p:spPr>
        <p:txBody>
          <a:bodyPr/>
          <a:lstStyle/>
          <a:p>
            <a:r>
              <a:rPr lang="nl-NL" dirty="0" smtClean="0"/>
              <a:t>72580000   = </a:t>
            </a:r>
          </a:p>
          <a:p>
            <a:r>
              <a:rPr lang="nl-NL" dirty="0" smtClean="0"/>
              <a:t>9525600     =</a:t>
            </a:r>
            <a:endParaRPr lang="nl-NL" dirty="0"/>
          </a:p>
          <a:p>
            <a:r>
              <a:rPr lang="nl-NL" dirty="0" smtClean="0"/>
              <a:t>4589,4586  = </a:t>
            </a:r>
          </a:p>
          <a:p>
            <a:r>
              <a:rPr lang="nl-NL" dirty="0" smtClean="0"/>
              <a:t>58               =</a:t>
            </a:r>
            <a:endParaRPr lang="nl-NL" dirty="0"/>
          </a:p>
          <a:p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27984" y="1602532"/>
                <a:ext cx="223298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sz="2800" i="1" dirty="0">
                              <a:latin typeface="Cambria Math"/>
                            </a:rPr>
                            <m:t>7,258</m:t>
                          </m:r>
                          <m:r>
                            <m:rPr>
                              <m:nor/>
                            </m:rPr>
                            <a:rPr lang="nl-NL" sz="2800" dirty="0"/>
                            <m:t> </m:t>
                          </m:r>
                          <m:r>
                            <a:rPr lang="nl-NL" sz="2800" i="1" dirty="0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latin typeface="Cambria Math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602532"/>
                <a:ext cx="2232984" cy="523220"/>
              </a:xfrm>
              <a:prstGeom prst="rect">
                <a:avLst/>
              </a:prstGeom>
              <a:blipFill rotWithShape="1">
                <a:blip r:embed="rId2"/>
                <a:stretch>
                  <a:fillRect t="-11628" r="-7357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72492" y="2125752"/>
                <a:ext cx="243175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nl-NL" sz="2800" i="1" dirty="0" smtClean="0">
                              <a:latin typeface="Cambria Math"/>
                            </a:rPr>
                            <m:t>9,5256</m:t>
                          </m:r>
                          <m:r>
                            <m:rPr>
                              <m:nor/>
                            </m:rPr>
                            <a:rPr lang="nl-NL" sz="2800" dirty="0"/>
                            <m:t> </m:t>
                          </m:r>
                          <m:r>
                            <a:rPr lang="nl-NL" sz="2800" i="1" dirty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latin typeface="Cambria Math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492" y="2125752"/>
                <a:ext cx="2431756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1628" r="-6767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Wetenschappelijk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21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29106" y="2801372"/>
                <a:ext cx="28791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nl-NL" sz="2800" i="1" dirty="0" smtClean="0">
                              <a:latin typeface="Cambria Math"/>
                            </a:rPr>
                            <m:t>4,5894586</m:t>
                          </m:r>
                          <m:r>
                            <m:rPr>
                              <m:nor/>
                            </m:rPr>
                            <a:rPr lang="nl-NL" sz="2800" dirty="0"/>
                            <m:t> </m:t>
                          </m:r>
                          <m:r>
                            <a:rPr lang="nl-NL" sz="2800" i="1" dirty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106" y="2801372"/>
                <a:ext cx="2879198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1765" r="-8475" b="-3176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55976" y="3325614"/>
                <a:ext cx="183543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nl-NL" sz="2800" i="1" dirty="0" smtClean="0">
                              <a:latin typeface="Cambria Math"/>
                            </a:rPr>
                            <m:t>5,8</m:t>
                          </m:r>
                          <m:r>
                            <m:rPr>
                              <m:nor/>
                            </m:rPr>
                            <a:rPr lang="nl-NL" sz="2800" dirty="0"/>
                            <m:t> </m:t>
                          </m:r>
                          <m:r>
                            <a:rPr lang="nl-NL" sz="2800" i="1" dirty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325614"/>
                <a:ext cx="1835438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1765" r="-8638" b="-3176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882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OEFENING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2404864"/>
          </a:xfrm>
        </p:spPr>
        <p:txBody>
          <a:bodyPr/>
          <a:lstStyle/>
          <a:p>
            <a:r>
              <a:rPr lang="nl-NL" dirty="0" smtClean="0"/>
              <a:t>0,0007258  = </a:t>
            </a:r>
          </a:p>
          <a:p>
            <a:r>
              <a:rPr lang="nl-NL" dirty="0" smtClean="0"/>
              <a:t>0,00952      =</a:t>
            </a:r>
            <a:endParaRPr lang="nl-NL" dirty="0"/>
          </a:p>
          <a:p>
            <a:r>
              <a:rPr lang="nl-NL" dirty="0" smtClean="0"/>
              <a:t>0,0000586  = </a:t>
            </a:r>
          </a:p>
          <a:p>
            <a:r>
              <a:rPr lang="nl-NL" dirty="0" smtClean="0"/>
              <a:t>0,58            =</a:t>
            </a:r>
            <a:endParaRPr lang="nl-NL" dirty="0"/>
          </a:p>
          <a:p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27984" y="1602532"/>
                <a:ext cx="242374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sz="2800" i="1" dirty="0">
                              <a:latin typeface="Cambria Math"/>
                            </a:rPr>
                            <m:t>7,258</m:t>
                          </m:r>
                          <m:r>
                            <m:rPr>
                              <m:nor/>
                            </m:rPr>
                            <a:rPr lang="nl-NL" sz="2800" dirty="0"/>
                            <m:t> </m:t>
                          </m:r>
                          <m:r>
                            <a:rPr lang="nl-NL" sz="2800" i="1" dirty="0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latin typeface="Cambria Math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602532"/>
                <a:ext cx="2423740" cy="523220"/>
              </a:xfrm>
              <a:prstGeom prst="rect">
                <a:avLst/>
              </a:prstGeom>
              <a:blipFill rotWithShape="1">
                <a:blip r:embed="rId2"/>
                <a:stretch>
                  <a:fillRect t="-11628" r="-6784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72492" y="2125752"/>
                <a:ext cx="246061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nl-NL" sz="2800" i="1" dirty="0" smtClean="0">
                              <a:latin typeface="Cambria Math"/>
                            </a:rPr>
                            <m:t>9,52</m:t>
                          </m:r>
                          <m:r>
                            <m:rPr>
                              <m:nor/>
                            </m:rPr>
                            <a:rPr lang="en-US" sz="2800" b="0" i="0" dirty="0" smtClean="0">
                              <a:latin typeface="Cambria Math"/>
                            </a:rPr>
                            <m:t>   </m:t>
                          </m:r>
                          <m:r>
                            <m:rPr>
                              <m:nor/>
                            </m:rPr>
                            <a:rPr lang="nl-NL" sz="2800" dirty="0"/>
                            <m:t> </m:t>
                          </m:r>
                          <m:r>
                            <a:rPr lang="nl-NL" sz="2800" i="1" dirty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492" y="2125752"/>
                <a:ext cx="2460610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Wetenschappelijk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21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141074" y="2779534"/>
                <a:ext cx="28791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nl-NL" sz="2800" i="1" dirty="0" smtClean="0">
                              <a:latin typeface="Cambria Math"/>
                            </a:rPr>
                            <m:t>5,86</m:t>
                          </m:r>
                          <m:r>
                            <m:rPr>
                              <m:nor/>
                            </m:rPr>
                            <a:rPr lang="nl-NL" sz="2800" dirty="0"/>
                            <m:t> 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   </m:t>
                          </m:r>
                          <m:r>
                            <a:rPr lang="nl-NL" sz="2800" i="1" dirty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latin typeface="Cambria Math"/>
                            </a:rPr>
                            <m:t>−5</m:t>
                          </m:r>
                        </m:sup>
                      </m:sSup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1074" y="2779534"/>
                <a:ext cx="2879198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55976" y="3325614"/>
                <a:ext cx="249747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nl-NL" sz="2800" i="1" dirty="0" smtClean="0">
                              <a:latin typeface="Cambria Math"/>
                            </a:rPr>
                            <m:t>5,8</m:t>
                          </m:r>
                          <m:r>
                            <m:rPr>
                              <m:nor/>
                            </m:rPr>
                            <a:rPr lang="nl-NL" sz="2800" dirty="0"/>
                            <m:t> 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     </m:t>
                          </m:r>
                          <m:r>
                            <a:rPr lang="nl-NL" sz="2800" i="1" dirty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dirty="0" smtClean="0">
                              <a:latin typeface="Cambria Math"/>
                            </a:rPr>
                            <m:t>−</m:t>
                          </m:r>
                          <m:r>
                            <a:rPr lang="nl-NL" sz="280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325614"/>
                <a:ext cx="2497479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189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Waarom Wetenschappelijk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rgbClr val="666699"/>
                </a:solidFill>
              </a:rPr>
              <a:t>WETENSCHAPPLIJK EN SIGNIFICANTIE</a:t>
            </a:r>
            <a:endParaRPr lang="nl-NL" sz="1000" b="1" i="1" dirty="0">
              <a:solidFill>
                <a:srgbClr val="666699"/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32" name="ShockwaveFlash1" r:id="rId2" imgW="7992591" imgH="5111581"/>
        </mc:Choice>
        <mc:Fallback>
          <p:control name="ShockwaveFlash1" r:id="rId2" imgW="7992591" imgH="5111581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1188" y="1196975"/>
                  <a:ext cx="7993062" cy="5111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29696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rekenmachine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60648"/>
            <a:ext cx="5760640" cy="6045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rgbClr val="666699"/>
                </a:solidFill>
              </a:rPr>
              <a:t>WETENSCHAPPLIJK EN SIGNIFICANTIE</a:t>
            </a:r>
            <a:endParaRPr lang="nl-NL" sz="1000" b="1" i="1" dirty="0">
              <a:solidFill>
                <a:srgbClr val="66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70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270</Words>
  <Application>Microsoft Office PowerPoint</Application>
  <PresentationFormat>Diavoorstelling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5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Office Theme</vt:lpstr>
      <vt:lpstr>Digitale puntjes</vt:lpstr>
      <vt:lpstr>1_Digitale puntjes</vt:lpstr>
      <vt:lpstr>2_Digitale puntjes</vt:lpstr>
      <vt:lpstr>3_Digitale puntjes</vt:lpstr>
      <vt:lpstr>Wetenschappelijk</vt:lpstr>
      <vt:lpstr>PowerPoint-presentatie</vt:lpstr>
      <vt:lpstr>PowerPoint-presentatie</vt:lpstr>
      <vt:lpstr>Voorbeeld</vt:lpstr>
      <vt:lpstr>Wetenschappelijk</vt:lpstr>
      <vt:lpstr>OEFENING</vt:lpstr>
      <vt:lpstr>OEFENING</vt:lpstr>
      <vt:lpstr>Waarom Wetenschappelijk</vt:lpstr>
      <vt:lpstr>De rekenmachine</vt:lpstr>
      <vt:lpstr>Wetenschappelijk invoeren</vt:lpstr>
      <vt:lpstr>Maak opgave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/</dc:title>
  <dc:creator>w.tomassen</dc:creator>
  <cp:lastModifiedBy>Wim Tomassen</cp:lastModifiedBy>
  <cp:revision>27</cp:revision>
  <dcterms:created xsi:type="dcterms:W3CDTF">2009-12-10T21:42:33Z</dcterms:created>
  <dcterms:modified xsi:type="dcterms:W3CDTF">2011-10-03T20:49:37Z</dcterms:modified>
</cp:coreProperties>
</file>