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7" r:id="rId4"/>
    <p:sldId id="265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140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s-t diagram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 in km</c:v>
                </c:pt>
              </c:strCache>
            </c:strRef>
          </c:tx>
          <c:xVal>
            <c:numRef>
              <c:f>Sheet1!$B$1:$L$1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Sheet1!$B$2:$L$2</c:f>
              <c:numCache>
                <c:formatCode>General</c:formatCode>
                <c:ptCount val="11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250</c:v>
                </c:pt>
                <c:pt idx="6">
                  <c:v>300</c:v>
                </c:pt>
                <c:pt idx="7">
                  <c:v>350</c:v>
                </c:pt>
                <c:pt idx="8">
                  <c:v>400</c:v>
                </c:pt>
                <c:pt idx="9">
                  <c:v>450</c:v>
                </c:pt>
                <c:pt idx="10">
                  <c:v>500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557504"/>
        <c:axId val="135559424"/>
      </c:scatterChart>
      <c:valAx>
        <c:axId val="135557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 in h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chemeClr val="tx2">
                <a:lumMod val="10000"/>
              </a:schemeClr>
            </a:solidFill>
          </a:ln>
        </c:spPr>
        <c:crossAx val="135559424"/>
        <c:crosses val="autoZero"/>
        <c:crossBetween val="midCat"/>
      </c:valAx>
      <c:valAx>
        <c:axId val="135559424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1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 in km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35557504"/>
        <c:crosses val="autoZero"/>
        <c:crossBetween val="midCat"/>
      </c:valAx>
      <c:spPr>
        <a:ln>
          <a:solidFill>
            <a:schemeClr val="tx2">
              <a:lumMod val="10000"/>
            </a:schemeClr>
          </a:solidFill>
        </a:ln>
        <a:scene3d>
          <a:camera prst="orthographicFront"/>
          <a:lightRig rig="threePt" dir="t"/>
        </a:scene3d>
        <a:sp3d prstMaterial="dkEdge"/>
      </c:spPr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1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23787-4EB4-46EA-B75F-0EC8BFF4AE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97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18717-BE8B-46DD-80DB-9ABFBF0128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63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03A6-FF17-4FC3-B577-EFBAAF327A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0774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2292F-6B4C-4758-9944-FA89690A1FE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0570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E62F0-FFDA-4AE9-98A9-B091AD4E74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60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ECD7F-B36B-41BB-BD6F-4703E0014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7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734A0-E683-4501-B79F-7D1340DF87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41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F9C1C-6F1D-477E-952C-D7617CD938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27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2CFD1-EFF1-4298-8CA1-8D1CA7F89B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56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D8E51-FDB3-4F29-9A2C-DA6AD7DB2D1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729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9640F-F43D-47D2-8318-4E005B231A7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852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3D3C8-DA80-48C9-88F6-BE1C58EA74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28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425CA-078C-4296-AB91-D5928DE5C3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80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</a:schemeClr>
            </a:gs>
            <a:gs pos="39999">
              <a:schemeClr val="accent5">
                <a:lumMod val="2000"/>
              </a:schemeClr>
            </a:gs>
            <a:gs pos="70000">
              <a:schemeClr val="accent5">
                <a:lumMod val="7000"/>
              </a:schemeClr>
            </a:gs>
            <a:gs pos="100000">
              <a:schemeClr val="accent5">
                <a:lumMod val="14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67C8EBB-6AAA-4E19-B60F-9122C12690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Recht evenredig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7862"/>
            <a:ext cx="9143999" cy="6622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al 3"/>
          <p:cNvSpPr/>
          <p:nvPr/>
        </p:nvSpPr>
        <p:spPr>
          <a:xfrm>
            <a:off x="6228184" y="1196752"/>
            <a:ext cx="50405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6480212" y="1556792"/>
            <a:ext cx="504056" cy="2160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7013081" y="4221088"/>
            <a:ext cx="648072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5292080" y="4797152"/>
            <a:ext cx="504056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eraccolade 4"/>
          <p:cNvSpPr/>
          <p:nvPr/>
        </p:nvSpPr>
        <p:spPr>
          <a:xfrm>
            <a:off x="8460432" y="3789040"/>
            <a:ext cx="216024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7086086" y="5085184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10000"/>
                  </a:schemeClr>
                </a:solidFill>
              </a:rPr>
              <a:t>Δ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  <a:latin typeface="Lucida Calligraphy" pitchFamily="66" charset="0"/>
              </a:rPr>
              <a:t>x = 5</a:t>
            </a:r>
            <a:endParaRPr lang="nl-NL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4" name="Rechteraccolade 13"/>
          <p:cNvSpPr/>
          <p:nvPr/>
        </p:nvSpPr>
        <p:spPr>
          <a:xfrm rot="5400000">
            <a:off x="6752393" y="3876900"/>
            <a:ext cx="247725" cy="24482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Gebogen pijl 11"/>
          <p:cNvSpPr/>
          <p:nvPr/>
        </p:nvSpPr>
        <p:spPr>
          <a:xfrm rot="5400000" flipH="1">
            <a:off x="8332892" y="3839720"/>
            <a:ext cx="943868" cy="25673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16" name="Rechte verbindingslijn 15"/>
          <p:cNvCxnSpPr/>
          <p:nvPr/>
        </p:nvCxnSpPr>
        <p:spPr>
          <a:xfrm>
            <a:off x="7661153" y="3496155"/>
            <a:ext cx="142909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Gekromde PIJL-OMHOOG 16"/>
          <p:cNvSpPr/>
          <p:nvPr/>
        </p:nvSpPr>
        <p:spPr>
          <a:xfrm>
            <a:off x="6480212" y="1852978"/>
            <a:ext cx="2452983" cy="4238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5764755" y="332656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10000"/>
                  </a:schemeClr>
                </a:solidFill>
              </a:rPr>
              <a:t>Δ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  <a:latin typeface="Lucida Calligraphy" pitchFamily="66" charset="0"/>
              </a:rPr>
              <a:t>x = 5</a:t>
            </a:r>
            <a:endParaRPr lang="nl-NL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7596336" y="3068960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10000"/>
                  </a:schemeClr>
                </a:solidFill>
              </a:rPr>
              <a:t>Δ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y = 17,5 - 5</a:t>
            </a:r>
            <a:endParaRPr lang="nl-NL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846520" y="2348880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10000"/>
                  </a:schemeClr>
                </a:solidFill>
              </a:rPr>
              <a:t>Δ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y = 17,5 - 5</a:t>
            </a:r>
            <a:endParaRPr lang="nl-NL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2" name="Gekromde PIJL-OMHOOG 21"/>
          <p:cNvSpPr/>
          <p:nvPr/>
        </p:nvSpPr>
        <p:spPr>
          <a:xfrm flipV="1">
            <a:off x="6489447" y="476672"/>
            <a:ext cx="2452983" cy="3681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8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Wat is </a:t>
            </a:r>
            <a:r>
              <a:rPr lang="nl-NL" dirty="0" smtClean="0"/>
              <a:t>recht evenredig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nl-NL" dirty="0" smtClean="0"/>
              <a:t>Als </a:t>
            </a:r>
            <a:r>
              <a:rPr lang="nl-NL" sz="11500" dirty="0" smtClean="0">
                <a:latin typeface="Edwardian Script ITC" pitchFamily="66" charset="0"/>
              </a:rPr>
              <a:t>x </a:t>
            </a:r>
            <a:r>
              <a:rPr lang="nl-NL" dirty="0" smtClean="0">
                <a:solidFill>
                  <a:srgbClr val="FFFF00"/>
                </a:solidFill>
              </a:rPr>
              <a:t>twee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FF00"/>
                </a:solidFill>
              </a:rPr>
              <a:t>maal zo groot </a:t>
            </a:r>
            <a:r>
              <a:rPr lang="nl-NL" dirty="0" smtClean="0"/>
              <a:t>wordt dan</a:t>
            </a:r>
            <a:br>
              <a:rPr lang="nl-NL" dirty="0" smtClean="0"/>
            </a:br>
            <a:r>
              <a:rPr lang="nl-NL" dirty="0" smtClean="0"/>
              <a:t>Wordt   </a:t>
            </a:r>
            <a:r>
              <a:rPr lang="nl-NL" sz="9600" dirty="0" smtClean="0">
                <a:latin typeface="Edwardian Script ITC" pitchFamily="66" charset="0"/>
              </a:rPr>
              <a:t>y </a:t>
            </a:r>
            <a:r>
              <a:rPr lang="nl-NL" dirty="0" smtClean="0"/>
              <a:t>ook </a:t>
            </a:r>
            <a:r>
              <a:rPr lang="nl-NL" dirty="0" smtClean="0">
                <a:solidFill>
                  <a:srgbClr val="FFFF00"/>
                </a:solidFill>
              </a:rPr>
              <a:t>twee maal zo groot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Je herkent het aan:</a:t>
            </a:r>
            <a:endParaRPr lang="nl-NL" dirty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fgeronde rechthoek 7"/>
          <p:cNvSpPr/>
          <p:nvPr/>
        </p:nvSpPr>
        <p:spPr>
          <a:xfrm>
            <a:off x="343496" y="1192059"/>
            <a:ext cx="3456384" cy="5184576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343497" y="3006155"/>
                <a:ext cx="3456384" cy="2974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5475288" algn="l"/>
                  </a:tabLst>
                </a:pPr>
                <a:r>
                  <a:rPr lang="nl-NL" sz="3200" dirty="0" smtClean="0">
                    <a:solidFill>
                      <a:schemeClr val="tx1">
                        <a:lumMod val="95000"/>
                      </a:schemeClr>
                    </a:solidFill>
                  </a:rPr>
                  <a:t>T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ijd</m:t>
                    </m:r>
                    <m:r>
                      <a:rPr lang="en-US" sz="320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320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constant</m:t>
                    </m:r>
                    <m:r>
                      <a:rPr lang="en-US" sz="3200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3200" dirty="0" smtClean="0">
                  <a:solidFill>
                    <a:schemeClr val="tx1">
                      <a:lumMod val="95000"/>
                    </a:schemeClr>
                  </a:solidFill>
                  <a:latin typeface="Cambria Math"/>
                </a:endParaRPr>
              </a:p>
              <a:p>
                <a:pPr>
                  <a:tabLst>
                    <a:tab pos="5475288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360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nl-NL" sz="3600" dirty="0">
                  <a:solidFill>
                    <a:schemeClr val="tx1">
                      <a:lumMod val="95000"/>
                    </a:schemeClr>
                  </a:solidFill>
                </a:endParaRPr>
              </a:p>
              <a:p>
                <a:r>
                  <a:rPr lang="en-US" sz="3200" dirty="0" err="1">
                    <a:solidFill>
                      <a:schemeClr val="tx1">
                        <a:lumMod val="95000"/>
                      </a:schemeClr>
                    </a:solidFill>
                  </a:rPr>
                  <a:t>Snelheid</a:t>
                </a:r>
                <a:r>
                  <a:rPr lang="en-US" sz="3200" dirty="0">
                    <a:solidFill>
                      <a:schemeClr val="tx1">
                        <a:lumMod val="95000"/>
                      </a:schemeClr>
                    </a:solidFill>
                  </a:rPr>
                  <a:t> </a:t>
                </a:r>
                <a:r>
                  <a:rPr lang="en-US" sz="3200" dirty="0" smtClean="0">
                    <a:solidFill>
                      <a:schemeClr val="tx1">
                        <a:lumMod val="95000"/>
                      </a:schemeClr>
                    </a:solidFill>
                  </a:rPr>
                  <a:t>constant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smtClean="0">
                          <a:solidFill>
                            <a:srgbClr val="FFFF00"/>
                          </a:solidFill>
                          <a:latin typeface="Cambria Math"/>
                        </a:rPr>
                        <m:t>v</m:t>
                      </m:r>
                      <m:r>
                        <a:rPr lang="en-US" sz="3600" i="1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en-US" sz="3600" i="1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sz="36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497" y="3006155"/>
                <a:ext cx="3456384" cy="2974597"/>
              </a:xfrm>
              <a:prstGeom prst="rect">
                <a:avLst/>
              </a:prstGeom>
              <a:blipFill rotWithShape="1">
                <a:blip r:embed="rId3"/>
                <a:stretch>
                  <a:fillRect l="-4409" t="-2664" r="-37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386696" y="1628800"/>
                <a:ext cx="3281050" cy="129614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𝐶𝑜𝑛𝑠𝑡𝑎𝑛𝑡</m:t>
                      </m:r>
                      <m:r>
                        <a:rPr lang="en-US" sz="4000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4000" i="1" dirty="0">
                              <a:solidFill>
                                <a:schemeClr val="tx1">
                                  <a:lumMod val="9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sz="20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696" y="1628800"/>
                <a:ext cx="3281050" cy="1296144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/>
          <p:cNvSpPr txBox="1"/>
          <p:nvPr/>
        </p:nvSpPr>
        <p:spPr>
          <a:xfrm>
            <a:off x="996329" y="1261487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chemeClr val="tx1">
                    <a:lumMod val="95000"/>
                  </a:schemeClr>
                </a:solidFill>
              </a:rPr>
              <a:t>De formule</a:t>
            </a:r>
            <a:endParaRPr lang="nl-NL" sz="2800" b="1" dirty="0">
              <a:solidFill>
                <a:schemeClr val="tx1">
                  <a:lumMod val="95000"/>
                </a:schemeClr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343496" y="2924944"/>
            <a:ext cx="345638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99029" y="4493453"/>
            <a:ext cx="3456384" cy="0"/>
          </a:xfrm>
          <a:prstGeom prst="line">
            <a:avLst/>
          </a:prstGeom>
          <a:ln>
            <a:solidFill>
              <a:schemeClr val="tx2">
                <a:lumMod val="1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Afgeronde rechthoek 13"/>
          <p:cNvSpPr/>
          <p:nvPr/>
        </p:nvSpPr>
        <p:spPr>
          <a:xfrm>
            <a:off x="4211960" y="2780927"/>
            <a:ext cx="4536504" cy="3665135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5" name="Afgeronde rechthoek 14"/>
          <p:cNvSpPr/>
          <p:nvPr/>
        </p:nvSpPr>
        <p:spPr>
          <a:xfrm>
            <a:off x="4211960" y="1192059"/>
            <a:ext cx="4533420" cy="1516861"/>
          </a:xfrm>
          <a:prstGeom prst="roundRect">
            <a:avLst/>
          </a:prstGeom>
          <a:solidFill>
            <a:schemeClr val="tx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7" name="Gekromde PIJL-OMLAAG 16"/>
          <p:cNvSpPr/>
          <p:nvPr/>
        </p:nvSpPr>
        <p:spPr>
          <a:xfrm>
            <a:off x="6045080" y="1303170"/>
            <a:ext cx="867180" cy="258221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8" name="Gekromde PIJL-OMLAAG 17"/>
          <p:cNvSpPr/>
          <p:nvPr/>
        </p:nvSpPr>
        <p:spPr>
          <a:xfrm flipV="1">
            <a:off x="6064425" y="2348880"/>
            <a:ext cx="867180" cy="27838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931605" y="1192059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>x2</a:t>
            </a:r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931605" y="23395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95000"/>
                  </a:schemeClr>
                </a:solidFill>
              </a:rPr>
              <a:t>x2</a:t>
            </a:r>
            <a:endParaRPr lang="nl-NL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2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690560"/>
              </p:ext>
            </p:extLst>
          </p:nvPr>
        </p:nvGraphicFramePr>
        <p:xfrm>
          <a:off x="4404299" y="1654840"/>
          <a:ext cx="4104480" cy="628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8"/>
                <a:gridCol w="360042"/>
                <a:gridCol w="684080"/>
                <a:gridCol w="684080"/>
                <a:gridCol w="684080"/>
                <a:gridCol w="6840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 in h</a:t>
                      </a:r>
                      <a:endParaRPr lang="nl-NL" sz="2000" b="0" i="0" u="none" strike="noStrik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0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4</a:t>
                      </a:r>
                      <a:endParaRPr lang="nl-NL" sz="2000" b="0" i="0" u="none" strike="noStrike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s in km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50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100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150</a:t>
                      </a:r>
                      <a:endParaRPr lang="nl-NL" sz="2000" b="0" i="0" u="none" strike="noStrike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000" u="none" strike="noStrike" dirty="0"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</a:rPr>
                        <a:t>200</a:t>
                      </a:r>
                      <a:endParaRPr lang="nl-NL" sz="2000" b="0" i="0" u="none" strike="noStrike" dirty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101188"/>
              </p:ext>
            </p:extLst>
          </p:nvPr>
        </p:nvGraphicFramePr>
        <p:xfrm>
          <a:off x="4231305" y="3389358"/>
          <a:ext cx="453342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kstvak 24"/>
          <p:cNvSpPr txBox="1"/>
          <p:nvPr/>
        </p:nvSpPr>
        <p:spPr>
          <a:xfrm>
            <a:off x="4357839" y="1207448"/>
            <a:ext cx="1444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tx1">
                    <a:lumMod val="95000"/>
                  </a:schemeClr>
                </a:solidFill>
              </a:rPr>
              <a:t>De Tabel</a:t>
            </a:r>
            <a:endParaRPr lang="nl-NL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635439" y="2924944"/>
            <a:ext cx="1725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tx1">
                    <a:lumMod val="95000"/>
                  </a:schemeClr>
                </a:solidFill>
              </a:rPr>
              <a:t>De Grafiek</a:t>
            </a:r>
            <a:endParaRPr lang="nl-NL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4433186" y="5749919"/>
            <a:ext cx="4129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tx1">
                    <a:lumMod val="95000"/>
                  </a:schemeClr>
                </a:solidFill>
              </a:rPr>
              <a:t>Rechte lijn door oorsprong</a:t>
            </a:r>
            <a:endParaRPr lang="nl-NL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45537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igitale puntjes 2">
    <a:dk1>
      <a:srgbClr val="5B5B89"/>
    </a:dk1>
    <a:lt1>
      <a:srgbClr val="FFFFFF"/>
    </a:lt1>
    <a:dk2>
      <a:srgbClr val="666699"/>
    </a:dk2>
    <a:lt2>
      <a:srgbClr val="DFDEF6"/>
    </a:lt2>
    <a:accent1>
      <a:srgbClr val="6666FF"/>
    </a:accent1>
    <a:accent2>
      <a:srgbClr val="52527C"/>
    </a:accent2>
    <a:accent3>
      <a:srgbClr val="B8B8CA"/>
    </a:accent3>
    <a:accent4>
      <a:srgbClr val="DADADA"/>
    </a:accent4>
    <a:accent5>
      <a:srgbClr val="B8B8FF"/>
    </a:accent5>
    <a:accent6>
      <a:srgbClr val="494970"/>
    </a:accent6>
    <a:hlink>
      <a:srgbClr val="9999FF"/>
    </a:hlink>
    <a:folHlink>
      <a:srgbClr val="CCCCFF"/>
    </a:folHlink>
  </a:clrScheme>
  <a:fontScheme name="Digitale puntje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3535</TotalTime>
  <Words>107</Words>
  <Application>Microsoft Office PowerPoint</Application>
  <PresentationFormat>Diavoorstelling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Digitale puntjes</vt:lpstr>
      <vt:lpstr>Recht evenredig</vt:lpstr>
      <vt:lpstr>PowerPoint-presentatie</vt:lpstr>
      <vt:lpstr>Wat is recht evenredig?</vt:lpstr>
      <vt:lpstr>Je herkent het aan: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28</cp:revision>
  <dcterms:created xsi:type="dcterms:W3CDTF">2005-11-15T21:15:39Z</dcterms:created>
  <dcterms:modified xsi:type="dcterms:W3CDTF">2011-09-21T19:48:57Z</dcterms:modified>
</cp:coreProperties>
</file>