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5" r:id="rId3"/>
    <p:sldId id="257" r:id="rId4"/>
    <p:sldId id="266" r:id="rId5"/>
    <p:sldId id="267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7FCC4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90" d="100"/>
          <a:sy n="90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s-t diagram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 in km</c:v>
                </c:pt>
              </c:strCache>
            </c:strRef>
          </c:tx>
          <c:xVal>
            <c:numRef>
              <c:f>Sheet1!$B$1:$L$1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Sheet1!$B$2:$L$2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4465024"/>
        <c:axId val="175369600"/>
      </c:scatterChart>
      <c:valAx>
        <c:axId val="1544650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 in h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>
            <a:solidFill>
              <a:schemeClr val="tx2">
                <a:lumMod val="10000"/>
              </a:schemeClr>
            </a:solidFill>
          </a:ln>
        </c:spPr>
        <c:crossAx val="175369600"/>
        <c:crosses val="autoZero"/>
        <c:crossBetween val="midCat"/>
      </c:valAx>
      <c:valAx>
        <c:axId val="175369600"/>
        <c:scaling>
          <c:orientation val="minMax"/>
        </c:scaling>
        <c:delete val="0"/>
        <c:axPos val="l"/>
        <c:majorGridlines>
          <c:spPr>
            <a:ln>
              <a:solidFill>
                <a:schemeClr val="tx2">
                  <a:lumMod val="10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 in km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54465024"/>
        <c:crosses val="autoZero"/>
        <c:crossBetween val="midCat"/>
      </c:valAx>
      <c:spPr>
        <a:ln>
          <a:solidFill>
            <a:schemeClr val="tx2">
              <a:lumMod val="10000"/>
            </a:schemeClr>
          </a:solidFill>
        </a:ln>
        <a:scene3d>
          <a:camera prst="orthographicFront"/>
          <a:lightRig rig="threePt" dir="t"/>
        </a:scene3d>
        <a:sp3d prstMaterial="dkEdge"/>
      </c:spPr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0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2FFD-2F29-437D-8CAE-51E472C9741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094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3FECB-AA35-46BE-87DE-1D0D88B6443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105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CE40D-B927-4954-8A0A-1FF18F2F8C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2121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A48B5-C693-4A31-906D-2CA7A7FD0AB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8119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C1E7E-1FB8-4D1E-8E42-EE6555F7201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460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EC2C1-15BB-427E-8AA7-E914ABA6D2D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410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0FA2C-948D-4F4A-8630-4D1F8941CB8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817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04A61-19E7-4840-8CD2-B675A6A1453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1215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C6334-3F77-4DD2-BBFD-D93F853E69F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247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71B2E-1254-4E12-9B07-CC5920A0E7D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5424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509F5-EFA0-46F4-B898-E315EBBF7E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2556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C6B26-9EC0-43F7-B761-F5C682C97E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85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DCB7B-D022-4CB1-B9F3-FBD6B58ADBB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564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1000"/>
              </a:schemeClr>
            </a:gs>
            <a:gs pos="39999">
              <a:schemeClr val="accent5">
                <a:lumMod val="3000"/>
              </a:schemeClr>
            </a:gs>
            <a:gs pos="70000">
              <a:schemeClr val="accent5">
                <a:lumMod val="8000"/>
              </a:schemeClr>
            </a:gs>
            <a:gs pos="100000">
              <a:schemeClr val="accent5">
                <a:lumMod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3424760-5ED2-45A2-8B55-594903B580C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5.png"/><Relationship Id="rId4" Type="http://schemas.openxmlformats.org/officeDocument/2006/relationships/image" Target="../media/image7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nl-NL" dirty="0" smtClean="0"/>
              <a:t>Omgekeerd evenredig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rgbClr val="666699"/>
                </a:solidFill>
              </a:rPr>
              <a:t>OMGEKEERD EVENEREDIG</a:t>
            </a:r>
            <a:endParaRPr lang="nl-NL" sz="1000" b="1" i="1" dirty="0">
              <a:solidFill>
                <a:srgbClr val="666699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683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Recht evenredig</a:t>
            </a:r>
            <a:r>
              <a:rPr lang="nl-NL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nl-NL" dirty="0" smtClean="0"/>
              <a:t>Als </a:t>
            </a:r>
            <a:r>
              <a:rPr lang="nl-NL" sz="11500" dirty="0" smtClean="0">
                <a:latin typeface="Edwardian Script ITC" pitchFamily="66" charset="0"/>
              </a:rPr>
              <a:t>x </a:t>
            </a:r>
            <a:r>
              <a:rPr lang="nl-NL" dirty="0" smtClean="0"/>
              <a:t>twee maal zo groot wordt dan</a:t>
            </a:r>
            <a:br>
              <a:rPr lang="nl-NL" dirty="0" smtClean="0"/>
            </a:br>
            <a:r>
              <a:rPr lang="nl-NL" dirty="0" smtClean="0"/>
              <a:t>Wordt   </a:t>
            </a:r>
            <a:r>
              <a:rPr lang="nl-NL" sz="9600" dirty="0" smtClean="0">
                <a:latin typeface="Edwardian Script ITC" pitchFamily="66" charset="0"/>
              </a:rPr>
              <a:t>y </a:t>
            </a:r>
            <a:r>
              <a:rPr lang="nl-NL" dirty="0" smtClean="0"/>
              <a:t>ook twee maal zo groot</a:t>
            </a:r>
            <a:endParaRPr lang="nl-NL" dirty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rgbClr val="666699"/>
                </a:solidFill>
              </a:rPr>
              <a:t>Evenredig</a:t>
            </a:r>
            <a:endParaRPr lang="nl-NL" sz="1000" b="1" i="1" dirty="0">
              <a:solidFill>
                <a:srgbClr val="666699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57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omgekeerd evenredig?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 smtClean="0"/>
              <a:t>Als </a:t>
            </a:r>
            <a:r>
              <a:rPr lang="nl-NL" sz="11500" dirty="0" smtClean="0">
                <a:latin typeface="Edwardian Script ITC" pitchFamily="66" charset="0"/>
              </a:rPr>
              <a:t>x </a:t>
            </a:r>
            <a:r>
              <a:rPr lang="nl-NL" dirty="0" smtClean="0">
                <a:solidFill>
                  <a:srgbClr val="FFFF00"/>
                </a:solidFill>
              </a:rPr>
              <a:t>twee maal zo groot </a:t>
            </a:r>
            <a:r>
              <a:rPr lang="nl-NL" dirty="0" smtClean="0"/>
              <a:t>wordt dan</a:t>
            </a:r>
            <a:br>
              <a:rPr lang="nl-NL" dirty="0" smtClean="0"/>
            </a:br>
            <a:r>
              <a:rPr lang="nl-NL" dirty="0" smtClean="0"/>
              <a:t>Wordt   </a:t>
            </a:r>
            <a:r>
              <a:rPr lang="nl-NL" sz="9600" dirty="0" smtClean="0">
                <a:latin typeface="Edwardian Script ITC" pitchFamily="66" charset="0"/>
              </a:rPr>
              <a:t>y </a:t>
            </a:r>
            <a:r>
              <a:rPr lang="nl-NL" dirty="0" smtClean="0">
                <a:solidFill>
                  <a:srgbClr val="FFFF00"/>
                </a:solidFill>
              </a:rPr>
              <a:t>twee maal zo klein.</a:t>
            </a:r>
            <a:endParaRPr lang="nl-NL" dirty="0">
              <a:solidFill>
                <a:srgbClr val="FFFF00"/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rgbClr val="666699"/>
                </a:solidFill>
              </a:rPr>
              <a:t>OMGEKEERD EVENEREDIG</a:t>
            </a:r>
            <a:endParaRPr lang="nl-NL" sz="1000" b="1" i="1" dirty="0">
              <a:solidFill>
                <a:srgbClr val="666699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44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Je herkent het aan:</a:t>
            </a:r>
            <a:endParaRPr lang="nl-NL" dirty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fgeronde rechthoek 7"/>
          <p:cNvSpPr/>
          <p:nvPr/>
        </p:nvSpPr>
        <p:spPr>
          <a:xfrm>
            <a:off x="343496" y="1192059"/>
            <a:ext cx="3456384" cy="2592288"/>
          </a:xfrm>
          <a:prstGeom prst="round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Omgekeerd Evenredig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/>
              <p:cNvSpPr txBox="1"/>
              <p:nvPr/>
            </p:nvSpPr>
            <p:spPr>
              <a:xfrm>
                <a:off x="305411" y="2575456"/>
                <a:ext cx="3456384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5475288" algn="l"/>
                  </a:tabLst>
                </a:pPr>
                <a:r>
                  <a:rPr lang="en-US" sz="2400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     Afstand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constant</m:t>
                    </m:r>
                    <m:r>
                      <a:rPr lang="en-US" sz="2400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sz="24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>
                  <a:tabLst>
                    <a:tab pos="5475288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3600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3600" b="0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𝑣</m:t>
                      </m:r>
                      <m:r>
                        <a:rPr lang="en-US" sz="3600" b="0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3600" b="0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nl-NL" sz="3600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endParaRPr lang="nl-NL" sz="3600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kstvak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411" y="2575456"/>
                <a:ext cx="3456384" cy="1569660"/>
              </a:xfrm>
              <a:prstGeom prst="rect">
                <a:avLst/>
              </a:prstGeom>
              <a:blipFill rotWithShape="1">
                <a:blip r:embed="rId3"/>
                <a:stretch>
                  <a:fillRect t="-27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386695" y="1791504"/>
                <a:ext cx="3281050" cy="1296144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𝐶𝑜𝑛𝑠𝑡𝑎𝑛𝑡</m:t>
                      </m:r>
                      <m:r>
                        <a:rPr lang="en-US" sz="2800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0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2800" b="0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nl-NL" sz="2000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6695" y="1791504"/>
                <a:ext cx="3281050" cy="1296144"/>
              </a:xfr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/>
          <p:cNvSpPr txBox="1"/>
          <p:nvPr/>
        </p:nvSpPr>
        <p:spPr>
          <a:xfrm>
            <a:off x="996329" y="1261487"/>
            <a:ext cx="20617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 formule</a:t>
            </a:r>
          </a:p>
          <a:p>
            <a:endParaRPr lang="nl-NL" sz="28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343497" y="2392401"/>
            <a:ext cx="345638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Afgeronde rechthoek 13"/>
          <p:cNvSpPr/>
          <p:nvPr/>
        </p:nvSpPr>
        <p:spPr>
          <a:xfrm>
            <a:off x="4211960" y="2780927"/>
            <a:ext cx="4536504" cy="3665135"/>
          </a:xfrm>
          <a:prstGeom prst="round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Afgeronde rechthoek 14"/>
          <p:cNvSpPr/>
          <p:nvPr/>
        </p:nvSpPr>
        <p:spPr>
          <a:xfrm>
            <a:off x="4211960" y="1192059"/>
            <a:ext cx="4533420" cy="1516861"/>
          </a:xfrm>
          <a:prstGeom prst="round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" name="Gekromde PIJL-OMLAAG 16"/>
          <p:cNvSpPr/>
          <p:nvPr/>
        </p:nvSpPr>
        <p:spPr>
          <a:xfrm>
            <a:off x="6045080" y="1303170"/>
            <a:ext cx="867180" cy="258221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Gekromde PIJL-OMLAAG 17"/>
          <p:cNvSpPr/>
          <p:nvPr/>
        </p:nvSpPr>
        <p:spPr>
          <a:xfrm flipV="1">
            <a:off x="6064425" y="2348880"/>
            <a:ext cx="867180" cy="278382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6931605" y="1192059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x2</a:t>
            </a:r>
            <a:endParaRPr lang="nl-NL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6931605" y="233958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:2</a:t>
            </a:r>
            <a:endParaRPr lang="nl-NL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4357839" y="1207448"/>
            <a:ext cx="1444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 Tabel</a:t>
            </a:r>
            <a:endParaRPr lang="nl-NL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5635439" y="2924944"/>
            <a:ext cx="1725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 Grafiek</a:t>
            </a:r>
            <a:endParaRPr lang="nl-NL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4433186" y="5749919"/>
            <a:ext cx="1705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Hyperbool</a:t>
            </a:r>
            <a:endParaRPr lang="nl-NL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2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5945607"/>
              </p:ext>
            </p:extLst>
          </p:nvPr>
        </p:nvGraphicFramePr>
        <p:xfrm>
          <a:off x="4598908" y="1669113"/>
          <a:ext cx="3842953" cy="628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4641"/>
                <a:gridCol w="702078"/>
                <a:gridCol w="702078"/>
                <a:gridCol w="702078"/>
                <a:gridCol w="70207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 in h</a:t>
                      </a:r>
                      <a:endParaRPr lang="nl-NL" sz="2000" b="0" i="0" u="none" strike="noStrike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</a:t>
                      </a:r>
                      <a:endParaRPr lang="nl-NL" sz="2000" b="0" i="0" u="none" strike="noStrike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nl-NL" sz="2000" b="0" i="0" u="none" strike="noStrike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</a:t>
                      </a:r>
                      <a:endParaRPr lang="nl-NL" sz="2000" b="0" i="0" u="none" strike="noStrike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4</a:t>
                      </a:r>
                      <a:endParaRPr lang="nl-NL" sz="2000" b="0" i="0" u="none" strike="noStrike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v </a:t>
                      </a:r>
                      <a:r>
                        <a:rPr lang="nl-NL" sz="2000" u="none" strike="noStrike" dirty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in </a:t>
                      </a:r>
                      <a:r>
                        <a:rPr lang="nl-NL" sz="2000" u="none" strike="noStrike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km/h</a:t>
                      </a:r>
                      <a:endParaRPr lang="nl-NL" sz="2000" b="0" i="0" u="none" strike="noStrike" dirty="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426" y="3421842"/>
            <a:ext cx="4415029" cy="238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4553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fgeronde rechthoek 7"/>
          <p:cNvSpPr/>
          <p:nvPr/>
        </p:nvSpPr>
        <p:spPr>
          <a:xfrm>
            <a:off x="4957012" y="372868"/>
            <a:ext cx="3456384" cy="1800343"/>
          </a:xfrm>
          <a:prstGeom prst="round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Evenredig                                                                                   Omgekeerd Evenredig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4320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/>
              <p:cNvSpPr txBox="1"/>
              <p:nvPr/>
            </p:nvSpPr>
            <p:spPr>
              <a:xfrm>
                <a:off x="4957012" y="1240273"/>
                <a:ext cx="345638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5475288" algn="l"/>
                  </a:tabLst>
                </a:pPr>
                <a:r>
                  <a:rPr lang="en-US" sz="2400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     </a:t>
                </a:r>
                <a:endParaRPr lang="en-US" sz="2400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>
                  <a:tabLst>
                    <a:tab pos="5475288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2400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𝑣</m:t>
                      </m:r>
                      <m:r>
                        <a:rPr lang="en-US" sz="2400" b="0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nl-NL" sz="2400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kstvak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7012" y="1240273"/>
                <a:ext cx="3456384" cy="8309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5006308" y="955895"/>
                <a:ext cx="3281050" cy="600897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𝐶𝑜𝑛𝑠𝑡𝑎𝑛𝑡</m:t>
                      </m:r>
                      <m:r>
                        <a:rPr lang="en-US" sz="2400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2400" b="0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nl-NL" sz="2000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06308" y="955895"/>
                <a:ext cx="3281050" cy="600897"/>
              </a:xfr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/>
          <p:cNvSpPr txBox="1"/>
          <p:nvPr/>
        </p:nvSpPr>
        <p:spPr>
          <a:xfrm>
            <a:off x="4957012" y="377351"/>
            <a:ext cx="3417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Omgekeerd evenredig</a:t>
            </a:r>
            <a:endParaRPr lang="nl-NL" sz="2400" b="1" dirty="0" smtClean="0">
              <a:solidFill>
                <a:srgbClr val="FF0000"/>
              </a:solidFill>
            </a:endParaRP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4957012" y="1566865"/>
            <a:ext cx="345638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Afgeronde rechthoek 13"/>
          <p:cNvSpPr/>
          <p:nvPr/>
        </p:nvSpPr>
        <p:spPr>
          <a:xfrm>
            <a:off x="5265030" y="3846985"/>
            <a:ext cx="3035456" cy="2664297"/>
          </a:xfrm>
          <a:prstGeom prst="round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Afgeronde rechthoek 14"/>
          <p:cNvSpPr/>
          <p:nvPr/>
        </p:nvSpPr>
        <p:spPr>
          <a:xfrm>
            <a:off x="4572000" y="2266336"/>
            <a:ext cx="4379914" cy="1516861"/>
          </a:xfrm>
          <a:prstGeom prst="round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" name="Gekromde PIJL-OMLAAG 16"/>
          <p:cNvSpPr/>
          <p:nvPr/>
        </p:nvSpPr>
        <p:spPr>
          <a:xfrm>
            <a:off x="6446175" y="2334805"/>
            <a:ext cx="867180" cy="258221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Gekromde PIJL-OMLAAG 17"/>
          <p:cNvSpPr/>
          <p:nvPr/>
        </p:nvSpPr>
        <p:spPr>
          <a:xfrm flipV="1">
            <a:off x="6465520" y="3380515"/>
            <a:ext cx="867180" cy="278382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7332700" y="222369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x2</a:t>
            </a:r>
            <a:endParaRPr lang="nl-NL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7332700" y="337122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:2</a:t>
            </a:r>
            <a:endParaRPr lang="nl-NL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5600400" y="6141950"/>
            <a:ext cx="1734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Hyperbool</a:t>
            </a:r>
            <a:endParaRPr lang="nl-NL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2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422952"/>
              </p:ext>
            </p:extLst>
          </p:nvPr>
        </p:nvGraphicFramePr>
        <p:xfrm>
          <a:off x="5000003" y="2700748"/>
          <a:ext cx="3842953" cy="628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4641"/>
                <a:gridCol w="702078"/>
                <a:gridCol w="702078"/>
                <a:gridCol w="702078"/>
                <a:gridCol w="70207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 in h</a:t>
                      </a:r>
                      <a:endParaRPr lang="nl-NL" sz="2000" b="0" i="0" u="none" strike="noStrike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</a:t>
                      </a:r>
                      <a:endParaRPr lang="nl-NL" sz="2000" b="0" i="0" u="none" strike="noStrike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nl-NL" sz="2000" b="0" i="0" u="none" strike="noStrike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</a:t>
                      </a:r>
                      <a:endParaRPr lang="nl-NL" sz="2000" b="0" i="0" u="none" strike="noStrike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4</a:t>
                      </a:r>
                      <a:endParaRPr lang="nl-NL" sz="2000" b="0" i="0" u="none" strike="noStrike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v </a:t>
                      </a:r>
                      <a:r>
                        <a:rPr lang="nl-NL" sz="2000" u="none" strike="noStrike" dirty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in </a:t>
                      </a:r>
                      <a:r>
                        <a:rPr lang="nl-NL" sz="2000" u="none" strike="noStrike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km/h</a:t>
                      </a:r>
                      <a:endParaRPr lang="nl-NL" sz="2000" b="0" i="0" u="none" strike="noStrike" dirty="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4102" y="4487900"/>
            <a:ext cx="2874375" cy="1731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Afgeronde rechthoek 21"/>
          <p:cNvSpPr/>
          <p:nvPr/>
        </p:nvSpPr>
        <p:spPr>
          <a:xfrm>
            <a:off x="637887" y="3889173"/>
            <a:ext cx="3268396" cy="2664297"/>
          </a:xfrm>
          <a:prstGeom prst="round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23" name="Afgeronde rechthoek 22"/>
          <p:cNvSpPr/>
          <p:nvPr/>
        </p:nvSpPr>
        <p:spPr>
          <a:xfrm>
            <a:off x="80041" y="2266335"/>
            <a:ext cx="4338453" cy="1516861"/>
          </a:xfrm>
          <a:prstGeom prst="round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24" name="Gekromde PIJL-OMLAAG 23"/>
          <p:cNvSpPr/>
          <p:nvPr/>
        </p:nvSpPr>
        <p:spPr>
          <a:xfrm>
            <a:off x="1913161" y="2377446"/>
            <a:ext cx="829886" cy="258221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0" name="Gekromde PIJL-OMLAAG 29"/>
          <p:cNvSpPr/>
          <p:nvPr/>
        </p:nvSpPr>
        <p:spPr>
          <a:xfrm flipV="1">
            <a:off x="1932506" y="3423156"/>
            <a:ext cx="829886" cy="278382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2799686" y="2266335"/>
            <a:ext cx="620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95000"/>
                  </a:schemeClr>
                </a:solidFill>
              </a:rPr>
              <a:t>x2</a:t>
            </a:r>
            <a:endParaRPr lang="nl-NL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2" name="Tekstvak 31"/>
          <p:cNvSpPr txBox="1"/>
          <p:nvPr/>
        </p:nvSpPr>
        <p:spPr>
          <a:xfrm>
            <a:off x="2799686" y="3413864"/>
            <a:ext cx="548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95000"/>
                  </a:schemeClr>
                </a:solidFill>
              </a:rPr>
              <a:t>x2</a:t>
            </a:r>
            <a:endParaRPr lang="nl-NL" dirty="0">
              <a:solidFill>
                <a:schemeClr val="tx1">
                  <a:lumMod val="95000"/>
                </a:schemeClr>
              </a:solidFill>
            </a:endParaRPr>
          </a:p>
        </p:txBody>
      </p:sp>
      <p:graphicFrame>
        <p:nvGraphicFramePr>
          <p:cNvPr id="3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0706685"/>
              </p:ext>
            </p:extLst>
          </p:nvPr>
        </p:nvGraphicFramePr>
        <p:xfrm>
          <a:off x="272380" y="2729116"/>
          <a:ext cx="3927960" cy="628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4762"/>
                <a:gridCol w="344558"/>
                <a:gridCol w="654660"/>
                <a:gridCol w="654660"/>
                <a:gridCol w="654660"/>
                <a:gridCol w="65466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 in h</a:t>
                      </a:r>
                      <a:endParaRPr lang="nl-NL" sz="2000" b="0" i="0" u="none" strike="noStrike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0</a:t>
                      </a:r>
                      <a:endParaRPr lang="nl-NL" sz="2000" b="0" i="0" u="none" strike="noStrike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</a:t>
                      </a:r>
                      <a:endParaRPr lang="nl-NL" sz="2000" b="0" i="0" u="none" strike="noStrike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nl-NL" sz="2000" b="0" i="0" u="none" strike="noStrike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</a:t>
                      </a:r>
                      <a:endParaRPr lang="nl-NL" sz="2000" b="0" i="0" u="none" strike="noStrike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4</a:t>
                      </a:r>
                      <a:endParaRPr lang="nl-NL" sz="2000" b="0" i="0" u="none" strike="noStrike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s in km</a:t>
                      </a:r>
                      <a:endParaRPr lang="nl-NL" sz="2000" b="0" i="0" u="none" strike="noStrike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0</a:t>
                      </a:r>
                      <a:endParaRPr lang="nl-NL" sz="2000" b="0" i="0" u="none" strike="noStrike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50</a:t>
                      </a:r>
                      <a:endParaRPr lang="nl-NL" sz="2000" b="0" i="0" u="none" strike="noStrike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100</a:t>
                      </a:r>
                      <a:endParaRPr lang="nl-NL" sz="2000" b="0" i="0" u="none" strike="noStrike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150</a:t>
                      </a:r>
                      <a:endParaRPr lang="nl-NL" sz="2000" b="0" i="0" u="none" strike="noStrike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 dirty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200</a:t>
                      </a:r>
                      <a:endParaRPr lang="nl-NL" sz="2000" b="0" i="0" u="none" strike="noStrike" dirty="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2722586"/>
              </p:ext>
            </p:extLst>
          </p:nvPr>
        </p:nvGraphicFramePr>
        <p:xfrm>
          <a:off x="657232" y="4075044"/>
          <a:ext cx="3266175" cy="1779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7" name="Tekstvak 36"/>
          <p:cNvSpPr txBox="1"/>
          <p:nvPr/>
        </p:nvSpPr>
        <p:spPr>
          <a:xfrm>
            <a:off x="859113" y="5737858"/>
            <a:ext cx="29752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chemeClr val="tx1">
                    <a:lumMod val="95000"/>
                  </a:schemeClr>
                </a:solidFill>
              </a:rPr>
              <a:t>Rechte lijn door oorsprong</a:t>
            </a:r>
            <a:endParaRPr lang="nl-NL" sz="2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8" name="Afgeronde rechthoek 37"/>
          <p:cNvSpPr/>
          <p:nvPr/>
        </p:nvSpPr>
        <p:spPr>
          <a:xfrm>
            <a:off x="587093" y="372868"/>
            <a:ext cx="3456384" cy="1789729"/>
          </a:xfrm>
          <a:prstGeom prst="round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>
                  <a:lumMod val="9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/>
              <p:cNvSpPr txBox="1"/>
              <p:nvPr/>
            </p:nvSpPr>
            <p:spPr>
              <a:xfrm>
                <a:off x="587094" y="1576090"/>
                <a:ext cx="3456384" cy="586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5475288" algn="l"/>
                  </a:tabLst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FF00"/>
                        </a:solidFill>
                        <a:latin typeface="Cambria Math"/>
                      </a:rPr>
                      <m:t>             </m:t>
                    </m:r>
                    <m:r>
                      <a:rPr lang="en-US" sz="2400" i="1" smtClean="0">
                        <a:solidFill>
                          <a:srgbClr val="FFFF00"/>
                        </a:solidFill>
                        <a:latin typeface="Cambria Math"/>
                      </a:rPr>
                      <m:t>𝑡</m:t>
                    </m:r>
                    <m:r>
                      <a:rPr lang="en-US" sz="2400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𝑠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r>
                  <a:rPr lang="nl-NL" sz="2400" dirty="0" smtClean="0">
                    <a:solidFill>
                      <a:schemeClr val="tx1">
                        <a:lumMod val="95000"/>
                      </a:schemeClr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FFFF00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smtClean="0">
                        <a:solidFill>
                          <a:srgbClr val="FFFF00"/>
                        </a:solidFill>
                        <a:latin typeface="Cambria Math"/>
                      </a:rPr>
                      <m:t>v</m:t>
                    </m:r>
                    <m:r>
                      <a:rPr lang="en-US" sz="2400" i="1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𝑠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endParaRPr lang="nl-NL" sz="2400" dirty="0">
                  <a:solidFill>
                    <a:schemeClr val="tx1">
                      <a:lumMod val="9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9" name="Tekstvak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094" y="1576090"/>
                <a:ext cx="3456384" cy="58650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ijdelijke aanduiding voor inhoud 2"/>
              <p:cNvSpPr txBox="1">
                <a:spLocks/>
              </p:cNvSpPr>
              <p:nvPr/>
            </p:nvSpPr>
            <p:spPr bwMode="auto">
              <a:xfrm>
                <a:off x="630293" y="809609"/>
                <a:ext cx="3281050" cy="8035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3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4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itchFamily="2" charset="2"/>
                  <a:buBlip>
                    <a:blip r:embed="rId8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+mn-lt"/>
                  </a:defRPr>
                </a:lvl9pPr>
              </a:lstStyle>
              <a:p>
                <a:pPr marL="0" indent="0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𝐶𝑜𝑛𝑠𝑡𝑎𝑛𝑡</m:t>
                      </m:r>
                      <m:r>
                        <a:rPr lang="en-US" sz="2400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2400" i="1" dirty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nl-NL" sz="2400" dirty="0">
                  <a:solidFill>
                    <a:schemeClr val="tx1">
                      <a:lumMod val="9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0" name="Tijdelijke aanduiding voor inhou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0293" y="809609"/>
                <a:ext cx="3281050" cy="8035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kstvak 40"/>
          <p:cNvSpPr txBox="1"/>
          <p:nvPr/>
        </p:nvSpPr>
        <p:spPr>
          <a:xfrm>
            <a:off x="815125" y="400978"/>
            <a:ext cx="27510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Rechts evenredig</a:t>
            </a:r>
            <a:endParaRPr lang="nl-NL" sz="2400" b="1" dirty="0">
              <a:solidFill>
                <a:srgbClr val="FF0000"/>
              </a:solidFill>
            </a:endParaRPr>
          </a:p>
        </p:txBody>
      </p:sp>
      <p:cxnSp>
        <p:nvCxnSpPr>
          <p:cNvPr id="42" name="Rechte verbindingslijn 41"/>
          <p:cNvCxnSpPr/>
          <p:nvPr/>
        </p:nvCxnSpPr>
        <p:spPr>
          <a:xfrm>
            <a:off x="587093" y="1577268"/>
            <a:ext cx="345638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071122"/>
      </p:ext>
    </p:extLst>
  </p:cSld>
  <p:clrMapOvr>
    <a:masterClrMapping/>
  </p:clrMapOvr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Digitale puntjes 2">
    <a:dk1>
      <a:srgbClr val="5B5B89"/>
    </a:dk1>
    <a:lt1>
      <a:srgbClr val="FFFFFF"/>
    </a:lt1>
    <a:dk2>
      <a:srgbClr val="666699"/>
    </a:dk2>
    <a:lt2>
      <a:srgbClr val="DFDEF6"/>
    </a:lt2>
    <a:accent1>
      <a:srgbClr val="6666FF"/>
    </a:accent1>
    <a:accent2>
      <a:srgbClr val="52527C"/>
    </a:accent2>
    <a:accent3>
      <a:srgbClr val="B8B8CA"/>
    </a:accent3>
    <a:accent4>
      <a:srgbClr val="DADADA"/>
    </a:accent4>
    <a:accent5>
      <a:srgbClr val="B8B8FF"/>
    </a:accent5>
    <a:accent6>
      <a:srgbClr val="494970"/>
    </a:accent6>
    <a:hlink>
      <a:srgbClr val="9999FF"/>
    </a:hlink>
    <a:folHlink>
      <a:srgbClr val="CCCCFF"/>
    </a:folHlink>
  </a:clrScheme>
  <a:fontScheme name="Digitale puntjes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3555</TotalTime>
  <Words>160</Words>
  <Application>Microsoft Office PowerPoint</Application>
  <PresentationFormat>Diavoorstelling (4:3)</PresentationFormat>
  <Paragraphs>68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Digitale puntjes</vt:lpstr>
      <vt:lpstr>Omgekeerd evenredig</vt:lpstr>
      <vt:lpstr>Recht evenredig:</vt:lpstr>
      <vt:lpstr>Wat is omgekeerd evenredig?</vt:lpstr>
      <vt:lpstr>Je herkent het aan:</vt:lpstr>
      <vt:lpstr>PowerPoint-presentatie</vt:lpstr>
    </vt:vector>
  </TitlesOfParts>
  <Company>Tomcom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Snelheid</dc:title>
  <dc:creator>Wim Tomassen</dc:creator>
  <cp:lastModifiedBy>Wim Tomassen</cp:lastModifiedBy>
  <cp:revision>33</cp:revision>
  <dcterms:created xsi:type="dcterms:W3CDTF">2005-11-15T21:15:39Z</dcterms:created>
  <dcterms:modified xsi:type="dcterms:W3CDTF">2011-09-21T19:36:36Z</dcterms:modified>
</cp:coreProperties>
</file>