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7" r:id="rId2"/>
    <p:sldId id="304" r:id="rId3"/>
    <p:sldId id="283" r:id="rId4"/>
    <p:sldId id="258" r:id="rId5"/>
    <p:sldId id="303" r:id="rId6"/>
    <p:sldId id="305" r:id="rId7"/>
    <p:sldId id="272" r:id="rId8"/>
    <p:sldId id="286" r:id="rId9"/>
    <p:sldId id="285" r:id="rId10"/>
    <p:sldId id="312" r:id="rId11"/>
    <p:sldId id="306" r:id="rId12"/>
    <p:sldId id="309" r:id="rId13"/>
    <p:sldId id="291" r:id="rId14"/>
    <p:sldId id="296" r:id="rId15"/>
    <p:sldId id="295" r:id="rId16"/>
    <p:sldId id="277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10"/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0000"/>
              </a:schemeClr>
            </a:gs>
            <a:gs pos="39999">
              <a:schemeClr val="accent5">
                <a:lumMod val="0"/>
              </a:schemeClr>
            </a:gs>
            <a:gs pos="70000">
              <a:schemeClr val="accent5">
                <a:lumMod val="12000"/>
              </a:schemeClr>
            </a:gs>
            <a:gs pos="100000">
              <a:schemeClr val="accent5">
                <a:lumMod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0.png"/><Relationship Id="rId7" Type="http://schemas.openxmlformats.org/officeDocument/2006/relationships/image" Target="../media/image9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rekenen</a:t>
            </a:r>
          </a:p>
        </p:txBody>
      </p:sp>
      <p:pic>
        <p:nvPicPr>
          <p:cNvPr id="1536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kan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19145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Afstanden omrekenen</a:t>
            </a:r>
          </a:p>
          <a:p>
            <a:pPr>
              <a:defRPr/>
            </a:pPr>
            <a:r>
              <a:rPr lang="nl-NL" dirty="0" smtClean="0"/>
              <a:t>Tijd omrekenen</a:t>
            </a:r>
          </a:p>
          <a:p>
            <a:pPr>
              <a:defRPr/>
            </a:pPr>
            <a:r>
              <a:rPr lang="nl-NL" dirty="0" smtClean="0"/>
              <a:t>Snelheid omrekenen</a:t>
            </a:r>
          </a:p>
          <a:p>
            <a:pPr>
              <a:defRPr/>
            </a:pPr>
            <a:r>
              <a:rPr lang="nl-NL" dirty="0" smtClean="0"/>
              <a:t>Werken met formules</a:t>
            </a:r>
          </a:p>
        </p:txBody>
      </p: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 breuken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 smtClean="0"/>
                  <a:t>35 min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r>
                  <a:rPr lang="nl-NL" dirty="0" smtClean="0"/>
                  <a:t> = 35 : 60 = 0,58 h</a:t>
                </a: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45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Snelheid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Omrekenen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Kilometer per uur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betekend 10 km/h?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de afgelegde weg 10 km is in één uur. 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4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850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Van km/h naar m/s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571501" y="2786063"/>
            <a:ext cx="5008611" cy="5429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36 km/h 	=                  m/h </a:t>
            </a: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251520" y="1052736"/>
            <a:ext cx="8501063" cy="82867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Pietje rijdt 36 km/h.          Hoeveel m/s rijdt hij dan?</a:t>
            </a:r>
            <a:endParaRPr lang="nl-NL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ijdelijke aanduiding voor tekst 2"/>
          <p:cNvSpPr txBox="1">
            <a:spLocks/>
          </p:cNvSpPr>
          <p:nvPr/>
        </p:nvSpPr>
        <p:spPr bwMode="auto">
          <a:xfrm>
            <a:off x="1979712" y="1700808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x 1000</a:t>
            </a:r>
          </a:p>
        </p:txBody>
      </p:sp>
      <p:sp>
        <p:nvSpPr>
          <p:cNvPr id="11" name="Draaiende pijl 10"/>
          <p:cNvSpPr/>
          <p:nvPr/>
        </p:nvSpPr>
        <p:spPr>
          <a:xfrm>
            <a:off x="2000250" y="2060847"/>
            <a:ext cx="1779662" cy="1225278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jdelijke aanduiding voor tekst 2"/>
          <p:cNvSpPr txBox="1">
            <a:spLocks/>
          </p:cNvSpPr>
          <p:nvPr/>
        </p:nvSpPr>
        <p:spPr bwMode="auto">
          <a:xfrm>
            <a:off x="4740914" y="1789385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: 3600</a:t>
            </a:r>
          </a:p>
        </p:txBody>
      </p:sp>
      <p:sp>
        <p:nvSpPr>
          <p:cNvPr id="13" name="Draaiende pijl 12"/>
          <p:cNvSpPr/>
          <p:nvPr/>
        </p:nvSpPr>
        <p:spPr>
          <a:xfrm>
            <a:off x="4002287" y="2060848"/>
            <a:ext cx="2585938" cy="1368152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2000249" y="3274695"/>
            <a:ext cx="4608041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ijdelijke aanduiding voor tekst 2"/>
          <p:cNvSpPr txBox="1">
            <a:spLocks/>
          </p:cNvSpPr>
          <p:nvPr/>
        </p:nvSpPr>
        <p:spPr bwMode="auto">
          <a:xfrm>
            <a:off x="3675389" y="3789040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: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3,6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57715" y="2781779"/>
            <a:ext cx="1186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36000</a:t>
            </a:r>
            <a:endParaRPr lang="nl-NL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4150235"/>
            <a:ext cx="3669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Hoeveel m/h is dit?</a:t>
            </a:r>
            <a:endParaRPr lang="nl-NL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538977" y="4153225"/>
            <a:ext cx="3647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Hoeveel m/s is dit?</a:t>
            </a:r>
            <a:endParaRPr lang="nl-NL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680765" y="2765440"/>
            <a:ext cx="1814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= 10 </a:t>
            </a:r>
            <a:r>
              <a:rPr lang="nl-NL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m/s</a:t>
            </a:r>
            <a:endParaRPr lang="nl-NL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1302" y="4735010"/>
            <a:ext cx="8351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Hoeveelste deel van </a:t>
            </a:r>
            <a:r>
              <a:rPr lang="nl-NL" sz="3200" dirty="0"/>
              <a:t>één </a:t>
            </a:r>
            <a:r>
              <a:rPr lang="nl-NL" sz="3200" dirty="0" smtClean="0"/>
              <a:t>uur is één seconde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12964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7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 animBg="1"/>
      <p:bldP spid="5" grpId="0" animBg="1"/>
      <p:bldP spid="18" grpId="0"/>
      <p:bldP spid="6" grpId="0"/>
      <p:bldP spid="9" grpId="0"/>
      <p:bldP spid="9" grpId="1"/>
      <p:bldP spid="22" grpId="0"/>
      <p:bldP spid="22" grpId="1"/>
      <p:bldP spid="10" grpId="0"/>
      <p:bldP spid="23" grpId="0"/>
      <p:bldP spid="2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850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Van m/s naar km/h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571501" y="2786063"/>
            <a:ext cx="5008611" cy="5429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10 m/s 	=                  m/h </a:t>
            </a: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251520" y="1052736"/>
            <a:ext cx="8501063" cy="82867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Pietje rijdt 10 m/s.          Hoeveel km/h rijdt hij dan?</a:t>
            </a:r>
            <a:endParaRPr lang="nl-NL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ijdelijke aanduiding voor tekst 2"/>
          <p:cNvSpPr txBox="1">
            <a:spLocks/>
          </p:cNvSpPr>
          <p:nvPr/>
        </p:nvSpPr>
        <p:spPr bwMode="auto">
          <a:xfrm>
            <a:off x="1979712" y="1700808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x 3600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1" name="Draaiende pijl 10"/>
          <p:cNvSpPr/>
          <p:nvPr/>
        </p:nvSpPr>
        <p:spPr>
          <a:xfrm>
            <a:off x="2000250" y="2060847"/>
            <a:ext cx="1779662" cy="1225278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jdelijke aanduiding voor tekst 2"/>
          <p:cNvSpPr txBox="1">
            <a:spLocks/>
          </p:cNvSpPr>
          <p:nvPr/>
        </p:nvSpPr>
        <p:spPr bwMode="auto">
          <a:xfrm>
            <a:off x="4740914" y="1789385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:1000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3" name="Draaiende pijl 12"/>
          <p:cNvSpPr/>
          <p:nvPr/>
        </p:nvSpPr>
        <p:spPr>
          <a:xfrm>
            <a:off x="4002287" y="2060848"/>
            <a:ext cx="2585938" cy="1368152"/>
          </a:xfrm>
          <a:prstGeom prst="circular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2000249" y="3274695"/>
            <a:ext cx="4608041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ijdelijke aanduiding voor tekst 2"/>
          <p:cNvSpPr txBox="1">
            <a:spLocks/>
          </p:cNvSpPr>
          <p:nvPr/>
        </p:nvSpPr>
        <p:spPr bwMode="auto">
          <a:xfrm>
            <a:off x="3675389" y="3789040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x 3,6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80730" y="2781779"/>
            <a:ext cx="1186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36000</a:t>
            </a:r>
            <a:endParaRPr lang="nl-NL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802044" y="3953784"/>
            <a:ext cx="3669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Hoeveel m/h is dit?</a:t>
            </a:r>
            <a:endParaRPr lang="nl-NL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686895" y="3915788"/>
            <a:ext cx="3874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Hoeveel km/h is dit?</a:t>
            </a:r>
            <a:endParaRPr lang="nl-NL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680765" y="2765440"/>
            <a:ext cx="2064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= </a:t>
            </a:r>
            <a:r>
              <a:rPr lang="nl-NL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36 km/h</a:t>
            </a:r>
            <a:endParaRPr lang="nl-NL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73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 animBg="1"/>
      <p:bldP spid="5" grpId="0" animBg="1"/>
      <p:bldP spid="18" grpId="0"/>
      <p:bldP spid="6" grpId="0"/>
      <p:bldP spid="9" grpId="0"/>
      <p:bldP spid="9" grpId="1"/>
      <p:bldP spid="22" grpId="0"/>
      <p:bldP spid="22" grpId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4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Concluderend 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2195736" y="2786063"/>
            <a:ext cx="2501209" cy="5429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10 m/s 	 =</a:t>
            </a: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3059832" y="3274695"/>
            <a:ext cx="2658670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ijdelijke aanduiding voor tekst 2"/>
          <p:cNvSpPr txBox="1">
            <a:spLocks/>
          </p:cNvSpPr>
          <p:nvPr/>
        </p:nvSpPr>
        <p:spPr bwMode="auto">
          <a:xfrm>
            <a:off x="251520" y="3834755"/>
            <a:ext cx="56435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Van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m/s </a:t>
            </a: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naar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km/h                  </a:t>
            </a:r>
            <a:r>
              <a:rPr lang="nl-NL" sz="2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x 3,6</a:t>
            </a:r>
            <a:endParaRPr lang="nl-NL" sz="2000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63902" y="2689920"/>
            <a:ext cx="1824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36 km/h</a:t>
            </a:r>
            <a:endParaRPr lang="nl-NL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Curved Up Arrow 20"/>
          <p:cNvSpPr/>
          <p:nvPr/>
        </p:nvSpPr>
        <p:spPr>
          <a:xfrm flipH="1" flipV="1">
            <a:off x="2987823" y="2043752"/>
            <a:ext cx="2637223" cy="64616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Tijdelijke aanduiding voor tekst 2"/>
          <p:cNvSpPr txBox="1">
            <a:spLocks/>
          </p:cNvSpPr>
          <p:nvPr/>
        </p:nvSpPr>
        <p:spPr bwMode="auto">
          <a:xfrm>
            <a:off x="323528" y="1500827"/>
            <a:ext cx="5495791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Van km/h naar m/s                   </a:t>
            </a:r>
            <a:r>
              <a:rPr lang="nl-NL" sz="2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3,6</a:t>
            </a:r>
            <a:endParaRPr lang="nl-NL" sz="2000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72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0" grpId="0"/>
      <p:bldP spid="21" grpId="0" animBg="1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Alles op en rij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638359"/>
              </p:ext>
            </p:extLst>
          </p:nvPr>
        </p:nvGraphicFramePr>
        <p:xfrm>
          <a:off x="428625" y="1285875"/>
          <a:ext cx="8247830" cy="3479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7806"/>
                <a:gridCol w="762398"/>
                <a:gridCol w="1302198"/>
                <a:gridCol w="2443261"/>
                <a:gridCol w="1512167"/>
              </a:tblGrid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Grootheid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Eenheid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Eenheid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</a:tr>
              <a:tr h="185341"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Afgelegde</a:t>
                      </a:r>
                      <a:r>
                        <a:rPr lang="nl-NL" sz="2800" baseline="0" dirty="0" smtClean="0">
                          <a:solidFill>
                            <a:srgbClr val="7030A0"/>
                          </a:solidFill>
                        </a:rPr>
                        <a:t> weg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s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m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:1000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km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 anchor="ctr"/>
                </a:tc>
              </a:tr>
              <a:tr h="18534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7030A0"/>
                          </a:solidFill>
                        </a:rPr>
                        <a:t>x1000</a:t>
                      </a:r>
                      <a:endParaRPr lang="nl-NL" sz="2800" dirty="0">
                        <a:solidFill>
                          <a:srgbClr val="7030A0"/>
                        </a:solidFill>
                      </a:endParaRPr>
                    </a:p>
                  </a:txBody>
                  <a:tcPr marL="91439" marR="91439" marT="45700" marB="4570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85341">
                <a:tc rowSpan="2">
                  <a:txBody>
                    <a:bodyPr/>
                    <a:lstStyle/>
                    <a:p>
                      <a:r>
                        <a:rPr lang="nl-NL" sz="2800" dirty="0" smtClean="0"/>
                        <a:t>Snelheid</a:t>
                      </a:r>
                      <a:endParaRPr lang="nl-NL" sz="2800" dirty="0"/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/>
                        <a:t>v</a:t>
                      </a:r>
                      <a:endParaRPr lang="nl-NL" sz="2800" dirty="0"/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m/s</a:t>
                      </a:r>
                      <a:endParaRPr lang="nl-NL" sz="2800" dirty="0"/>
                    </a:p>
                  </a:txBody>
                  <a:tcPr marL="91439" marR="91439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X3,6</a:t>
                      </a:r>
                      <a:endParaRPr lang="nl-NL" sz="2800" dirty="0"/>
                    </a:p>
                  </a:txBody>
                  <a:tcPr marL="91439" marR="91439" marT="45700" marB="45700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/>
                        <a:t>Km/h</a:t>
                      </a:r>
                      <a:endParaRPr lang="nl-NL" sz="2800" dirty="0"/>
                    </a:p>
                  </a:txBody>
                  <a:tcPr marL="91439" marR="91439" marT="45700" marB="45700" anchor="ctr"/>
                </a:tc>
              </a:tr>
              <a:tr h="18534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:3,6</a:t>
                      </a:r>
                      <a:endParaRPr lang="nl-NL" sz="2800" dirty="0"/>
                    </a:p>
                  </a:txBody>
                  <a:tcPr marL="91439" marR="91439" marT="45700" marB="4570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85341"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Tijd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:3600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/>
                </a:tc>
                <a:tc rowSpan="2"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 anchor="ctr"/>
                </a:tc>
              </a:tr>
              <a:tr h="18534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x3600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00" marB="4570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Omrekenen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echte verbindingslijn met pijl 9"/>
          <p:cNvCxnSpPr/>
          <p:nvPr/>
        </p:nvCxnSpPr>
        <p:spPr>
          <a:xfrm>
            <a:off x="5148064" y="2132856"/>
            <a:ext cx="1656184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5148064" y="3140968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>
            <a:off x="5148064" y="4221088"/>
            <a:ext cx="165618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H="1">
            <a:off x="5148064" y="2636912"/>
            <a:ext cx="1592560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H="1">
            <a:off x="5148064" y="3645024"/>
            <a:ext cx="15925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 flipH="1">
            <a:off x="5107583" y="4725144"/>
            <a:ext cx="159256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395536" y="2780928"/>
            <a:ext cx="82809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395536" y="3789040"/>
            <a:ext cx="82809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3" name="Tabel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62730"/>
              </p:ext>
            </p:extLst>
          </p:nvPr>
        </p:nvGraphicFramePr>
        <p:xfrm>
          <a:off x="1907704" y="4941168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574304"/>
                <a:gridCol w="1219200"/>
                <a:gridCol w="1219200"/>
                <a:gridCol w="1219200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sec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:60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min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:60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h</a:t>
                      </a:r>
                      <a:endParaRPr lang="nl-NL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x60</a:t>
                      </a:r>
                      <a:endParaRPr lang="nl-NL" dirty="0"/>
                    </a:p>
                  </a:txBody>
                  <a:tcPr anchor="ctr">
                    <a:lnL w="381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x60</a:t>
                      </a:r>
                      <a:endParaRPr lang="nl-NL" dirty="0"/>
                    </a:p>
                  </a:txBody>
                  <a:tcPr anchor="ctr">
                    <a:lnL w="381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Rechte verbindingslijn met pijl 23"/>
          <p:cNvCxnSpPr/>
          <p:nvPr/>
        </p:nvCxnSpPr>
        <p:spPr>
          <a:xfrm flipH="1">
            <a:off x="2987824" y="5589240"/>
            <a:ext cx="98049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flipH="1">
            <a:off x="5508104" y="5589240"/>
            <a:ext cx="1192039" cy="102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>
            <a:off x="2987824" y="5229200"/>
            <a:ext cx="98049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/>
          <p:nvPr/>
        </p:nvCxnSpPr>
        <p:spPr>
          <a:xfrm>
            <a:off x="5607844" y="5229200"/>
            <a:ext cx="1092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28625"/>
            <a:ext cx="7772400" cy="768127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 smtClean="0"/>
              <a:t>Afstand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Omrekenen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nl-NL" sz="4000" dirty="0" smtClean="0"/>
              <a:t>Omrekenen met een factor (metriek)</a:t>
            </a:r>
            <a:endParaRPr lang="nl-N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6452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3200" dirty="0" smtClean="0"/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1000 </a:t>
                </a:r>
                <a:r>
                  <a:rPr lang="nl-NL" sz="3200" dirty="0" smtClean="0"/>
                  <a:t>m</a:t>
                </a:r>
                <a:endParaRPr lang="nl-NL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5734" t="-13542" r="-963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829807" y="1634540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= 1000 m</a:t>
            </a:r>
          </a:p>
          <a:p>
            <a:endParaRPr lang="nl-N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3584" y="1628800"/>
                <a:ext cx="110453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1   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  <m:r>
                        <a:rPr lang="nl-NL" sz="28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4" y="1628800"/>
                <a:ext cx="110453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4917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26917" y="2486441"/>
                <a:ext cx="2643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917" y="2486441"/>
                <a:ext cx="264348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628" r="-6005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48320" y="2486441"/>
                <a:ext cx="2994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3200" dirty="0" smtClean="0"/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1/1000 </a:t>
                </a:r>
                <a:r>
                  <a:rPr lang="nl-NL" sz="3200" dirty="0" smtClean="0"/>
                  <a:t>m</a:t>
                </a:r>
                <a:endParaRPr lang="nl-NL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320" y="2486441"/>
                <a:ext cx="2994731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5295" t="-13542" r="-8350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847626" y="2477752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= 0,001 m</a:t>
            </a:r>
          </a:p>
          <a:p>
            <a:endParaRPr lang="nl-N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6971" y="2486441"/>
                <a:ext cx="11702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𝑚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71" y="2486441"/>
                <a:ext cx="1170257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1628" r="-14063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25" y="3429000"/>
            <a:ext cx="7224713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Rectangl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5" name="Rectangl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2276" y="1628800"/>
                <a:ext cx="4933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76" y="1628800"/>
                <a:ext cx="493340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1628" r="-345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944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Kennis van factoren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5339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dirty="0" smtClean="0"/>
              <a:t>Ken de </a:t>
            </a:r>
            <a:r>
              <a:rPr lang="nl-NL" dirty="0" smtClean="0">
                <a:solidFill>
                  <a:schemeClr val="accent5">
                    <a:lumMod val="90000"/>
                  </a:schemeClr>
                </a:solidFill>
              </a:rPr>
              <a:t>factoren          </a:t>
            </a:r>
            <a:r>
              <a:rPr lang="nl-NL" dirty="0" smtClean="0"/>
              <a:t>(Binas tabel 3)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77787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nl-NL" sz="3600" dirty="0" smtClean="0"/>
              <a:t>Kennis van factoren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7544" y="1556792"/>
                <a:ext cx="8229600" cy="453390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1 </m:t>
                    </m:r>
                    <m:r>
                      <a:rPr lang="en-US" b="0" i="1" smtClean="0">
                        <a:latin typeface="Cambria Math"/>
                      </a:rPr>
                      <m:t>𝑚𝑚</m:t>
                    </m:r>
                    <m:r>
                      <a:rPr lang="en-US" b="0" i="1" smtClean="0">
                        <a:latin typeface="Cambria Math"/>
                      </a:rPr>
                      <m:t>=1 ×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nl-NL" dirty="0" smtClean="0"/>
                  <a:t> m = 0,001 m</a:t>
                </a:r>
              </a:p>
              <a:p>
                <a:pPr eaLnBrk="1" hangingPunct="1">
                  <a:lnSpc>
                    <a:spcPct val="9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1 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i="1">
                        <a:latin typeface="Cambria Math"/>
                      </a:rPr>
                      <m:t>=1 × 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dirty="0"/>
                  <a:t> m = </a:t>
                </a:r>
                <a:r>
                  <a:rPr lang="nl-NL" dirty="0" smtClean="0"/>
                  <a:t>0,01 </a:t>
                </a:r>
                <a:r>
                  <a:rPr lang="nl-NL" dirty="0"/>
                  <a:t>m</a:t>
                </a:r>
              </a:p>
              <a:p>
                <a:pPr eaLnBrk="1" hangingPunct="1">
                  <a:lnSpc>
                    <a:spcPct val="9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1 </m:t>
                    </m:r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i="1">
                        <a:latin typeface="Cambria Math"/>
                      </a:rPr>
                      <m:t>=1 × 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nl-NL" dirty="0"/>
                  <a:t> m = </a:t>
                </a:r>
                <a:r>
                  <a:rPr lang="nl-NL" dirty="0" smtClean="0"/>
                  <a:t>0,1 </a:t>
                </a:r>
                <a:r>
                  <a:rPr lang="nl-NL" dirty="0"/>
                  <a:t>m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nl-NL" dirty="0" smtClean="0"/>
              </a:p>
              <a:p>
                <a:pPr eaLnBrk="1" hangingPunct="1">
                  <a:lnSpc>
                    <a:spcPct val="9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1 </m:t>
                    </m:r>
                    <m:r>
                      <a:rPr lang="en-US" b="0" i="1" smtClean="0">
                        <a:latin typeface="Cambria Math"/>
                      </a:rPr>
                      <m:t>𝑑𝑎</m:t>
                    </m:r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i="1">
                        <a:latin typeface="Cambria Math"/>
                      </a:rPr>
                      <m:t>=1 × 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nl-NL" dirty="0"/>
                  <a:t> m = </a:t>
                </a:r>
                <a:r>
                  <a:rPr lang="nl-NL" dirty="0" smtClean="0"/>
                  <a:t>10 </a:t>
                </a:r>
                <a:r>
                  <a:rPr lang="nl-NL" dirty="0"/>
                  <a:t>m</a:t>
                </a:r>
              </a:p>
              <a:p>
                <a:pPr eaLnBrk="1" hangingPunct="1">
                  <a:lnSpc>
                    <a:spcPct val="9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1 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   </m:t>
                    </m:r>
                    <m:r>
                      <a:rPr lang="en-US" i="1">
                        <a:latin typeface="Cambria Math"/>
                      </a:rPr>
                      <m:t>=1 × 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dirty="0"/>
                  <a:t> m = </a:t>
                </a:r>
                <a:r>
                  <a:rPr lang="nl-NL" dirty="0" smtClean="0"/>
                  <a:t>100 </a:t>
                </a:r>
                <a:r>
                  <a:rPr lang="nl-NL" dirty="0"/>
                  <a:t>m</a:t>
                </a:r>
              </a:p>
              <a:p>
                <a:pPr eaLnBrk="1" hangingPunct="1">
                  <a:lnSpc>
                    <a:spcPct val="90000"/>
                  </a:lnSpc>
                  <a:buNone/>
                  <a:defRPr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1 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   </m:t>
                    </m:r>
                    <m:r>
                      <a:rPr lang="en-US" i="1">
                        <a:latin typeface="Cambria Math"/>
                      </a:rPr>
                      <m:t>=1 × 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dirty="0"/>
                  <a:t> m = </a:t>
                </a:r>
                <a:r>
                  <a:rPr lang="nl-NL" dirty="0" smtClean="0"/>
                  <a:t>1000 </a:t>
                </a:r>
                <a:r>
                  <a:rPr lang="nl-NL" dirty="0"/>
                  <a:t>m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nl-NL" dirty="0" smtClean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7544" y="1556792"/>
                <a:ext cx="8229600" cy="4533900"/>
              </a:xfrm>
              <a:blipFill rotWithShape="1">
                <a:blip r:embed="rId2"/>
                <a:stretch>
                  <a:fillRect t="-2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5" y="428625"/>
            <a:ext cx="416242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29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T</a:t>
            </a:r>
            <a:r>
              <a:rPr lang="nl-NL" dirty="0" smtClean="0"/>
              <a:t>ijd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Omrekenen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8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1777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/>
              <a:t>Van min naar uren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96470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63619" y="2348880"/>
            <a:ext cx="40126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/>
              <a:t>1 h = 60 min</a:t>
            </a:r>
            <a:endParaRPr lang="nl-NL" sz="5400" dirty="0"/>
          </a:p>
        </p:txBody>
      </p:sp>
      <p:sp>
        <p:nvSpPr>
          <p:cNvPr id="3" name="Curved Down Arrow 2"/>
          <p:cNvSpPr/>
          <p:nvPr/>
        </p:nvSpPr>
        <p:spPr>
          <a:xfrm>
            <a:off x="3223659" y="1844824"/>
            <a:ext cx="208823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3196235" y="3272210"/>
            <a:ext cx="208823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78525" y="1311196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525" y="1311196"/>
                <a:ext cx="10178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1628" r="-161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8525" y="3789040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525" y="3789040"/>
                <a:ext cx="102906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765" r="-15976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4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895319" y="1612655"/>
            <a:ext cx="4152636" cy="367991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179513" y="1612655"/>
            <a:ext cx="4464496" cy="368855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1080120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nl-NL" sz="3600" dirty="0">
                <a:solidFill>
                  <a:schemeClr val="accent1"/>
                </a:solidFill>
              </a:rPr>
              <a:t>Het getal achter de komma is </a:t>
            </a:r>
            <a:r>
              <a:rPr lang="nl-NL" sz="3600" dirty="0" smtClean="0">
                <a:solidFill>
                  <a:schemeClr val="accent1"/>
                </a:solidFill>
              </a:rPr>
              <a:t/>
            </a:r>
            <a:br>
              <a:rPr lang="nl-NL" sz="3600" dirty="0" smtClean="0">
                <a:solidFill>
                  <a:schemeClr val="accent1"/>
                </a:solidFill>
              </a:rPr>
            </a:br>
            <a:r>
              <a:rPr lang="nl-NL" sz="3600" dirty="0" smtClean="0">
                <a:solidFill>
                  <a:schemeClr val="accent1"/>
                </a:solidFill>
              </a:rPr>
              <a:t>een </a:t>
            </a:r>
            <a:r>
              <a:rPr lang="nl-NL" sz="3600" dirty="0">
                <a:solidFill>
                  <a:schemeClr val="accent1"/>
                </a:solidFill>
              </a:rPr>
              <a:t>gedeelte van één uur</a:t>
            </a:r>
            <a:r>
              <a:rPr lang="nl-NL" sz="2400" dirty="0" smtClean="0">
                <a:solidFill>
                  <a:schemeClr val="accent1"/>
                </a:solidFill>
              </a:rPr>
              <a:t>.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nl-NL" sz="18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nl-NL" sz="3600" dirty="0" smtClean="0"/>
              <a:t>1,</a:t>
            </a:r>
            <a:r>
              <a:rPr lang="nl-NL" sz="3600" dirty="0" smtClean="0">
                <a:solidFill>
                  <a:srgbClr val="FF0000"/>
                </a:solidFill>
              </a:rPr>
              <a:t>6</a:t>
            </a:r>
            <a:r>
              <a:rPr lang="nl-NL" sz="3600" dirty="0" smtClean="0"/>
              <a:t> h</a:t>
            </a:r>
          </a:p>
          <a:p>
            <a:pPr>
              <a:lnSpc>
                <a:spcPct val="80000"/>
              </a:lnSpc>
              <a:buNone/>
              <a:defRPr/>
            </a:pPr>
            <a:endParaRPr lang="nl-NL" sz="2800" dirty="0"/>
          </a:p>
          <a:p>
            <a:pPr>
              <a:lnSpc>
                <a:spcPct val="80000"/>
              </a:lnSpc>
              <a:buNone/>
              <a:defRPr/>
            </a:pPr>
            <a:endParaRPr lang="nl-NL" dirty="0" smtClean="0"/>
          </a:p>
          <a:p>
            <a:endParaRPr lang="nl-NL" sz="2000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2420888"/>
            <a:ext cx="30668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 h + 0,</a:t>
            </a:r>
            <a:r>
              <a:rPr lang="nl-NL" sz="4000" dirty="0">
                <a:solidFill>
                  <a:srgbClr val="FF0000"/>
                </a:solidFill>
              </a:rPr>
              <a:t>6</a:t>
            </a:r>
            <a:r>
              <a:rPr lang="nl-NL" sz="4000" dirty="0"/>
              <a:t> </a:t>
            </a:r>
            <a:r>
              <a:rPr lang="nl-NL" sz="4000" dirty="0" smtClean="0"/>
              <a:t>h</a:t>
            </a:r>
            <a:endParaRPr lang="nl-NL" sz="4000" dirty="0"/>
          </a:p>
          <a:p>
            <a:endParaRPr lang="nl-NL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3081154"/>
            <a:ext cx="4293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 + 0,</a:t>
            </a:r>
            <a:r>
              <a:rPr lang="nl-NL" sz="4000" dirty="0">
                <a:solidFill>
                  <a:srgbClr val="FF0000"/>
                </a:solidFill>
              </a:rPr>
              <a:t>6</a:t>
            </a:r>
            <a:r>
              <a:rPr lang="nl-NL" sz="4000" dirty="0"/>
              <a:t> x 60 </a:t>
            </a:r>
            <a:r>
              <a:rPr lang="nl-NL" sz="4000" dirty="0" smtClean="0"/>
              <a:t>min</a:t>
            </a:r>
            <a:endParaRPr lang="nl-NL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3801234"/>
            <a:ext cx="27382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1h </a:t>
            </a:r>
            <a:r>
              <a:rPr lang="nl-NL" sz="4000" dirty="0">
                <a:solidFill>
                  <a:srgbClr val="FF0000"/>
                </a:solidFill>
              </a:rPr>
              <a:t>36</a:t>
            </a:r>
            <a:r>
              <a:rPr lang="nl-NL" sz="4000" dirty="0"/>
              <a:t>min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16950" y="1612655"/>
            <a:ext cx="2954655" cy="8802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endParaRPr lang="nl-NL" sz="3200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nl-NL" sz="3200" dirty="0" smtClean="0"/>
              <a:t>1,</a:t>
            </a:r>
            <a:r>
              <a:rPr lang="nl-NL" sz="3200" dirty="0" smtClean="0">
                <a:solidFill>
                  <a:srgbClr val="FF0000"/>
                </a:solidFill>
              </a:rPr>
              <a:t>62</a:t>
            </a:r>
            <a:r>
              <a:rPr lang="nl-NL" sz="3200" dirty="0" smtClean="0">
                <a:solidFill>
                  <a:srgbClr val="FFFF00"/>
                </a:solidFill>
              </a:rPr>
              <a:t> </a:t>
            </a:r>
            <a:r>
              <a:rPr lang="nl-NL" sz="3200" dirty="0"/>
              <a:t>h 		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6950" y="2594867"/>
            <a:ext cx="3680816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nl-NL" sz="3200" dirty="0" smtClean="0"/>
              <a:t>= 1 </a:t>
            </a:r>
            <a:r>
              <a:rPr lang="nl-NL" sz="3200" dirty="0"/>
              <a:t>h 0,</a:t>
            </a:r>
            <a:r>
              <a:rPr lang="nl-NL" sz="3200" dirty="0">
                <a:solidFill>
                  <a:srgbClr val="FF0000"/>
                </a:solidFill>
              </a:rPr>
              <a:t>62</a:t>
            </a:r>
            <a:r>
              <a:rPr lang="nl-NL" sz="3200" dirty="0"/>
              <a:t> x 60 </a:t>
            </a:r>
            <a:r>
              <a:rPr lang="nl-NL" sz="3200" dirty="0" smtClean="0"/>
              <a:t>min</a:t>
            </a:r>
            <a:endParaRPr lang="nl-NL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16950" y="3249508"/>
            <a:ext cx="279275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nl-NL" sz="3200" dirty="0"/>
              <a:t>= 1 h </a:t>
            </a:r>
            <a:r>
              <a:rPr lang="nl-NL" sz="3200" dirty="0">
                <a:solidFill>
                  <a:srgbClr val="FF0000"/>
                </a:solidFill>
              </a:rPr>
              <a:t>37</a:t>
            </a:r>
            <a:r>
              <a:rPr lang="nl-NL" sz="3200" dirty="0">
                <a:solidFill>
                  <a:srgbClr val="FFFF00"/>
                </a:solidFill>
              </a:rPr>
              <a:t>,</a:t>
            </a:r>
            <a:r>
              <a:rPr lang="nl-NL" sz="3200" dirty="0">
                <a:solidFill>
                  <a:srgbClr val="92D050"/>
                </a:solidFill>
              </a:rPr>
              <a:t>2</a:t>
            </a:r>
            <a:r>
              <a:rPr lang="nl-NL" sz="3200" dirty="0"/>
              <a:t> </a:t>
            </a:r>
            <a:r>
              <a:rPr lang="nl-NL" sz="3200" dirty="0" smtClean="0"/>
              <a:t>min</a:t>
            </a:r>
            <a:endParaRPr lang="nl-NL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895319" y="4052033"/>
            <a:ext cx="4136069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nl-NL" sz="3200" dirty="0" smtClean="0"/>
              <a:t>= 1h  </a:t>
            </a:r>
            <a:r>
              <a:rPr lang="nl-NL" sz="3200" dirty="0" smtClean="0">
                <a:solidFill>
                  <a:srgbClr val="FF0000"/>
                </a:solidFill>
              </a:rPr>
              <a:t>37</a:t>
            </a:r>
            <a:r>
              <a:rPr lang="nl-NL" sz="3200" dirty="0" smtClean="0"/>
              <a:t> min  0,</a:t>
            </a:r>
            <a:r>
              <a:rPr lang="nl-NL" sz="3200" dirty="0" smtClean="0">
                <a:solidFill>
                  <a:srgbClr val="92D050"/>
                </a:solidFill>
              </a:rPr>
              <a:t>2</a:t>
            </a:r>
            <a:r>
              <a:rPr lang="nl-NL" sz="3200" dirty="0" smtClean="0"/>
              <a:t> </a:t>
            </a:r>
            <a:r>
              <a:rPr lang="nl-NL" sz="3200" dirty="0"/>
              <a:t>x </a:t>
            </a:r>
            <a:r>
              <a:rPr lang="nl-NL" sz="3200" dirty="0" smtClean="0"/>
              <a:t>60</a:t>
            </a:r>
            <a:endParaRPr lang="nl-NL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940953" y="4806285"/>
            <a:ext cx="3658374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nl-NL" sz="3200" dirty="0" smtClean="0"/>
              <a:t>=1 </a:t>
            </a:r>
            <a:r>
              <a:rPr lang="nl-NL" sz="3200" dirty="0"/>
              <a:t>h </a:t>
            </a:r>
            <a:r>
              <a:rPr lang="nl-NL" sz="3200" dirty="0">
                <a:solidFill>
                  <a:srgbClr val="FF0000"/>
                </a:solidFill>
              </a:rPr>
              <a:t>37</a:t>
            </a:r>
            <a:r>
              <a:rPr lang="nl-NL" sz="3200" dirty="0"/>
              <a:t> min </a:t>
            </a:r>
            <a:r>
              <a:rPr lang="nl-NL" sz="3200" dirty="0">
                <a:solidFill>
                  <a:srgbClr val="92D050"/>
                </a:solidFill>
              </a:rPr>
              <a:t>12</a:t>
            </a:r>
            <a:r>
              <a:rPr lang="nl-NL" sz="3200" dirty="0"/>
              <a:t> </a:t>
            </a:r>
            <a:r>
              <a:rPr lang="nl-NL" sz="3200" dirty="0" smtClean="0"/>
              <a:t>sec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8505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>
              <a:defRPr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Van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 naar min en 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uren</a:t>
            </a: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115616" y="2637596"/>
            <a:ext cx="46089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/>
              <a:t>1 h = 60 min =</a:t>
            </a:r>
            <a:endParaRPr lang="nl-NL" sz="5400" dirty="0"/>
          </a:p>
        </p:txBody>
      </p:sp>
      <p:sp>
        <p:nvSpPr>
          <p:cNvPr id="14" name="Curved Down Arrow 13"/>
          <p:cNvSpPr/>
          <p:nvPr/>
        </p:nvSpPr>
        <p:spPr>
          <a:xfrm>
            <a:off x="1475656" y="2133540"/>
            <a:ext cx="1944437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 rot="10800000">
            <a:off x="1448232" y="3560926"/>
            <a:ext cx="1971861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030522" y="1599912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522" y="1599912"/>
                <a:ext cx="10178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6766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30522" y="4077756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522" y="4077756"/>
                <a:ext cx="102906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65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652120" y="2681014"/>
            <a:ext cx="26869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/>
              <a:t>60 x </a:t>
            </a:r>
            <a:r>
              <a:rPr lang="nl-NL" sz="4800" dirty="0" smtClean="0"/>
              <a:t>60 s</a:t>
            </a:r>
            <a:endParaRPr lang="nl-NL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5702334" y="2681014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/>
              <a:t>3600 s</a:t>
            </a:r>
            <a:endParaRPr lang="nl-NL" sz="5400" dirty="0"/>
          </a:p>
        </p:txBody>
      </p:sp>
      <p:sp>
        <p:nvSpPr>
          <p:cNvPr id="20" name="Curved Down Arrow 19"/>
          <p:cNvSpPr/>
          <p:nvPr/>
        </p:nvSpPr>
        <p:spPr>
          <a:xfrm>
            <a:off x="3491880" y="2133540"/>
            <a:ext cx="309634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99992" y="1599912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599912"/>
                <a:ext cx="101784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16766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rved Down Arrow 21"/>
          <p:cNvSpPr/>
          <p:nvPr/>
        </p:nvSpPr>
        <p:spPr>
          <a:xfrm rot="10800000">
            <a:off x="3452120" y="3560927"/>
            <a:ext cx="3136103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76196" y="4066337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196" y="4066337"/>
                <a:ext cx="1029063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1628" r="-1656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rved Down Arrow 23"/>
          <p:cNvSpPr/>
          <p:nvPr/>
        </p:nvSpPr>
        <p:spPr>
          <a:xfrm rot="10800000">
            <a:off x="1436800" y="3677052"/>
            <a:ext cx="5095630" cy="804162"/>
          </a:xfrm>
          <a:prstGeom prst="curved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52427" y="4481214"/>
                <a:ext cx="26592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÷3600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427" y="4481214"/>
                <a:ext cx="2659277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urved Down Arrow 25"/>
          <p:cNvSpPr/>
          <p:nvPr/>
        </p:nvSpPr>
        <p:spPr>
          <a:xfrm>
            <a:off x="1448231" y="1731459"/>
            <a:ext cx="5095630" cy="804162"/>
          </a:xfrm>
          <a:prstGeom prst="curved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56613" y="1229004"/>
                <a:ext cx="1415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  <a:ea typeface="Cambria Math"/>
                        </a:rPr>
                        <m:t>×3600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613" y="1229004"/>
                <a:ext cx="1415387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1765" r="-11638" b="-317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29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/>
      <p:bldP spid="16" grpId="1"/>
      <p:bldP spid="17" grpId="0"/>
      <p:bldP spid="17" grpId="1"/>
      <p:bldP spid="3" grpId="0"/>
      <p:bldP spid="19" grpId="0"/>
      <p:bldP spid="20" grpId="0" animBg="1"/>
      <p:bldP spid="20" grpId="1" animBg="1"/>
      <p:bldP spid="21" grpId="0"/>
      <p:bldP spid="21" grpId="1"/>
      <p:bldP spid="22" grpId="0" animBg="1"/>
      <p:bldP spid="22" grpId="1" animBg="1"/>
      <p:bldP spid="23" grpId="0"/>
      <p:bldP spid="23" grpId="1"/>
      <p:bldP spid="24" grpId="0" animBg="1"/>
      <p:bldP spid="25" grpId="0"/>
      <p:bldP spid="26" grpId="0" animBg="1"/>
      <p:bldP spid="27" grpId="0"/>
    </p:bld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10243</TotalTime>
  <Words>462</Words>
  <Application>Microsoft Office PowerPoint</Application>
  <PresentationFormat>Diavoorstelling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Digitale puntjes</vt:lpstr>
      <vt:lpstr>PowerPoint-presentatie</vt:lpstr>
      <vt:lpstr>Afstand</vt:lpstr>
      <vt:lpstr>Omrekenen met een factor (metriek)</vt:lpstr>
      <vt:lpstr>Kennis van factoren</vt:lpstr>
      <vt:lpstr>Kennis van factoren</vt:lpstr>
      <vt:lpstr>Tijd</vt:lpstr>
      <vt:lpstr>Van min naar uren</vt:lpstr>
      <vt:lpstr>PowerPoint-presentatie</vt:lpstr>
      <vt:lpstr>Van s naar min en uren</vt:lpstr>
      <vt:lpstr>Met breuken</vt:lpstr>
      <vt:lpstr>Snelheid</vt:lpstr>
      <vt:lpstr>Kilometer per uur</vt:lpstr>
      <vt:lpstr>Van km/h naar m/s</vt:lpstr>
      <vt:lpstr>Van m/s naar km/h</vt:lpstr>
      <vt:lpstr>Concluderend </vt:lpstr>
      <vt:lpstr>Alles op en rij</vt:lpstr>
    </vt:vector>
  </TitlesOfParts>
  <Company>Tomcom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67</cp:revision>
  <dcterms:created xsi:type="dcterms:W3CDTF">2005-11-15T21:15:39Z</dcterms:created>
  <dcterms:modified xsi:type="dcterms:W3CDTF">2012-01-17T20:28:42Z</dcterms:modified>
</cp:coreProperties>
</file>