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0" r:id="rId2"/>
    <p:sldId id="308" r:id="rId3"/>
    <p:sldId id="264" r:id="rId4"/>
    <p:sldId id="267" r:id="rId5"/>
    <p:sldId id="268" r:id="rId6"/>
    <p:sldId id="269" r:id="rId7"/>
    <p:sldId id="270" r:id="rId8"/>
    <p:sldId id="30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C"/>
    <a:srgbClr val="000018"/>
    <a:srgbClr val="000032"/>
    <a:srgbClr val="020DE2"/>
    <a:srgbClr val="9A5C00"/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E46332-745F-4E2A-B92D-6DB1640E7FC7}" type="datetimeFigureOut">
              <a:rPr lang="nl-NL"/>
              <a:pPr>
                <a:defRPr/>
              </a:pPr>
              <a:t>9-4-2013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nl-NL"/>
              <a:t>(c) Ing. W.Tomassen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25B5BCB-89F1-4860-93D6-90D40F1215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20952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365E4C-5A46-43A2-B522-A58BCD7FB603}" type="datetimeFigureOut">
              <a:rPr lang="nl-NL"/>
              <a:pPr>
                <a:defRPr/>
              </a:pPr>
              <a:t>9-4-2013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nl-NL"/>
              <a:t>(c) Ing. W.Tomassen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3EAAF0-4AB4-4638-B615-C01DDFDC392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5206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932DB2-1452-42AB-A5D3-DA2D6DE5522D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(c) Ing. W.Tomassen</a:t>
            </a:r>
          </a:p>
        </p:txBody>
      </p:sp>
      <p:sp>
        <p:nvSpPr>
          <p:cNvPr id="47110" name="Date Placeholder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F23112-B586-4A11-B247-D8C519FD3950}" type="datetime1">
              <a:rPr lang="nl-NL" smtClean="0"/>
              <a:pPr eaLnBrk="1" hangingPunct="1"/>
              <a:t>9-4-2013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947582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84887B-B339-4728-86F0-D6B17B23E19C}" type="slidenum">
              <a:rPr lang="nl-NL" smtClean="0"/>
              <a:pPr eaLnBrk="1" hangingPunct="1"/>
              <a:t>17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07959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932DB2-1452-42AB-A5D3-DA2D6DE5522D}" type="slidenum">
              <a:rPr lang="nl-NL" smtClean="0"/>
              <a:pPr eaLnBrk="1" hangingPunct="1"/>
              <a:t>2</a:t>
            </a:fld>
            <a:endParaRPr lang="nl-NL" smtClean="0"/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(c) Ing. W.Tomassen</a:t>
            </a:r>
          </a:p>
        </p:txBody>
      </p:sp>
      <p:sp>
        <p:nvSpPr>
          <p:cNvPr id="47110" name="Date Placeholder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F23112-B586-4A11-B247-D8C519FD3950}" type="datetime1">
              <a:rPr lang="nl-NL" smtClean="0"/>
              <a:pPr eaLnBrk="1" hangingPunct="1"/>
              <a:t>9-4-2013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288242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EBE556C-D015-4830-9203-9FB59EE4799C}" type="slidenum">
              <a:rPr lang="nl-NL" smtClean="0"/>
              <a:pPr eaLnBrk="1" hangingPunct="1"/>
              <a:t>8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931594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F862AA-1BBB-4C34-B451-F4BA2C800731}" type="slidenum">
              <a:rPr lang="nl-NL" smtClean="0"/>
              <a:pPr eaLnBrk="1" hangingPunct="1"/>
              <a:t>11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838610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A91FFB-19B4-4F31-89A0-5A51B59B89AB}" type="slidenum">
              <a:rPr lang="nl-NL" smtClean="0"/>
              <a:pPr eaLnBrk="1" hangingPunct="1"/>
              <a:t>12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633705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D1B0B4C-42A9-4DBB-98D0-902F1A61E669}" type="slidenum">
              <a:rPr lang="nl-NL" smtClean="0"/>
              <a:pPr eaLnBrk="1" hangingPunct="1"/>
              <a:t>13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907484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B268982-A433-4C44-B5EF-7B4707D0B8DF}" type="slidenum">
              <a:rPr lang="nl-NL" smtClean="0"/>
              <a:pPr eaLnBrk="1" hangingPunct="1"/>
              <a:t>14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983627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3B08755-28AD-418E-8F38-AB86EE6188F3}" type="slidenum">
              <a:rPr lang="nl-NL" smtClean="0"/>
              <a:pPr eaLnBrk="1" hangingPunct="1"/>
              <a:t>15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92711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4C6760-B6D6-4505-9C4E-7DCD240B9D2E}" type="slidenum">
              <a:rPr lang="nl-NL" smtClean="0"/>
              <a:pPr eaLnBrk="1" hangingPunct="1"/>
              <a:t>16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717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206B43D-AF5B-4736-A711-866AE16D9B58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E5883B-3189-466D-B595-71ED963C37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53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476A820-9000-4AE4-A0F9-0D02355407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2F69AD10-6A00-446C-871D-0E679E335031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3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D1CDA8C-B0D7-48B6-AE18-C9143A5FB5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9DADEA12-2D42-40B0-8554-D25EDBC899C0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154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12BA8D2-1A15-4872-8C92-58B844C9EC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90899EB-F3BB-4582-BFC2-186F3F2377DC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726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171D029-F172-49C0-B367-85187DBF42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B89D996-47F1-4F82-B197-7BBE582AD772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0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852F26D-5CAF-4961-A77C-9B53A0681A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448B1736-491B-4334-AB30-BEF29820B6B5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91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CD5CE64-9070-4A03-B76E-4104AF94EE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0AA39833-4078-4FD7-9E31-701E866B7A4C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692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76B6FF0-F619-4018-81C5-505A2B7DDF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75AC6D0-4F97-462C-86B9-97A5E7AFAD43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17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7BFE3A-874B-4BA3-BD97-D507DAB516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F50938F-63E6-4F0A-BBD9-3B026EA7CFC6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6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E2FFDCA-F268-460F-9264-B5E4CB2DC3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CA1D5A0-9D40-42B6-B4AC-E79C4B6A9A0A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25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91436E5-29A0-48A8-80B4-A2AEA7BB01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BB7BF0EC-9878-4611-A8CB-9202BC16298B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20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33547A4-5D4D-44C3-87AD-9BF17E2137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AAAD2E4-2135-47D4-A5A6-143E66EB44C8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13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72CA46A-A561-4311-8C1D-3601608E18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E6D95268-1555-4A38-87BB-A0AEC0C80AD2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tx2">
                <a:lumMod val="4000"/>
              </a:schemeClr>
            </a:gs>
            <a:gs pos="100000">
              <a:schemeClr val="tx2">
                <a:lumMod val="25000"/>
              </a:schemeClr>
            </a:gs>
            <a:gs pos="98000">
              <a:schemeClr val="accent5">
                <a:lumMod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86823ABA-C389-4AC9-8CD5-440D8C5146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9672A29-537A-4EA4-B873-4F501A032179}" type="datetime10">
              <a:rPr lang="nl-NL"/>
              <a:pPr>
                <a:defRPr/>
              </a:pPr>
              <a:t>17:39</a:t>
            </a:fld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2867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accent1">
                    <a:lumMod val="20000"/>
                    <a:lumOff val="80000"/>
                  </a:schemeClr>
                </a:solidFill>
              </a:rPr>
              <a:t>Bewegen</a:t>
            </a:r>
          </a:p>
        </p:txBody>
      </p:sp>
      <p:pic>
        <p:nvPicPr>
          <p:cNvPr id="2867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Na deze les weet je:</a:t>
            </a:r>
          </a:p>
          <a:p>
            <a:pPr algn="ctr" eaLnBrk="1" hangingPunct="1"/>
            <a:endParaRPr lang="nl-NL" sz="240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371600" y="1914525"/>
            <a:ext cx="68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r>
              <a:rPr lang="nl-NL" smtClean="0"/>
              <a:t>Welke diagrammen er zijn</a:t>
            </a:r>
          </a:p>
          <a:p>
            <a:pPr>
              <a:defRPr/>
            </a:pPr>
            <a:r>
              <a:rPr lang="nl-NL" smtClean="0"/>
              <a:t>Hoe je ze afleest</a:t>
            </a:r>
          </a:p>
          <a:p>
            <a:pPr>
              <a:defRPr/>
            </a:pPr>
            <a:r>
              <a:rPr lang="nl-NL" smtClean="0"/>
              <a:t>Hoe je ze tekent.</a:t>
            </a:r>
            <a:endParaRPr lang="nl-NL" dirty="0"/>
          </a:p>
        </p:txBody>
      </p:sp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0" y="6484938"/>
            <a:ext cx="2267744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nl-NL" dirty="0" smtClean="0"/>
              <a:t>© </a:t>
            </a:r>
            <a:r>
              <a:rPr lang="nl-NL" dirty="0" err="1" smtClean="0"/>
              <a:t>Ing</a:t>
            </a:r>
            <a:r>
              <a:rPr lang="nl-NL" dirty="0" smtClean="0"/>
              <a:t> W.T.N.G. Tomassen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7992888" cy="679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5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512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04850" y="2273300"/>
          <a:ext cx="1289050" cy="4389444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85" name="TextBox 14"/>
          <p:cNvSpPr txBox="1">
            <a:spLocks noChangeArrowheads="1"/>
          </p:cNvSpPr>
          <p:nvPr/>
        </p:nvSpPr>
        <p:spPr bwMode="auto">
          <a:xfrm>
            <a:off x="0" y="406400"/>
            <a:ext cx="85725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latin typeface="Calibri" pitchFamily="34" charset="0"/>
              </a:rPr>
              <a:t>Hoe maak je een grafiek</a:t>
            </a:r>
            <a:r>
              <a:rPr lang="nl-NL" sz="2400" dirty="0" smtClean="0">
                <a:latin typeface="Calibri" pitchFamily="34" charset="0"/>
              </a:rPr>
              <a:t>?                                      (ALTIJD OP RUITJES!!)</a:t>
            </a:r>
          </a:p>
          <a:p>
            <a:pPr eaLnBrk="1" hangingPunct="1"/>
            <a:endParaRPr lang="nl-NL" sz="2400" dirty="0">
              <a:latin typeface="Calibri" pitchFamily="34" charset="0"/>
            </a:endParaRPr>
          </a:p>
          <a:p>
            <a:pPr algn="ctr" eaLnBrk="1" hangingPunct="1"/>
            <a:r>
              <a:rPr lang="nl-NL" sz="2200" dirty="0">
                <a:solidFill>
                  <a:srgbClr val="FF00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0000"/>
                </a:solidFill>
                <a:latin typeface="Calibri" pitchFamily="34" charset="0"/>
              </a:rPr>
              <a:t>1:</a:t>
            </a:r>
            <a:r>
              <a:rPr lang="nl-NL" sz="2200" dirty="0">
                <a:latin typeface="Calibri" pitchFamily="34" charset="0"/>
              </a:rPr>
              <a:t>	Bereid je voor door een tabel te maken van je metingen</a:t>
            </a:r>
            <a:r>
              <a:rPr lang="nl-NL" sz="2200" dirty="0" smtClean="0">
                <a:latin typeface="Calibri" pitchFamily="34" charset="0"/>
              </a:rPr>
              <a:t>.</a:t>
            </a:r>
            <a:endParaRPr lang="nl-NL" sz="2200" dirty="0">
              <a:latin typeface="Calibri" pitchFamily="34" charset="0"/>
            </a:endParaRPr>
          </a:p>
        </p:txBody>
      </p:sp>
      <p:sp>
        <p:nvSpPr>
          <p:cNvPr id="518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Les 4 / 10</a:t>
            </a:r>
          </a:p>
        </p:txBody>
      </p:sp>
    </p:spTree>
    <p:extLst>
      <p:ext uri="{BB962C8B-B14F-4D97-AF65-F5344CB8AC3E}">
        <p14:creationId xmlns:p14="http://schemas.microsoft.com/office/powerpoint/2010/main" val="3141494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614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4179094"/>
            <a:ext cx="35020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929313"/>
            <a:ext cx="48577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14"/>
          <p:cNvSpPr txBox="1">
            <a:spLocks noChangeArrowheads="1"/>
          </p:cNvSpPr>
          <p:nvPr/>
        </p:nvSpPr>
        <p:spPr bwMode="auto">
          <a:xfrm>
            <a:off x="0" y="406400"/>
            <a:ext cx="85725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200" dirty="0" smtClean="0">
                <a:solidFill>
                  <a:srgbClr val="FF0000"/>
                </a:solidFill>
                <a:latin typeface="Calibri" pitchFamily="34" charset="0"/>
              </a:rPr>
              <a:t>Stap 2: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>
                <a:latin typeface="Calibri" pitchFamily="34" charset="0"/>
              </a:rPr>
              <a:t>Teken een assenstelsel.</a:t>
            </a:r>
          </a:p>
          <a:p>
            <a:pPr eaLnBrk="1" hangingPunct="1"/>
            <a:r>
              <a:rPr lang="nl-NL" sz="2200" dirty="0">
                <a:latin typeface="Calibri" pitchFamily="34" charset="0"/>
              </a:rPr>
              <a:t>	</a:t>
            </a:r>
            <a:endParaRPr lang="nl-NL" sz="2200" dirty="0" smtClean="0">
              <a:latin typeface="Calibri" pitchFamily="34" charset="0"/>
            </a:endParaRPr>
          </a:p>
          <a:p>
            <a:pPr eaLnBrk="1" hangingPunct="1"/>
            <a:r>
              <a:rPr lang="nl-NL" sz="2200" dirty="0">
                <a:latin typeface="Calibri" pitchFamily="34" charset="0"/>
              </a:rPr>
              <a:t>	</a:t>
            </a:r>
            <a:r>
              <a:rPr lang="nl-NL" dirty="0" smtClean="0">
                <a:latin typeface="Calibri" pitchFamily="34" charset="0"/>
              </a:rPr>
              <a:t>Let </a:t>
            </a:r>
            <a:r>
              <a:rPr lang="nl-NL" dirty="0">
                <a:latin typeface="Calibri" pitchFamily="34" charset="0"/>
              </a:rPr>
              <a:t>op dat je ruimte moet houden om getallen e.d. naast de assen 	te zetten.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04850" y="2273300"/>
          <a:ext cx="1289050" cy="4389444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212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Les 4 / 10</a:t>
            </a:r>
          </a:p>
        </p:txBody>
      </p:sp>
    </p:spTree>
    <p:extLst>
      <p:ext uri="{BB962C8B-B14F-4D97-AF65-F5344CB8AC3E}">
        <p14:creationId xmlns:p14="http://schemas.microsoft.com/office/powerpoint/2010/main" val="14693674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717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4179094"/>
            <a:ext cx="350202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929313"/>
            <a:ext cx="4857750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TextBox 11"/>
          <p:cNvSpPr txBox="1">
            <a:spLocks noChangeArrowheads="1"/>
          </p:cNvSpPr>
          <p:nvPr/>
        </p:nvSpPr>
        <p:spPr bwMode="auto">
          <a:xfrm>
            <a:off x="6929438" y="6286500"/>
            <a:ext cx="200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>
                <a:solidFill>
                  <a:schemeClr val="bg1"/>
                </a:solidFill>
              </a:rPr>
              <a:t>---&gt;  Lengte (cm)</a:t>
            </a:r>
          </a:p>
        </p:txBody>
      </p:sp>
      <p:sp>
        <p:nvSpPr>
          <p:cNvPr id="7177" name="TextBox 12"/>
          <p:cNvSpPr txBox="1">
            <a:spLocks noChangeArrowheads="1"/>
          </p:cNvSpPr>
          <p:nvPr/>
        </p:nvSpPr>
        <p:spPr bwMode="auto">
          <a:xfrm rot="-5400000">
            <a:off x="2225676" y="3132137"/>
            <a:ext cx="200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>
                <a:solidFill>
                  <a:schemeClr val="bg1"/>
                </a:solidFill>
              </a:rPr>
              <a:t>---&gt;  </a:t>
            </a:r>
            <a:r>
              <a:rPr lang="nl-NL" sz="1400" dirty="0" smtClean="0">
                <a:solidFill>
                  <a:schemeClr val="bg1"/>
                </a:solidFill>
              </a:rPr>
              <a:t>massa (kg</a:t>
            </a:r>
            <a:r>
              <a:rPr lang="nl-NL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178" name="TextBox 14"/>
          <p:cNvSpPr txBox="1">
            <a:spLocks noChangeArrowheads="1"/>
          </p:cNvSpPr>
          <p:nvPr/>
        </p:nvSpPr>
        <p:spPr bwMode="auto">
          <a:xfrm>
            <a:off x="357188" y="428625"/>
            <a:ext cx="85725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200" dirty="0" smtClean="0">
                <a:solidFill>
                  <a:srgbClr val="FF0000"/>
                </a:solidFill>
                <a:latin typeface="Calibri" pitchFamily="34" charset="0"/>
              </a:rPr>
              <a:t>Stap 3: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>
                <a:latin typeface="Calibri" pitchFamily="34" charset="0"/>
              </a:rPr>
              <a:t>Zet de juiste </a:t>
            </a:r>
            <a:r>
              <a:rPr lang="nl-NL" sz="2200" dirty="0" smtClean="0">
                <a:latin typeface="Calibri" pitchFamily="34" charset="0"/>
              </a:rPr>
              <a:t>grootheid en eenheid (meting)  </a:t>
            </a:r>
            <a:r>
              <a:rPr lang="nl-NL" sz="2200" dirty="0">
                <a:latin typeface="Calibri" pitchFamily="34" charset="0"/>
              </a:rPr>
              <a:t>bij de juiste </a:t>
            </a:r>
            <a:r>
              <a:rPr lang="nl-NL" sz="2200" dirty="0" smtClean="0">
                <a:latin typeface="Calibri" pitchFamily="34" charset="0"/>
              </a:rPr>
              <a:t>as</a:t>
            </a:r>
            <a:r>
              <a:rPr lang="nl-NL" sz="2200" dirty="0">
                <a:latin typeface="Calibri" pitchFamily="34" charset="0"/>
              </a:rPr>
              <a:t>.</a:t>
            </a:r>
            <a:endParaRPr lang="nl-NL" sz="2200" b="1" dirty="0">
              <a:latin typeface="Calibri" pitchFamily="34" charset="0"/>
            </a:endParaRPr>
          </a:p>
          <a:p>
            <a:pPr eaLnBrk="1" hangingPunct="1"/>
            <a:r>
              <a:rPr lang="nl-NL" sz="2200" dirty="0">
                <a:latin typeface="Calibri" pitchFamily="34" charset="0"/>
              </a:rPr>
              <a:t>	</a:t>
            </a:r>
            <a:r>
              <a:rPr lang="nl-NL" sz="2000" dirty="0">
                <a:latin typeface="Calibri" pitchFamily="34" charset="0"/>
              </a:rPr>
              <a:t>Horizontaal = oorzaak		Verticaal = gevolg</a:t>
            </a:r>
          </a:p>
          <a:p>
            <a:pPr eaLnBrk="1" hangingPunct="1"/>
            <a:endParaRPr lang="nl-NL" sz="2200" dirty="0" smtClean="0">
              <a:latin typeface="Calibri" pitchFamily="34" charset="0"/>
            </a:endParaRPr>
          </a:p>
          <a:p>
            <a:pPr eaLnBrk="1" hangingPunct="1"/>
            <a:r>
              <a:rPr lang="nl-NL" sz="2200" dirty="0">
                <a:latin typeface="Calibri" pitchFamily="34" charset="0"/>
              </a:rPr>
              <a:t>	Zet pijltjes om aan te geven in welke richting de waarde oploopt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942564"/>
              </p:ext>
            </p:extLst>
          </p:nvPr>
        </p:nvGraphicFramePr>
        <p:xfrm>
          <a:off x="704850" y="2273300"/>
          <a:ext cx="1289050" cy="4389444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238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Les 4 / 10</a:t>
            </a:r>
          </a:p>
        </p:txBody>
      </p:sp>
    </p:spTree>
    <p:extLst>
      <p:ext uri="{BB962C8B-B14F-4D97-AF65-F5344CB8AC3E}">
        <p14:creationId xmlns:p14="http://schemas.microsoft.com/office/powerpoint/2010/main" val="40318750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819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4179094"/>
            <a:ext cx="350202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929313"/>
            <a:ext cx="4857750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6929438" y="6286500"/>
            <a:ext cx="200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>
                <a:solidFill>
                  <a:schemeClr val="bg1"/>
                </a:solidFill>
              </a:rPr>
              <a:t>---&gt;  Lengte (cm)</a:t>
            </a:r>
          </a:p>
        </p:txBody>
      </p:sp>
      <p:sp>
        <p:nvSpPr>
          <p:cNvPr id="8201" name="TextBox 10"/>
          <p:cNvSpPr txBox="1">
            <a:spLocks noChangeArrowheads="1"/>
          </p:cNvSpPr>
          <p:nvPr/>
        </p:nvSpPr>
        <p:spPr bwMode="auto">
          <a:xfrm rot="-5400000">
            <a:off x="2225676" y="3132137"/>
            <a:ext cx="200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>
                <a:solidFill>
                  <a:schemeClr val="bg1"/>
                </a:solidFill>
              </a:rPr>
              <a:t>---&gt;  </a:t>
            </a:r>
            <a:r>
              <a:rPr lang="nl-NL" sz="1400" dirty="0" smtClean="0">
                <a:solidFill>
                  <a:schemeClr val="bg1"/>
                </a:solidFill>
              </a:rPr>
              <a:t>massa </a:t>
            </a:r>
            <a:r>
              <a:rPr lang="nl-NL" sz="1400" dirty="0">
                <a:solidFill>
                  <a:schemeClr val="bg1"/>
                </a:solidFill>
              </a:rPr>
              <a:t>(kg)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4750" y="5143500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14750" y="4784725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14750" y="4429125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14750" y="4000500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14750" y="3643313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14750" y="3214688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4750" y="5572125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Box 24"/>
          <p:cNvSpPr txBox="1">
            <a:spLocks noChangeArrowheads="1"/>
          </p:cNvSpPr>
          <p:nvPr/>
        </p:nvSpPr>
        <p:spPr bwMode="auto">
          <a:xfrm>
            <a:off x="3357563" y="540702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8210" name="TextBox 25"/>
          <p:cNvSpPr txBox="1">
            <a:spLocks noChangeArrowheads="1"/>
          </p:cNvSpPr>
          <p:nvPr/>
        </p:nvSpPr>
        <p:spPr bwMode="auto">
          <a:xfrm>
            <a:off x="3357563" y="497840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8211" name="TextBox 26"/>
          <p:cNvSpPr txBox="1">
            <a:spLocks noChangeArrowheads="1"/>
          </p:cNvSpPr>
          <p:nvPr/>
        </p:nvSpPr>
        <p:spPr bwMode="auto">
          <a:xfrm>
            <a:off x="3357563" y="4621213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8212" name="TextBox 27"/>
          <p:cNvSpPr txBox="1">
            <a:spLocks noChangeArrowheads="1"/>
          </p:cNvSpPr>
          <p:nvPr/>
        </p:nvSpPr>
        <p:spPr bwMode="auto">
          <a:xfrm>
            <a:off x="3357563" y="426402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8213" name="TextBox 28"/>
          <p:cNvSpPr txBox="1">
            <a:spLocks noChangeArrowheads="1"/>
          </p:cNvSpPr>
          <p:nvPr/>
        </p:nvSpPr>
        <p:spPr bwMode="auto">
          <a:xfrm>
            <a:off x="3357563" y="385762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8214" name="TextBox 29"/>
          <p:cNvSpPr txBox="1">
            <a:spLocks noChangeArrowheads="1"/>
          </p:cNvSpPr>
          <p:nvPr/>
        </p:nvSpPr>
        <p:spPr bwMode="auto">
          <a:xfrm>
            <a:off x="3357563" y="350043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8215" name="TextBox 30"/>
          <p:cNvSpPr txBox="1">
            <a:spLocks noChangeArrowheads="1"/>
          </p:cNvSpPr>
          <p:nvPr/>
        </p:nvSpPr>
        <p:spPr bwMode="auto">
          <a:xfrm>
            <a:off x="3357563" y="3071813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70</a:t>
            </a:r>
          </a:p>
        </p:txBody>
      </p:sp>
      <p:sp>
        <p:nvSpPr>
          <p:cNvPr id="8216" name="TextBox 31"/>
          <p:cNvSpPr txBox="1">
            <a:spLocks noChangeArrowheads="1"/>
          </p:cNvSpPr>
          <p:nvPr/>
        </p:nvSpPr>
        <p:spPr bwMode="auto">
          <a:xfrm>
            <a:off x="3571875" y="590708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chemeClr val="bg1"/>
                </a:solidFill>
              </a:rPr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216400" y="6000750"/>
            <a:ext cx="141288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714081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144294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42769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072981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571456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7000081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428706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928769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57394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7" name="TextBox 45"/>
          <p:cNvSpPr txBox="1">
            <a:spLocks noChangeArrowheads="1"/>
          </p:cNvSpPr>
          <p:nvPr/>
        </p:nvSpPr>
        <p:spPr bwMode="auto">
          <a:xfrm>
            <a:off x="4071938" y="607218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8228" name="TextBox 46"/>
          <p:cNvSpPr txBox="1">
            <a:spLocks noChangeArrowheads="1"/>
          </p:cNvSpPr>
          <p:nvPr/>
        </p:nvSpPr>
        <p:spPr bwMode="auto">
          <a:xfrm>
            <a:off x="4572000" y="607218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8229" name="TextBox 47"/>
          <p:cNvSpPr txBox="1">
            <a:spLocks noChangeArrowheads="1"/>
          </p:cNvSpPr>
          <p:nvPr/>
        </p:nvSpPr>
        <p:spPr bwMode="auto">
          <a:xfrm>
            <a:off x="5000625" y="607218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8230" name="TextBox 48"/>
          <p:cNvSpPr txBox="1">
            <a:spLocks noChangeArrowheads="1"/>
          </p:cNvSpPr>
          <p:nvPr/>
        </p:nvSpPr>
        <p:spPr bwMode="auto">
          <a:xfrm>
            <a:off x="5500688" y="607218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8231" name="TextBox 49"/>
          <p:cNvSpPr txBox="1">
            <a:spLocks noChangeArrowheads="1"/>
          </p:cNvSpPr>
          <p:nvPr/>
        </p:nvSpPr>
        <p:spPr bwMode="auto">
          <a:xfrm>
            <a:off x="5929313" y="6072188"/>
            <a:ext cx="50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8232" name="TextBox 50"/>
          <p:cNvSpPr txBox="1">
            <a:spLocks noChangeArrowheads="1"/>
          </p:cNvSpPr>
          <p:nvPr/>
        </p:nvSpPr>
        <p:spPr bwMode="auto">
          <a:xfrm>
            <a:off x="6357938" y="6072188"/>
            <a:ext cx="50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120</a:t>
            </a:r>
          </a:p>
        </p:txBody>
      </p:sp>
      <p:sp>
        <p:nvSpPr>
          <p:cNvPr id="8233" name="TextBox 51"/>
          <p:cNvSpPr txBox="1">
            <a:spLocks noChangeArrowheads="1"/>
          </p:cNvSpPr>
          <p:nvPr/>
        </p:nvSpPr>
        <p:spPr bwMode="auto">
          <a:xfrm>
            <a:off x="6786563" y="6072188"/>
            <a:ext cx="50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8234" name="TextBox 52"/>
          <p:cNvSpPr txBox="1">
            <a:spLocks noChangeArrowheads="1"/>
          </p:cNvSpPr>
          <p:nvPr/>
        </p:nvSpPr>
        <p:spPr bwMode="auto">
          <a:xfrm>
            <a:off x="7286625" y="6072188"/>
            <a:ext cx="500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160</a:t>
            </a:r>
          </a:p>
        </p:txBody>
      </p:sp>
      <p:sp>
        <p:nvSpPr>
          <p:cNvPr id="8235" name="TextBox 53"/>
          <p:cNvSpPr txBox="1">
            <a:spLocks noChangeArrowheads="1"/>
          </p:cNvSpPr>
          <p:nvPr/>
        </p:nvSpPr>
        <p:spPr bwMode="auto">
          <a:xfrm>
            <a:off x="7715250" y="6072188"/>
            <a:ext cx="500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chemeClr val="bg1"/>
                </a:solidFill>
              </a:rPr>
              <a:t>180</a:t>
            </a:r>
          </a:p>
        </p:txBody>
      </p:sp>
      <p:sp>
        <p:nvSpPr>
          <p:cNvPr id="8236" name="TextBox 55"/>
          <p:cNvSpPr txBox="1">
            <a:spLocks noChangeArrowheads="1"/>
          </p:cNvSpPr>
          <p:nvPr/>
        </p:nvSpPr>
        <p:spPr bwMode="auto">
          <a:xfrm>
            <a:off x="0" y="406400"/>
            <a:ext cx="85725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nl-NL" sz="2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200" dirty="0" smtClean="0">
                <a:solidFill>
                  <a:srgbClr val="FF0000"/>
                </a:solidFill>
                <a:latin typeface="Calibri" pitchFamily="34" charset="0"/>
              </a:rPr>
              <a:t>Stap 4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Zoek bij elke as een juiste schaalverdeling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pPr eaLnBrk="1" hangingPunct="1"/>
            <a:endParaRPr lang="nl-NL" sz="22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STAPJE VAN 1, 2, 5, 10, 20, 50 ENZ</a:t>
            </a:r>
            <a:endParaRPr lang="nl-NL" sz="22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704850" y="2273300"/>
          <a:ext cx="1289050" cy="4389444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9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Les 4 / 10</a:t>
            </a:r>
          </a:p>
        </p:txBody>
      </p:sp>
    </p:spTree>
    <p:extLst>
      <p:ext uri="{BB962C8B-B14F-4D97-AF65-F5344CB8AC3E}">
        <p14:creationId xmlns:p14="http://schemas.microsoft.com/office/powerpoint/2010/main" val="600405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4179094"/>
            <a:ext cx="350202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929313"/>
            <a:ext cx="4857750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xtBox 9"/>
          <p:cNvSpPr txBox="1">
            <a:spLocks noChangeArrowheads="1"/>
          </p:cNvSpPr>
          <p:nvPr/>
        </p:nvSpPr>
        <p:spPr bwMode="auto">
          <a:xfrm>
            <a:off x="6929438" y="6286500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>
                <a:solidFill>
                  <a:srgbClr val="000032"/>
                </a:solidFill>
              </a:rPr>
              <a:t>---&gt;  Lengte (cm)</a:t>
            </a:r>
          </a:p>
        </p:txBody>
      </p:sp>
      <p:sp>
        <p:nvSpPr>
          <p:cNvPr id="9225" name="TextBox 10"/>
          <p:cNvSpPr txBox="1">
            <a:spLocks noChangeArrowheads="1"/>
          </p:cNvSpPr>
          <p:nvPr/>
        </p:nvSpPr>
        <p:spPr bwMode="auto">
          <a:xfrm rot="-5400000">
            <a:off x="2225676" y="3132137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>
                <a:solidFill>
                  <a:srgbClr val="000032"/>
                </a:solidFill>
              </a:rPr>
              <a:t>---&gt;  </a:t>
            </a:r>
            <a:r>
              <a:rPr lang="nl-NL" sz="1400" dirty="0" smtClean="0">
                <a:solidFill>
                  <a:srgbClr val="000032"/>
                </a:solidFill>
              </a:rPr>
              <a:t>massa </a:t>
            </a:r>
            <a:r>
              <a:rPr lang="nl-NL" sz="1400" dirty="0">
                <a:solidFill>
                  <a:srgbClr val="000032"/>
                </a:solidFill>
              </a:rPr>
              <a:t>(kg)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4750" y="5160963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14750" y="4784725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14750" y="4429125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14750" y="4000500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14750" y="3643313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14750" y="3214688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4750" y="5572125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xtBox 24"/>
          <p:cNvSpPr txBox="1">
            <a:spLocks noChangeArrowheads="1"/>
          </p:cNvSpPr>
          <p:nvPr/>
        </p:nvSpPr>
        <p:spPr bwMode="auto">
          <a:xfrm>
            <a:off x="3357563" y="5407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10</a:t>
            </a:r>
          </a:p>
        </p:txBody>
      </p:sp>
      <p:sp>
        <p:nvSpPr>
          <p:cNvPr id="9234" name="TextBox 25"/>
          <p:cNvSpPr txBox="1">
            <a:spLocks noChangeArrowheads="1"/>
          </p:cNvSpPr>
          <p:nvPr/>
        </p:nvSpPr>
        <p:spPr bwMode="auto">
          <a:xfrm>
            <a:off x="3357563" y="498475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20</a:t>
            </a:r>
          </a:p>
        </p:txBody>
      </p:sp>
      <p:sp>
        <p:nvSpPr>
          <p:cNvPr id="9235" name="TextBox 26"/>
          <p:cNvSpPr txBox="1">
            <a:spLocks noChangeArrowheads="1"/>
          </p:cNvSpPr>
          <p:nvPr/>
        </p:nvSpPr>
        <p:spPr bwMode="auto">
          <a:xfrm>
            <a:off x="3357563" y="46212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30</a:t>
            </a:r>
          </a:p>
        </p:txBody>
      </p:sp>
      <p:sp>
        <p:nvSpPr>
          <p:cNvPr id="9236" name="TextBox 27"/>
          <p:cNvSpPr txBox="1">
            <a:spLocks noChangeArrowheads="1"/>
          </p:cNvSpPr>
          <p:nvPr/>
        </p:nvSpPr>
        <p:spPr bwMode="auto">
          <a:xfrm>
            <a:off x="3357563" y="4264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40</a:t>
            </a:r>
          </a:p>
        </p:txBody>
      </p:sp>
      <p:sp>
        <p:nvSpPr>
          <p:cNvPr id="9237" name="TextBox 28"/>
          <p:cNvSpPr txBox="1">
            <a:spLocks noChangeArrowheads="1"/>
          </p:cNvSpPr>
          <p:nvPr/>
        </p:nvSpPr>
        <p:spPr bwMode="auto">
          <a:xfrm>
            <a:off x="3357563" y="38576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50</a:t>
            </a:r>
          </a:p>
        </p:txBody>
      </p:sp>
      <p:sp>
        <p:nvSpPr>
          <p:cNvPr id="9238" name="TextBox 29"/>
          <p:cNvSpPr txBox="1">
            <a:spLocks noChangeArrowheads="1"/>
          </p:cNvSpPr>
          <p:nvPr/>
        </p:nvSpPr>
        <p:spPr bwMode="auto">
          <a:xfrm>
            <a:off x="3357563" y="350043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60</a:t>
            </a:r>
          </a:p>
        </p:txBody>
      </p:sp>
      <p:sp>
        <p:nvSpPr>
          <p:cNvPr id="9239" name="TextBox 30"/>
          <p:cNvSpPr txBox="1">
            <a:spLocks noChangeArrowheads="1"/>
          </p:cNvSpPr>
          <p:nvPr/>
        </p:nvSpPr>
        <p:spPr bwMode="auto">
          <a:xfrm>
            <a:off x="3357563" y="30718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70</a:t>
            </a:r>
          </a:p>
        </p:txBody>
      </p:sp>
      <p:sp>
        <p:nvSpPr>
          <p:cNvPr id="9240" name="TextBox 31"/>
          <p:cNvSpPr txBox="1">
            <a:spLocks noChangeArrowheads="1"/>
          </p:cNvSpPr>
          <p:nvPr/>
        </p:nvSpPr>
        <p:spPr bwMode="auto">
          <a:xfrm>
            <a:off x="3571875" y="59070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 dirty="0">
                <a:solidFill>
                  <a:srgbClr val="000032"/>
                </a:solidFill>
              </a:rPr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216400" y="6000750"/>
            <a:ext cx="141288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714081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144294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42769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072981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546056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7000081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428706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922419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57394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1" name="TextBox 45"/>
          <p:cNvSpPr txBox="1">
            <a:spLocks noChangeArrowheads="1"/>
          </p:cNvSpPr>
          <p:nvPr/>
        </p:nvSpPr>
        <p:spPr bwMode="auto">
          <a:xfrm>
            <a:off x="407193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20</a:t>
            </a:r>
          </a:p>
        </p:txBody>
      </p:sp>
      <p:sp>
        <p:nvSpPr>
          <p:cNvPr id="9252" name="TextBox 46"/>
          <p:cNvSpPr txBox="1">
            <a:spLocks noChangeArrowheads="1"/>
          </p:cNvSpPr>
          <p:nvPr/>
        </p:nvSpPr>
        <p:spPr bwMode="auto">
          <a:xfrm>
            <a:off x="4572000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40</a:t>
            </a:r>
          </a:p>
        </p:txBody>
      </p:sp>
      <p:sp>
        <p:nvSpPr>
          <p:cNvPr id="9253" name="TextBox 47"/>
          <p:cNvSpPr txBox="1">
            <a:spLocks noChangeArrowheads="1"/>
          </p:cNvSpPr>
          <p:nvPr/>
        </p:nvSpPr>
        <p:spPr bwMode="auto">
          <a:xfrm>
            <a:off x="5000625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60</a:t>
            </a:r>
          </a:p>
        </p:txBody>
      </p:sp>
      <p:sp>
        <p:nvSpPr>
          <p:cNvPr id="9254" name="TextBox 48"/>
          <p:cNvSpPr txBox="1">
            <a:spLocks noChangeArrowheads="1"/>
          </p:cNvSpPr>
          <p:nvPr/>
        </p:nvSpPr>
        <p:spPr bwMode="auto">
          <a:xfrm>
            <a:off x="550068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80</a:t>
            </a:r>
          </a:p>
        </p:txBody>
      </p:sp>
      <p:sp>
        <p:nvSpPr>
          <p:cNvPr id="9255" name="TextBox 49"/>
          <p:cNvSpPr txBox="1">
            <a:spLocks noChangeArrowheads="1"/>
          </p:cNvSpPr>
          <p:nvPr/>
        </p:nvSpPr>
        <p:spPr bwMode="auto">
          <a:xfrm>
            <a:off x="592931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100</a:t>
            </a:r>
          </a:p>
        </p:txBody>
      </p:sp>
      <p:sp>
        <p:nvSpPr>
          <p:cNvPr id="9256" name="TextBox 50"/>
          <p:cNvSpPr txBox="1">
            <a:spLocks noChangeArrowheads="1"/>
          </p:cNvSpPr>
          <p:nvPr/>
        </p:nvSpPr>
        <p:spPr bwMode="auto">
          <a:xfrm>
            <a:off x="6357938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120</a:t>
            </a:r>
          </a:p>
        </p:txBody>
      </p:sp>
      <p:sp>
        <p:nvSpPr>
          <p:cNvPr id="9257" name="TextBox 51"/>
          <p:cNvSpPr txBox="1">
            <a:spLocks noChangeArrowheads="1"/>
          </p:cNvSpPr>
          <p:nvPr/>
        </p:nvSpPr>
        <p:spPr bwMode="auto">
          <a:xfrm>
            <a:off x="678656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140</a:t>
            </a:r>
          </a:p>
        </p:txBody>
      </p:sp>
      <p:sp>
        <p:nvSpPr>
          <p:cNvPr id="9258" name="TextBox 52"/>
          <p:cNvSpPr txBox="1">
            <a:spLocks noChangeArrowheads="1"/>
          </p:cNvSpPr>
          <p:nvPr/>
        </p:nvSpPr>
        <p:spPr bwMode="auto">
          <a:xfrm>
            <a:off x="7286625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160</a:t>
            </a:r>
          </a:p>
        </p:txBody>
      </p:sp>
      <p:sp>
        <p:nvSpPr>
          <p:cNvPr id="9259" name="TextBox 53"/>
          <p:cNvSpPr txBox="1">
            <a:spLocks noChangeArrowheads="1"/>
          </p:cNvSpPr>
          <p:nvPr/>
        </p:nvSpPr>
        <p:spPr bwMode="auto">
          <a:xfrm>
            <a:off x="7715250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180</a:t>
            </a:r>
          </a:p>
        </p:txBody>
      </p:sp>
      <p:sp>
        <p:nvSpPr>
          <p:cNvPr id="55" name="Plus 54"/>
          <p:cNvSpPr/>
          <p:nvPr/>
        </p:nvSpPr>
        <p:spPr>
          <a:xfrm>
            <a:off x="4394200" y="57213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6" name="Plus 55"/>
          <p:cNvSpPr/>
          <p:nvPr/>
        </p:nvSpPr>
        <p:spPr>
          <a:xfrm>
            <a:off x="4641850" y="5676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7" name="Plus 56"/>
          <p:cNvSpPr/>
          <p:nvPr/>
        </p:nvSpPr>
        <p:spPr>
          <a:xfrm>
            <a:off x="4864100" y="5607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8" name="Plus 57"/>
          <p:cNvSpPr/>
          <p:nvPr/>
        </p:nvSpPr>
        <p:spPr>
          <a:xfrm>
            <a:off x="5086350" y="55181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9" name="Plus 58"/>
          <p:cNvSpPr/>
          <p:nvPr/>
        </p:nvSpPr>
        <p:spPr>
          <a:xfrm>
            <a:off x="5308600" y="54546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0" name="Plus 59"/>
          <p:cNvSpPr/>
          <p:nvPr/>
        </p:nvSpPr>
        <p:spPr>
          <a:xfrm>
            <a:off x="5549900" y="5321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1" name="Plus 60"/>
          <p:cNvSpPr/>
          <p:nvPr/>
        </p:nvSpPr>
        <p:spPr>
          <a:xfrm>
            <a:off x="5772150" y="51435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2" name="Plus 61"/>
          <p:cNvSpPr/>
          <p:nvPr/>
        </p:nvSpPr>
        <p:spPr>
          <a:xfrm>
            <a:off x="5994400" y="50292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3" name="Plus 62"/>
          <p:cNvSpPr/>
          <p:nvPr/>
        </p:nvSpPr>
        <p:spPr>
          <a:xfrm>
            <a:off x="6242050" y="4787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4" name="Plus 63"/>
          <p:cNvSpPr/>
          <p:nvPr/>
        </p:nvSpPr>
        <p:spPr>
          <a:xfrm>
            <a:off x="6464300" y="46545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5" name="Plus 64"/>
          <p:cNvSpPr/>
          <p:nvPr/>
        </p:nvSpPr>
        <p:spPr>
          <a:xfrm>
            <a:off x="6686550" y="44767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6" name="Plus 65"/>
          <p:cNvSpPr/>
          <p:nvPr/>
        </p:nvSpPr>
        <p:spPr>
          <a:xfrm>
            <a:off x="6927850" y="42989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7" name="Plus 66"/>
          <p:cNvSpPr/>
          <p:nvPr/>
        </p:nvSpPr>
        <p:spPr>
          <a:xfrm>
            <a:off x="7150100" y="40767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8" name="Plus 67"/>
          <p:cNvSpPr/>
          <p:nvPr/>
        </p:nvSpPr>
        <p:spPr>
          <a:xfrm>
            <a:off x="7372350" y="37846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Plus 68"/>
          <p:cNvSpPr/>
          <p:nvPr/>
        </p:nvSpPr>
        <p:spPr>
          <a:xfrm>
            <a:off x="7594600" y="3543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0" name="Plus 69"/>
          <p:cNvSpPr/>
          <p:nvPr/>
        </p:nvSpPr>
        <p:spPr>
          <a:xfrm>
            <a:off x="7842250" y="3321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276" name="TextBox 71"/>
          <p:cNvSpPr txBox="1">
            <a:spLocks noChangeArrowheads="1"/>
          </p:cNvSpPr>
          <p:nvPr/>
        </p:nvSpPr>
        <p:spPr bwMode="auto">
          <a:xfrm>
            <a:off x="0" y="406400"/>
            <a:ext cx="85725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200" dirty="0">
                <a:solidFill>
                  <a:srgbClr val="FF00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Zet de waarden in de grafiek met een kruisje</a:t>
            </a: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704850" y="2273300"/>
          <a:ext cx="1289050" cy="4389444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33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Les 4 / 10</a:t>
            </a:r>
          </a:p>
        </p:txBody>
      </p:sp>
    </p:spTree>
    <p:extLst>
      <p:ext uri="{BB962C8B-B14F-4D97-AF65-F5344CB8AC3E}">
        <p14:creationId xmlns:p14="http://schemas.microsoft.com/office/powerpoint/2010/main" val="49756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1024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4179094"/>
            <a:ext cx="350202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929313"/>
            <a:ext cx="4857750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8" name="TextBox 9"/>
          <p:cNvSpPr txBox="1">
            <a:spLocks noChangeArrowheads="1"/>
          </p:cNvSpPr>
          <p:nvPr/>
        </p:nvSpPr>
        <p:spPr bwMode="auto">
          <a:xfrm>
            <a:off x="6929438" y="6286500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>
                <a:solidFill>
                  <a:srgbClr val="000032"/>
                </a:solidFill>
              </a:rPr>
              <a:t>---&gt;  Lengte (cm)</a:t>
            </a:r>
          </a:p>
        </p:txBody>
      </p:sp>
      <p:sp>
        <p:nvSpPr>
          <p:cNvPr id="10249" name="TextBox 10"/>
          <p:cNvSpPr txBox="1">
            <a:spLocks noChangeArrowheads="1"/>
          </p:cNvSpPr>
          <p:nvPr/>
        </p:nvSpPr>
        <p:spPr bwMode="auto">
          <a:xfrm rot="-5400000">
            <a:off x="2225676" y="3132137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>
                <a:solidFill>
                  <a:srgbClr val="000032"/>
                </a:solidFill>
              </a:rPr>
              <a:t>---&gt;  </a:t>
            </a:r>
            <a:r>
              <a:rPr lang="nl-NL" sz="1400" dirty="0" smtClean="0">
                <a:solidFill>
                  <a:srgbClr val="000032"/>
                </a:solidFill>
              </a:rPr>
              <a:t>massa </a:t>
            </a:r>
            <a:r>
              <a:rPr lang="nl-NL" sz="1400" dirty="0">
                <a:solidFill>
                  <a:srgbClr val="000032"/>
                </a:solidFill>
              </a:rPr>
              <a:t>(kg)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4750" y="5160963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14750" y="4784725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14750" y="4429125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14750" y="4000500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14750" y="3643313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14750" y="3214688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4750" y="5572125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7" name="TextBox 24"/>
          <p:cNvSpPr txBox="1">
            <a:spLocks noChangeArrowheads="1"/>
          </p:cNvSpPr>
          <p:nvPr/>
        </p:nvSpPr>
        <p:spPr bwMode="auto">
          <a:xfrm>
            <a:off x="3357563" y="5407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10</a:t>
            </a:r>
          </a:p>
        </p:txBody>
      </p:sp>
      <p:sp>
        <p:nvSpPr>
          <p:cNvPr id="10258" name="TextBox 25"/>
          <p:cNvSpPr txBox="1">
            <a:spLocks noChangeArrowheads="1"/>
          </p:cNvSpPr>
          <p:nvPr/>
        </p:nvSpPr>
        <p:spPr bwMode="auto">
          <a:xfrm>
            <a:off x="3357563" y="498475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20</a:t>
            </a:r>
          </a:p>
        </p:txBody>
      </p:sp>
      <p:sp>
        <p:nvSpPr>
          <p:cNvPr id="10259" name="TextBox 26"/>
          <p:cNvSpPr txBox="1">
            <a:spLocks noChangeArrowheads="1"/>
          </p:cNvSpPr>
          <p:nvPr/>
        </p:nvSpPr>
        <p:spPr bwMode="auto">
          <a:xfrm>
            <a:off x="3357563" y="46212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30</a:t>
            </a:r>
          </a:p>
        </p:txBody>
      </p:sp>
      <p:sp>
        <p:nvSpPr>
          <p:cNvPr id="10260" name="TextBox 27"/>
          <p:cNvSpPr txBox="1">
            <a:spLocks noChangeArrowheads="1"/>
          </p:cNvSpPr>
          <p:nvPr/>
        </p:nvSpPr>
        <p:spPr bwMode="auto">
          <a:xfrm>
            <a:off x="3357563" y="4264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40</a:t>
            </a:r>
          </a:p>
        </p:txBody>
      </p:sp>
      <p:sp>
        <p:nvSpPr>
          <p:cNvPr id="10261" name="TextBox 28"/>
          <p:cNvSpPr txBox="1">
            <a:spLocks noChangeArrowheads="1"/>
          </p:cNvSpPr>
          <p:nvPr/>
        </p:nvSpPr>
        <p:spPr bwMode="auto">
          <a:xfrm>
            <a:off x="3357563" y="38576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50</a:t>
            </a:r>
          </a:p>
        </p:txBody>
      </p:sp>
      <p:sp>
        <p:nvSpPr>
          <p:cNvPr id="10262" name="TextBox 29"/>
          <p:cNvSpPr txBox="1">
            <a:spLocks noChangeArrowheads="1"/>
          </p:cNvSpPr>
          <p:nvPr/>
        </p:nvSpPr>
        <p:spPr bwMode="auto">
          <a:xfrm>
            <a:off x="3357563" y="350043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60</a:t>
            </a:r>
          </a:p>
        </p:txBody>
      </p:sp>
      <p:sp>
        <p:nvSpPr>
          <p:cNvPr id="10263" name="TextBox 30"/>
          <p:cNvSpPr txBox="1">
            <a:spLocks noChangeArrowheads="1"/>
          </p:cNvSpPr>
          <p:nvPr/>
        </p:nvSpPr>
        <p:spPr bwMode="auto">
          <a:xfrm>
            <a:off x="3357563" y="30718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70</a:t>
            </a:r>
          </a:p>
        </p:txBody>
      </p:sp>
      <p:sp>
        <p:nvSpPr>
          <p:cNvPr id="10264" name="TextBox 31"/>
          <p:cNvSpPr txBox="1">
            <a:spLocks noChangeArrowheads="1"/>
          </p:cNvSpPr>
          <p:nvPr/>
        </p:nvSpPr>
        <p:spPr bwMode="auto">
          <a:xfrm>
            <a:off x="3571875" y="59070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216400" y="6000750"/>
            <a:ext cx="141288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714081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144294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42769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072981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546056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7000081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428706" y="5999957"/>
            <a:ext cx="142875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922419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57394" y="5999957"/>
            <a:ext cx="142875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5" name="TextBox 45"/>
          <p:cNvSpPr txBox="1">
            <a:spLocks noChangeArrowheads="1"/>
          </p:cNvSpPr>
          <p:nvPr/>
        </p:nvSpPr>
        <p:spPr bwMode="auto">
          <a:xfrm>
            <a:off x="407193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20</a:t>
            </a:r>
          </a:p>
        </p:txBody>
      </p:sp>
      <p:sp>
        <p:nvSpPr>
          <p:cNvPr id="10276" name="TextBox 46"/>
          <p:cNvSpPr txBox="1">
            <a:spLocks noChangeArrowheads="1"/>
          </p:cNvSpPr>
          <p:nvPr/>
        </p:nvSpPr>
        <p:spPr bwMode="auto">
          <a:xfrm>
            <a:off x="4572000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40</a:t>
            </a:r>
          </a:p>
        </p:txBody>
      </p:sp>
      <p:sp>
        <p:nvSpPr>
          <p:cNvPr id="10277" name="TextBox 47"/>
          <p:cNvSpPr txBox="1">
            <a:spLocks noChangeArrowheads="1"/>
          </p:cNvSpPr>
          <p:nvPr/>
        </p:nvSpPr>
        <p:spPr bwMode="auto">
          <a:xfrm>
            <a:off x="5000625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60</a:t>
            </a:r>
          </a:p>
        </p:txBody>
      </p:sp>
      <p:sp>
        <p:nvSpPr>
          <p:cNvPr id="10278" name="TextBox 48"/>
          <p:cNvSpPr txBox="1">
            <a:spLocks noChangeArrowheads="1"/>
          </p:cNvSpPr>
          <p:nvPr/>
        </p:nvSpPr>
        <p:spPr bwMode="auto">
          <a:xfrm>
            <a:off x="550068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80</a:t>
            </a:r>
          </a:p>
        </p:txBody>
      </p:sp>
      <p:sp>
        <p:nvSpPr>
          <p:cNvPr id="10279" name="TextBox 49"/>
          <p:cNvSpPr txBox="1">
            <a:spLocks noChangeArrowheads="1"/>
          </p:cNvSpPr>
          <p:nvPr/>
        </p:nvSpPr>
        <p:spPr bwMode="auto">
          <a:xfrm>
            <a:off x="592931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100</a:t>
            </a:r>
          </a:p>
        </p:txBody>
      </p:sp>
      <p:sp>
        <p:nvSpPr>
          <p:cNvPr id="10280" name="TextBox 50"/>
          <p:cNvSpPr txBox="1">
            <a:spLocks noChangeArrowheads="1"/>
          </p:cNvSpPr>
          <p:nvPr/>
        </p:nvSpPr>
        <p:spPr bwMode="auto">
          <a:xfrm>
            <a:off x="6357938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120</a:t>
            </a:r>
          </a:p>
        </p:txBody>
      </p:sp>
      <p:sp>
        <p:nvSpPr>
          <p:cNvPr id="10281" name="TextBox 51"/>
          <p:cNvSpPr txBox="1">
            <a:spLocks noChangeArrowheads="1"/>
          </p:cNvSpPr>
          <p:nvPr/>
        </p:nvSpPr>
        <p:spPr bwMode="auto">
          <a:xfrm>
            <a:off x="678656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140</a:t>
            </a:r>
          </a:p>
        </p:txBody>
      </p:sp>
      <p:sp>
        <p:nvSpPr>
          <p:cNvPr id="10282" name="TextBox 52"/>
          <p:cNvSpPr txBox="1">
            <a:spLocks noChangeArrowheads="1"/>
          </p:cNvSpPr>
          <p:nvPr/>
        </p:nvSpPr>
        <p:spPr bwMode="auto">
          <a:xfrm>
            <a:off x="7286625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160</a:t>
            </a:r>
          </a:p>
        </p:txBody>
      </p:sp>
      <p:sp>
        <p:nvSpPr>
          <p:cNvPr id="10283" name="TextBox 53"/>
          <p:cNvSpPr txBox="1">
            <a:spLocks noChangeArrowheads="1"/>
          </p:cNvSpPr>
          <p:nvPr/>
        </p:nvSpPr>
        <p:spPr bwMode="auto">
          <a:xfrm>
            <a:off x="7715250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180</a:t>
            </a:r>
          </a:p>
        </p:txBody>
      </p:sp>
      <p:sp>
        <p:nvSpPr>
          <p:cNvPr id="55" name="Plus 54"/>
          <p:cNvSpPr/>
          <p:nvPr/>
        </p:nvSpPr>
        <p:spPr>
          <a:xfrm>
            <a:off x="4394200" y="57213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56" name="Plus 55"/>
          <p:cNvSpPr/>
          <p:nvPr/>
        </p:nvSpPr>
        <p:spPr>
          <a:xfrm>
            <a:off x="4641850" y="5676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57" name="Plus 56"/>
          <p:cNvSpPr/>
          <p:nvPr/>
        </p:nvSpPr>
        <p:spPr>
          <a:xfrm>
            <a:off x="4864100" y="5607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58" name="Plus 57"/>
          <p:cNvSpPr/>
          <p:nvPr/>
        </p:nvSpPr>
        <p:spPr>
          <a:xfrm>
            <a:off x="5086350" y="55181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59" name="Plus 58"/>
          <p:cNvSpPr/>
          <p:nvPr/>
        </p:nvSpPr>
        <p:spPr>
          <a:xfrm>
            <a:off x="5308600" y="54546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0" name="Plus 59"/>
          <p:cNvSpPr/>
          <p:nvPr/>
        </p:nvSpPr>
        <p:spPr>
          <a:xfrm>
            <a:off x="5549900" y="5321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1" name="Plus 60"/>
          <p:cNvSpPr/>
          <p:nvPr/>
        </p:nvSpPr>
        <p:spPr>
          <a:xfrm>
            <a:off x="5772150" y="51435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2" name="Plus 61"/>
          <p:cNvSpPr/>
          <p:nvPr/>
        </p:nvSpPr>
        <p:spPr>
          <a:xfrm>
            <a:off x="5994400" y="50292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3" name="Plus 62"/>
          <p:cNvSpPr/>
          <p:nvPr/>
        </p:nvSpPr>
        <p:spPr>
          <a:xfrm>
            <a:off x="6242050" y="4787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4" name="Plus 63"/>
          <p:cNvSpPr/>
          <p:nvPr/>
        </p:nvSpPr>
        <p:spPr>
          <a:xfrm>
            <a:off x="6464300" y="46545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5" name="Plus 64"/>
          <p:cNvSpPr/>
          <p:nvPr/>
        </p:nvSpPr>
        <p:spPr>
          <a:xfrm>
            <a:off x="6686550" y="44767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6" name="Plus 65"/>
          <p:cNvSpPr/>
          <p:nvPr/>
        </p:nvSpPr>
        <p:spPr>
          <a:xfrm>
            <a:off x="6927850" y="42989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7" name="Plus 66"/>
          <p:cNvSpPr/>
          <p:nvPr/>
        </p:nvSpPr>
        <p:spPr>
          <a:xfrm>
            <a:off x="7150100" y="40767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8" name="Plus 67"/>
          <p:cNvSpPr/>
          <p:nvPr/>
        </p:nvSpPr>
        <p:spPr>
          <a:xfrm>
            <a:off x="7372350" y="37846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69" name="Plus 68"/>
          <p:cNvSpPr/>
          <p:nvPr/>
        </p:nvSpPr>
        <p:spPr>
          <a:xfrm>
            <a:off x="7594600" y="3543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70" name="Plus 69"/>
          <p:cNvSpPr/>
          <p:nvPr/>
        </p:nvSpPr>
        <p:spPr>
          <a:xfrm>
            <a:off x="7842250" y="3321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4537075" y="3398838"/>
            <a:ext cx="3506788" cy="2455862"/>
          </a:xfrm>
          <a:custGeom>
            <a:avLst/>
            <a:gdLst>
              <a:gd name="connsiteX0" fmla="*/ 0 w 3507179"/>
              <a:gd name="connsiteY0" fmla="*/ 2456213 h 2456213"/>
              <a:gd name="connsiteX1" fmla="*/ 249382 w 3507179"/>
              <a:gd name="connsiteY1" fmla="*/ 2408712 h 2456213"/>
              <a:gd name="connsiteX2" fmla="*/ 486888 w 3507179"/>
              <a:gd name="connsiteY2" fmla="*/ 2349335 h 2456213"/>
              <a:gd name="connsiteX3" fmla="*/ 700644 w 3507179"/>
              <a:gd name="connsiteY3" fmla="*/ 2266208 h 2456213"/>
              <a:gd name="connsiteX4" fmla="*/ 926275 w 3507179"/>
              <a:gd name="connsiteY4" fmla="*/ 2183081 h 2456213"/>
              <a:gd name="connsiteX5" fmla="*/ 1163782 w 3507179"/>
              <a:gd name="connsiteY5" fmla="*/ 2052452 h 2456213"/>
              <a:gd name="connsiteX6" fmla="*/ 1389413 w 3507179"/>
              <a:gd name="connsiteY6" fmla="*/ 1898073 h 2456213"/>
              <a:gd name="connsiteX7" fmla="*/ 1603169 w 3507179"/>
              <a:gd name="connsiteY7" fmla="*/ 1779320 h 2456213"/>
              <a:gd name="connsiteX8" fmla="*/ 2066307 w 3507179"/>
              <a:gd name="connsiteY8" fmla="*/ 1411184 h 2456213"/>
              <a:gd name="connsiteX9" fmla="*/ 2529444 w 3507179"/>
              <a:gd name="connsiteY9" fmla="*/ 1043049 h 2456213"/>
              <a:gd name="connsiteX10" fmla="*/ 2992582 w 3507179"/>
              <a:gd name="connsiteY10" fmla="*/ 544286 h 2456213"/>
              <a:gd name="connsiteX11" fmla="*/ 3431969 w 3507179"/>
              <a:gd name="connsiteY11" fmla="*/ 81148 h 2456213"/>
              <a:gd name="connsiteX12" fmla="*/ 3443844 w 3507179"/>
              <a:gd name="connsiteY12" fmla="*/ 57397 h 245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7179" h="2456213">
                <a:moveTo>
                  <a:pt x="0" y="2456213"/>
                </a:moveTo>
                <a:cubicBezTo>
                  <a:pt x="84117" y="2441369"/>
                  <a:pt x="168234" y="2426525"/>
                  <a:pt x="249382" y="2408712"/>
                </a:cubicBezTo>
                <a:cubicBezTo>
                  <a:pt x="330530" y="2390899"/>
                  <a:pt x="411678" y="2373086"/>
                  <a:pt x="486888" y="2349335"/>
                </a:cubicBezTo>
                <a:cubicBezTo>
                  <a:pt x="562098" y="2325584"/>
                  <a:pt x="700644" y="2266208"/>
                  <a:pt x="700644" y="2266208"/>
                </a:cubicBezTo>
                <a:cubicBezTo>
                  <a:pt x="773875" y="2238499"/>
                  <a:pt x="849085" y="2218707"/>
                  <a:pt x="926275" y="2183081"/>
                </a:cubicBezTo>
                <a:cubicBezTo>
                  <a:pt x="1003465" y="2147455"/>
                  <a:pt x="1086592" y="2099953"/>
                  <a:pt x="1163782" y="2052452"/>
                </a:cubicBezTo>
                <a:cubicBezTo>
                  <a:pt x="1240972" y="2004951"/>
                  <a:pt x="1316182" y="1943595"/>
                  <a:pt x="1389413" y="1898073"/>
                </a:cubicBezTo>
                <a:cubicBezTo>
                  <a:pt x="1462644" y="1852551"/>
                  <a:pt x="1490353" y="1860468"/>
                  <a:pt x="1603169" y="1779320"/>
                </a:cubicBezTo>
                <a:cubicBezTo>
                  <a:pt x="1715985" y="1698172"/>
                  <a:pt x="2066307" y="1411184"/>
                  <a:pt x="2066307" y="1411184"/>
                </a:cubicBezTo>
                <a:cubicBezTo>
                  <a:pt x="2220686" y="1288472"/>
                  <a:pt x="2375065" y="1187532"/>
                  <a:pt x="2529444" y="1043049"/>
                </a:cubicBezTo>
                <a:cubicBezTo>
                  <a:pt x="2683823" y="898566"/>
                  <a:pt x="2842161" y="704603"/>
                  <a:pt x="2992582" y="544286"/>
                </a:cubicBezTo>
                <a:cubicBezTo>
                  <a:pt x="3143003" y="383969"/>
                  <a:pt x="3356759" y="162296"/>
                  <a:pt x="3431969" y="81148"/>
                </a:cubicBezTo>
                <a:cubicBezTo>
                  <a:pt x="3507179" y="0"/>
                  <a:pt x="3475511" y="28698"/>
                  <a:pt x="3443844" y="57397"/>
                </a:cubicBez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10301" name="TextBox 72"/>
          <p:cNvSpPr txBox="1">
            <a:spLocks noChangeArrowheads="1"/>
          </p:cNvSpPr>
          <p:nvPr/>
        </p:nvSpPr>
        <p:spPr bwMode="auto">
          <a:xfrm>
            <a:off x="0" y="406400"/>
            <a:ext cx="85725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200" dirty="0" smtClean="0">
                <a:solidFill>
                  <a:srgbClr val="FF0000"/>
                </a:solidFill>
                <a:latin typeface="Calibri" pitchFamily="34" charset="0"/>
              </a:rPr>
              <a:t>Stap 6: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Teken een vloeiende lijn door zoveel mogelijk kruisjes.</a:t>
            </a:r>
          </a:p>
          <a:p>
            <a:pPr eaLnBrk="1" hangingPunct="1"/>
            <a:endParaRPr lang="nl-NL" sz="2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/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	Kruisjes 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die niet bij de grafiek lijken te horen neem je niet mee.</a:t>
            </a: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704850" y="2273300"/>
          <a:ext cx="1289050" cy="4389444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5" name="Plus 74"/>
          <p:cNvSpPr/>
          <p:nvPr/>
        </p:nvSpPr>
        <p:spPr>
          <a:xfrm>
            <a:off x="7150100" y="31178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4524375" y="3168650"/>
            <a:ext cx="3497263" cy="2686050"/>
          </a:xfrm>
          <a:custGeom>
            <a:avLst/>
            <a:gdLst>
              <a:gd name="connsiteX0" fmla="*/ 0 w 3497283"/>
              <a:gd name="connsiteY0" fmla="*/ 2685802 h 2685802"/>
              <a:gd name="connsiteX1" fmla="*/ 273132 w 3497283"/>
              <a:gd name="connsiteY1" fmla="*/ 2650176 h 2685802"/>
              <a:gd name="connsiteX2" fmla="*/ 498763 w 3497283"/>
              <a:gd name="connsiteY2" fmla="*/ 2578924 h 2685802"/>
              <a:gd name="connsiteX3" fmla="*/ 700644 w 3497283"/>
              <a:gd name="connsiteY3" fmla="*/ 2495797 h 2685802"/>
              <a:gd name="connsiteX4" fmla="*/ 938150 w 3497283"/>
              <a:gd name="connsiteY4" fmla="*/ 2424545 h 2685802"/>
              <a:gd name="connsiteX5" fmla="*/ 1163782 w 3497283"/>
              <a:gd name="connsiteY5" fmla="*/ 2282041 h 2685802"/>
              <a:gd name="connsiteX6" fmla="*/ 1389413 w 3497283"/>
              <a:gd name="connsiteY6" fmla="*/ 2127662 h 2685802"/>
              <a:gd name="connsiteX7" fmla="*/ 1615044 w 3497283"/>
              <a:gd name="connsiteY7" fmla="*/ 1997033 h 2685802"/>
              <a:gd name="connsiteX8" fmla="*/ 2078182 w 3497283"/>
              <a:gd name="connsiteY8" fmla="*/ 1628898 h 2685802"/>
              <a:gd name="connsiteX9" fmla="*/ 2303813 w 3497283"/>
              <a:gd name="connsiteY9" fmla="*/ 1438893 h 2685802"/>
              <a:gd name="connsiteX10" fmla="*/ 2541319 w 3497283"/>
              <a:gd name="connsiteY10" fmla="*/ 1272638 h 2685802"/>
              <a:gd name="connsiteX11" fmla="*/ 2766950 w 3497283"/>
              <a:gd name="connsiteY11" fmla="*/ 85106 h 2685802"/>
              <a:gd name="connsiteX12" fmla="*/ 3016332 w 3497283"/>
              <a:gd name="connsiteY12" fmla="*/ 761999 h 2685802"/>
              <a:gd name="connsiteX13" fmla="*/ 3218213 w 3497283"/>
              <a:gd name="connsiteY13" fmla="*/ 524493 h 2685802"/>
              <a:gd name="connsiteX14" fmla="*/ 3455719 w 3497283"/>
              <a:gd name="connsiteY14" fmla="*/ 286986 h 2685802"/>
              <a:gd name="connsiteX15" fmla="*/ 3467595 w 3497283"/>
              <a:gd name="connsiteY15" fmla="*/ 298862 h 2685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97283" h="2685802">
                <a:moveTo>
                  <a:pt x="0" y="2685802"/>
                </a:moveTo>
                <a:cubicBezTo>
                  <a:pt x="95002" y="2676895"/>
                  <a:pt x="190005" y="2667989"/>
                  <a:pt x="273132" y="2650176"/>
                </a:cubicBezTo>
                <a:cubicBezTo>
                  <a:pt x="356259" y="2632363"/>
                  <a:pt x="427511" y="2604654"/>
                  <a:pt x="498763" y="2578924"/>
                </a:cubicBezTo>
                <a:cubicBezTo>
                  <a:pt x="570015" y="2553194"/>
                  <a:pt x="627413" y="2521527"/>
                  <a:pt x="700644" y="2495797"/>
                </a:cubicBezTo>
                <a:cubicBezTo>
                  <a:pt x="773875" y="2470067"/>
                  <a:pt x="860960" y="2460171"/>
                  <a:pt x="938150" y="2424545"/>
                </a:cubicBezTo>
                <a:cubicBezTo>
                  <a:pt x="1015340" y="2388919"/>
                  <a:pt x="1088572" y="2331522"/>
                  <a:pt x="1163782" y="2282041"/>
                </a:cubicBezTo>
                <a:cubicBezTo>
                  <a:pt x="1238993" y="2232561"/>
                  <a:pt x="1314203" y="2175163"/>
                  <a:pt x="1389413" y="2127662"/>
                </a:cubicBezTo>
                <a:cubicBezTo>
                  <a:pt x="1464623" y="2080161"/>
                  <a:pt x="1500249" y="2080160"/>
                  <a:pt x="1615044" y="1997033"/>
                </a:cubicBezTo>
                <a:cubicBezTo>
                  <a:pt x="1729839" y="1913906"/>
                  <a:pt x="1963387" y="1721921"/>
                  <a:pt x="2078182" y="1628898"/>
                </a:cubicBezTo>
                <a:cubicBezTo>
                  <a:pt x="2192977" y="1535875"/>
                  <a:pt x="2226624" y="1498270"/>
                  <a:pt x="2303813" y="1438893"/>
                </a:cubicBezTo>
                <a:cubicBezTo>
                  <a:pt x="2381002" y="1379516"/>
                  <a:pt x="2464130" y="1498269"/>
                  <a:pt x="2541319" y="1272638"/>
                </a:cubicBezTo>
                <a:cubicBezTo>
                  <a:pt x="2618508" y="1047007"/>
                  <a:pt x="2687781" y="170212"/>
                  <a:pt x="2766950" y="85106"/>
                </a:cubicBezTo>
                <a:cubicBezTo>
                  <a:pt x="2846119" y="0"/>
                  <a:pt x="2941122" y="688768"/>
                  <a:pt x="3016332" y="761999"/>
                </a:cubicBezTo>
                <a:cubicBezTo>
                  <a:pt x="3091542" y="835230"/>
                  <a:pt x="3144982" y="603662"/>
                  <a:pt x="3218213" y="524493"/>
                </a:cubicBezTo>
                <a:cubicBezTo>
                  <a:pt x="3291444" y="445324"/>
                  <a:pt x="3414155" y="324591"/>
                  <a:pt x="3455719" y="286986"/>
                </a:cubicBezTo>
                <a:cubicBezTo>
                  <a:pt x="3497283" y="249381"/>
                  <a:pt x="3482439" y="274121"/>
                  <a:pt x="3467595" y="2988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sp>
        <p:nvSpPr>
          <p:cNvPr id="10363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Les 4 / 10</a:t>
            </a:r>
          </a:p>
        </p:txBody>
      </p:sp>
    </p:spTree>
    <p:extLst>
      <p:ext uri="{BB962C8B-B14F-4D97-AF65-F5344CB8AC3E}">
        <p14:creationId xmlns:p14="http://schemas.microsoft.com/office/powerpoint/2010/main" val="14218972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1" grpId="0" animBg="1"/>
      <p:bldP spid="75" grpId="0" animBg="1"/>
      <p:bldP spid="7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112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4179094"/>
            <a:ext cx="350202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929313"/>
            <a:ext cx="4857750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TextBox 9"/>
          <p:cNvSpPr txBox="1">
            <a:spLocks noChangeArrowheads="1"/>
          </p:cNvSpPr>
          <p:nvPr/>
        </p:nvSpPr>
        <p:spPr bwMode="auto">
          <a:xfrm>
            <a:off x="6929438" y="6286500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>
                <a:solidFill>
                  <a:srgbClr val="000032"/>
                </a:solidFill>
              </a:rPr>
              <a:t>---&gt;  Lengte (cm)</a:t>
            </a:r>
          </a:p>
        </p:txBody>
      </p:sp>
      <p:sp>
        <p:nvSpPr>
          <p:cNvPr id="11273" name="TextBox 10"/>
          <p:cNvSpPr txBox="1">
            <a:spLocks noChangeArrowheads="1"/>
          </p:cNvSpPr>
          <p:nvPr/>
        </p:nvSpPr>
        <p:spPr bwMode="auto">
          <a:xfrm rot="-5400000">
            <a:off x="2225676" y="3132137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>
                <a:solidFill>
                  <a:srgbClr val="000032"/>
                </a:solidFill>
              </a:rPr>
              <a:t>---&gt;  </a:t>
            </a:r>
            <a:r>
              <a:rPr lang="nl-NL" sz="1400" dirty="0" smtClean="0">
                <a:solidFill>
                  <a:srgbClr val="000032"/>
                </a:solidFill>
              </a:rPr>
              <a:t>massa </a:t>
            </a:r>
            <a:r>
              <a:rPr lang="nl-NL" sz="1400" dirty="0">
                <a:solidFill>
                  <a:srgbClr val="000032"/>
                </a:solidFill>
              </a:rPr>
              <a:t>(kg)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4750" y="5160963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14750" y="4784725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14750" y="4429125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14750" y="4000500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14750" y="3643313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14750" y="3214688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4750" y="5572125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1" name="TextBox 24"/>
          <p:cNvSpPr txBox="1">
            <a:spLocks noChangeArrowheads="1"/>
          </p:cNvSpPr>
          <p:nvPr/>
        </p:nvSpPr>
        <p:spPr bwMode="auto">
          <a:xfrm>
            <a:off x="3357563" y="5407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10</a:t>
            </a:r>
          </a:p>
        </p:txBody>
      </p:sp>
      <p:sp>
        <p:nvSpPr>
          <p:cNvPr id="11282" name="TextBox 25"/>
          <p:cNvSpPr txBox="1">
            <a:spLocks noChangeArrowheads="1"/>
          </p:cNvSpPr>
          <p:nvPr/>
        </p:nvSpPr>
        <p:spPr bwMode="auto">
          <a:xfrm>
            <a:off x="3357563" y="498475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20</a:t>
            </a:r>
          </a:p>
        </p:txBody>
      </p:sp>
      <p:sp>
        <p:nvSpPr>
          <p:cNvPr id="11283" name="TextBox 26"/>
          <p:cNvSpPr txBox="1">
            <a:spLocks noChangeArrowheads="1"/>
          </p:cNvSpPr>
          <p:nvPr/>
        </p:nvSpPr>
        <p:spPr bwMode="auto">
          <a:xfrm>
            <a:off x="3357563" y="46212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30</a:t>
            </a:r>
          </a:p>
        </p:txBody>
      </p:sp>
      <p:sp>
        <p:nvSpPr>
          <p:cNvPr id="11284" name="TextBox 27"/>
          <p:cNvSpPr txBox="1">
            <a:spLocks noChangeArrowheads="1"/>
          </p:cNvSpPr>
          <p:nvPr/>
        </p:nvSpPr>
        <p:spPr bwMode="auto">
          <a:xfrm>
            <a:off x="3357563" y="4264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40</a:t>
            </a:r>
          </a:p>
        </p:txBody>
      </p:sp>
      <p:sp>
        <p:nvSpPr>
          <p:cNvPr id="11285" name="TextBox 28"/>
          <p:cNvSpPr txBox="1">
            <a:spLocks noChangeArrowheads="1"/>
          </p:cNvSpPr>
          <p:nvPr/>
        </p:nvSpPr>
        <p:spPr bwMode="auto">
          <a:xfrm>
            <a:off x="3357563" y="38576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50</a:t>
            </a:r>
          </a:p>
        </p:txBody>
      </p:sp>
      <p:sp>
        <p:nvSpPr>
          <p:cNvPr id="11286" name="TextBox 29"/>
          <p:cNvSpPr txBox="1">
            <a:spLocks noChangeArrowheads="1"/>
          </p:cNvSpPr>
          <p:nvPr/>
        </p:nvSpPr>
        <p:spPr bwMode="auto">
          <a:xfrm>
            <a:off x="3357563" y="350043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60</a:t>
            </a:r>
          </a:p>
        </p:txBody>
      </p:sp>
      <p:sp>
        <p:nvSpPr>
          <p:cNvPr id="11287" name="TextBox 30"/>
          <p:cNvSpPr txBox="1">
            <a:spLocks noChangeArrowheads="1"/>
          </p:cNvSpPr>
          <p:nvPr/>
        </p:nvSpPr>
        <p:spPr bwMode="auto">
          <a:xfrm>
            <a:off x="3357563" y="30718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70</a:t>
            </a:r>
          </a:p>
        </p:txBody>
      </p:sp>
      <p:sp>
        <p:nvSpPr>
          <p:cNvPr id="11288" name="TextBox 31"/>
          <p:cNvSpPr txBox="1">
            <a:spLocks noChangeArrowheads="1"/>
          </p:cNvSpPr>
          <p:nvPr/>
        </p:nvSpPr>
        <p:spPr bwMode="auto">
          <a:xfrm>
            <a:off x="3571875" y="59070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0032"/>
                </a:solidFill>
              </a:rPr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216400" y="6000750"/>
            <a:ext cx="141288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714081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144294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42769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072981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546056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7000081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428706" y="5999957"/>
            <a:ext cx="142875" cy="1588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922419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57394" y="5999957"/>
            <a:ext cx="142875" cy="1587"/>
          </a:xfrm>
          <a:prstGeom prst="line">
            <a:avLst/>
          </a:pr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9" name="TextBox 45"/>
          <p:cNvSpPr txBox="1">
            <a:spLocks noChangeArrowheads="1"/>
          </p:cNvSpPr>
          <p:nvPr/>
        </p:nvSpPr>
        <p:spPr bwMode="auto">
          <a:xfrm>
            <a:off x="407193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20</a:t>
            </a:r>
          </a:p>
        </p:txBody>
      </p:sp>
      <p:sp>
        <p:nvSpPr>
          <p:cNvPr id="11300" name="TextBox 46"/>
          <p:cNvSpPr txBox="1">
            <a:spLocks noChangeArrowheads="1"/>
          </p:cNvSpPr>
          <p:nvPr/>
        </p:nvSpPr>
        <p:spPr bwMode="auto">
          <a:xfrm>
            <a:off x="4572000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40</a:t>
            </a:r>
          </a:p>
        </p:txBody>
      </p:sp>
      <p:sp>
        <p:nvSpPr>
          <p:cNvPr id="11301" name="TextBox 47"/>
          <p:cNvSpPr txBox="1">
            <a:spLocks noChangeArrowheads="1"/>
          </p:cNvSpPr>
          <p:nvPr/>
        </p:nvSpPr>
        <p:spPr bwMode="auto">
          <a:xfrm>
            <a:off x="5000625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60</a:t>
            </a:r>
          </a:p>
        </p:txBody>
      </p:sp>
      <p:sp>
        <p:nvSpPr>
          <p:cNvPr id="11302" name="TextBox 48"/>
          <p:cNvSpPr txBox="1">
            <a:spLocks noChangeArrowheads="1"/>
          </p:cNvSpPr>
          <p:nvPr/>
        </p:nvSpPr>
        <p:spPr bwMode="auto">
          <a:xfrm>
            <a:off x="550068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80</a:t>
            </a:r>
          </a:p>
        </p:txBody>
      </p:sp>
      <p:sp>
        <p:nvSpPr>
          <p:cNvPr id="11303" name="TextBox 49"/>
          <p:cNvSpPr txBox="1">
            <a:spLocks noChangeArrowheads="1"/>
          </p:cNvSpPr>
          <p:nvPr/>
        </p:nvSpPr>
        <p:spPr bwMode="auto">
          <a:xfrm>
            <a:off x="592931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100</a:t>
            </a:r>
          </a:p>
        </p:txBody>
      </p:sp>
      <p:sp>
        <p:nvSpPr>
          <p:cNvPr id="11304" name="TextBox 50"/>
          <p:cNvSpPr txBox="1">
            <a:spLocks noChangeArrowheads="1"/>
          </p:cNvSpPr>
          <p:nvPr/>
        </p:nvSpPr>
        <p:spPr bwMode="auto">
          <a:xfrm>
            <a:off x="6357938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120</a:t>
            </a:r>
          </a:p>
        </p:txBody>
      </p:sp>
      <p:sp>
        <p:nvSpPr>
          <p:cNvPr id="11305" name="TextBox 51"/>
          <p:cNvSpPr txBox="1">
            <a:spLocks noChangeArrowheads="1"/>
          </p:cNvSpPr>
          <p:nvPr/>
        </p:nvSpPr>
        <p:spPr bwMode="auto">
          <a:xfrm>
            <a:off x="678656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140</a:t>
            </a:r>
          </a:p>
        </p:txBody>
      </p:sp>
      <p:sp>
        <p:nvSpPr>
          <p:cNvPr id="11306" name="TextBox 52"/>
          <p:cNvSpPr txBox="1">
            <a:spLocks noChangeArrowheads="1"/>
          </p:cNvSpPr>
          <p:nvPr/>
        </p:nvSpPr>
        <p:spPr bwMode="auto">
          <a:xfrm>
            <a:off x="7286625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160</a:t>
            </a:r>
          </a:p>
        </p:txBody>
      </p:sp>
      <p:sp>
        <p:nvSpPr>
          <p:cNvPr id="11307" name="TextBox 53"/>
          <p:cNvSpPr txBox="1">
            <a:spLocks noChangeArrowheads="1"/>
          </p:cNvSpPr>
          <p:nvPr/>
        </p:nvSpPr>
        <p:spPr bwMode="auto">
          <a:xfrm>
            <a:off x="7715250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>
                <a:solidFill>
                  <a:srgbClr val="000032"/>
                </a:solidFill>
              </a:rPr>
              <a:t>180</a:t>
            </a:r>
          </a:p>
        </p:txBody>
      </p:sp>
      <p:sp>
        <p:nvSpPr>
          <p:cNvPr id="55" name="Plus 54"/>
          <p:cNvSpPr/>
          <p:nvPr/>
        </p:nvSpPr>
        <p:spPr>
          <a:xfrm>
            <a:off x="4394200" y="57213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56" name="Plus 55"/>
          <p:cNvSpPr/>
          <p:nvPr/>
        </p:nvSpPr>
        <p:spPr>
          <a:xfrm>
            <a:off x="4641850" y="5676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57" name="Plus 56"/>
          <p:cNvSpPr/>
          <p:nvPr/>
        </p:nvSpPr>
        <p:spPr>
          <a:xfrm>
            <a:off x="4864100" y="5607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58" name="Plus 57"/>
          <p:cNvSpPr/>
          <p:nvPr/>
        </p:nvSpPr>
        <p:spPr>
          <a:xfrm>
            <a:off x="5086350" y="55181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59" name="Plus 58"/>
          <p:cNvSpPr/>
          <p:nvPr/>
        </p:nvSpPr>
        <p:spPr>
          <a:xfrm>
            <a:off x="5308600" y="54546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0" name="Plus 59"/>
          <p:cNvSpPr/>
          <p:nvPr/>
        </p:nvSpPr>
        <p:spPr>
          <a:xfrm>
            <a:off x="5549900" y="5321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1" name="Plus 60"/>
          <p:cNvSpPr/>
          <p:nvPr/>
        </p:nvSpPr>
        <p:spPr>
          <a:xfrm>
            <a:off x="5772150" y="51435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2" name="Plus 61"/>
          <p:cNvSpPr/>
          <p:nvPr/>
        </p:nvSpPr>
        <p:spPr>
          <a:xfrm>
            <a:off x="5994400" y="50292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3" name="Plus 62"/>
          <p:cNvSpPr/>
          <p:nvPr/>
        </p:nvSpPr>
        <p:spPr>
          <a:xfrm>
            <a:off x="6242050" y="4787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4" name="Plus 63"/>
          <p:cNvSpPr/>
          <p:nvPr/>
        </p:nvSpPr>
        <p:spPr>
          <a:xfrm>
            <a:off x="6464300" y="46545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5" name="Plus 64"/>
          <p:cNvSpPr/>
          <p:nvPr/>
        </p:nvSpPr>
        <p:spPr>
          <a:xfrm>
            <a:off x="6686550" y="44767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6" name="Plus 65"/>
          <p:cNvSpPr/>
          <p:nvPr/>
        </p:nvSpPr>
        <p:spPr>
          <a:xfrm>
            <a:off x="6927850" y="42989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7" name="Plus 66"/>
          <p:cNvSpPr/>
          <p:nvPr/>
        </p:nvSpPr>
        <p:spPr>
          <a:xfrm>
            <a:off x="7150100" y="40767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8" name="Plus 67"/>
          <p:cNvSpPr/>
          <p:nvPr/>
        </p:nvSpPr>
        <p:spPr>
          <a:xfrm>
            <a:off x="7372350" y="37846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69" name="Plus 68"/>
          <p:cNvSpPr/>
          <p:nvPr/>
        </p:nvSpPr>
        <p:spPr>
          <a:xfrm>
            <a:off x="7594600" y="3543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70" name="Plus 69"/>
          <p:cNvSpPr/>
          <p:nvPr/>
        </p:nvSpPr>
        <p:spPr>
          <a:xfrm>
            <a:off x="7842250" y="3321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0000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4537075" y="3398838"/>
            <a:ext cx="3506788" cy="2455862"/>
          </a:xfrm>
          <a:custGeom>
            <a:avLst/>
            <a:gdLst>
              <a:gd name="connsiteX0" fmla="*/ 0 w 3507179"/>
              <a:gd name="connsiteY0" fmla="*/ 2456213 h 2456213"/>
              <a:gd name="connsiteX1" fmla="*/ 249382 w 3507179"/>
              <a:gd name="connsiteY1" fmla="*/ 2408712 h 2456213"/>
              <a:gd name="connsiteX2" fmla="*/ 486888 w 3507179"/>
              <a:gd name="connsiteY2" fmla="*/ 2349335 h 2456213"/>
              <a:gd name="connsiteX3" fmla="*/ 700644 w 3507179"/>
              <a:gd name="connsiteY3" fmla="*/ 2266208 h 2456213"/>
              <a:gd name="connsiteX4" fmla="*/ 926275 w 3507179"/>
              <a:gd name="connsiteY4" fmla="*/ 2183081 h 2456213"/>
              <a:gd name="connsiteX5" fmla="*/ 1163782 w 3507179"/>
              <a:gd name="connsiteY5" fmla="*/ 2052452 h 2456213"/>
              <a:gd name="connsiteX6" fmla="*/ 1389413 w 3507179"/>
              <a:gd name="connsiteY6" fmla="*/ 1898073 h 2456213"/>
              <a:gd name="connsiteX7" fmla="*/ 1603169 w 3507179"/>
              <a:gd name="connsiteY7" fmla="*/ 1779320 h 2456213"/>
              <a:gd name="connsiteX8" fmla="*/ 2066307 w 3507179"/>
              <a:gd name="connsiteY8" fmla="*/ 1411184 h 2456213"/>
              <a:gd name="connsiteX9" fmla="*/ 2529444 w 3507179"/>
              <a:gd name="connsiteY9" fmla="*/ 1043049 h 2456213"/>
              <a:gd name="connsiteX10" fmla="*/ 2992582 w 3507179"/>
              <a:gd name="connsiteY10" fmla="*/ 544286 h 2456213"/>
              <a:gd name="connsiteX11" fmla="*/ 3431969 w 3507179"/>
              <a:gd name="connsiteY11" fmla="*/ 81148 h 2456213"/>
              <a:gd name="connsiteX12" fmla="*/ 3443844 w 3507179"/>
              <a:gd name="connsiteY12" fmla="*/ 57397 h 245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7179" h="2456213">
                <a:moveTo>
                  <a:pt x="0" y="2456213"/>
                </a:moveTo>
                <a:cubicBezTo>
                  <a:pt x="84117" y="2441369"/>
                  <a:pt x="168234" y="2426525"/>
                  <a:pt x="249382" y="2408712"/>
                </a:cubicBezTo>
                <a:cubicBezTo>
                  <a:pt x="330530" y="2390899"/>
                  <a:pt x="411678" y="2373086"/>
                  <a:pt x="486888" y="2349335"/>
                </a:cubicBezTo>
                <a:cubicBezTo>
                  <a:pt x="562098" y="2325584"/>
                  <a:pt x="700644" y="2266208"/>
                  <a:pt x="700644" y="2266208"/>
                </a:cubicBezTo>
                <a:cubicBezTo>
                  <a:pt x="773875" y="2238499"/>
                  <a:pt x="849085" y="2218707"/>
                  <a:pt x="926275" y="2183081"/>
                </a:cubicBezTo>
                <a:cubicBezTo>
                  <a:pt x="1003465" y="2147455"/>
                  <a:pt x="1086592" y="2099953"/>
                  <a:pt x="1163782" y="2052452"/>
                </a:cubicBezTo>
                <a:cubicBezTo>
                  <a:pt x="1240972" y="2004951"/>
                  <a:pt x="1316182" y="1943595"/>
                  <a:pt x="1389413" y="1898073"/>
                </a:cubicBezTo>
                <a:cubicBezTo>
                  <a:pt x="1462644" y="1852551"/>
                  <a:pt x="1490353" y="1860468"/>
                  <a:pt x="1603169" y="1779320"/>
                </a:cubicBezTo>
                <a:cubicBezTo>
                  <a:pt x="1715985" y="1698172"/>
                  <a:pt x="2066307" y="1411184"/>
                  <a:pt x="2066307" y="1411184"/>
                </a:cubicBezTo>
                <a:cubicBezTo>
                  <a:pt x="2220686" y="1288472"/>
                  <a:pt x="2375065" y="1187532"/>
                  <a:pt x="2529444" y="1043049"/>
                </a:cubicBezTo>
                <a:cubicBezTo>
                  <a:pt x="2683823" y="898566"/>
                  <a:pt x="2842161" y="704603"/>
                  <a:pt x="2992582" y="544286"/>
                </a:cubicBezTo>
                <a:cubicBezTo>
                  <a:pt x="3143003" y="383969"/>
                  <a:pt x="3356759" y="162296"/>
                  <a:pt x="3431969" y="81148"/>
                </a:cubicBezTo>
                <a:cubicBezTo>
                  <a:pt x="3507179" y="0"/>
                  <a:pt x="3475511" y="28698"/>
                  <a:pt x="3443844" y="57397"/>
                </a:cubicBezTo>
              </a:path>
            </a:pathLst>
          </a:custGeom>
          <a:ln w="28575">
            <a:solidFill>
              <a:srgbClr val="0000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000032"/>
              </a:solidFill>
            </a:endParaRPr>
          </a:p>
        </p:txBody>
      </p:sp>
      <p:sp>
        <p:nvSpPr>
          <p:cNvPr id="11325" name="TextBox 71"/>
          <p:cNvSpPr txBox="1">
            <a:spLocks noChangeArrowheads="1"/>
          </p:cNvSpPr>
          <p:nvPr/>
        </p:nvSpPr>
        <p:spPr bwMode="auto">
          <a:xfrm>
            <a:off x="4038600" y="2584450"/>
            <a:ext cx="4089400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 b="1" dirty="0" smtClean="0">
                <a:solidFill>
                  <a:srgbClr val="000032"/>
                </a:solidFill>
              </a:rPr>
              <a:t>MASSA </a:t>
            </a:r>
            <a:r>
              <a:rPr lang="nl-NL" sz="1400" b="1" dirty="0">
                <a:solidFill>
                  <a:srgbClr val="000032"/>
                </a:solidFill>
              </a:rPr>
              <a:t>VAN JONGENS</a:t>
            </a:r>
          </a:p>
        </p:txBody>
      </p:sp>
      <p:sp>
        <p:nvSpPr>
          <p:cNvPr id="11326" name="TextBox 73"/>
          <p:cNvSpPr txBox="1">
            <a:spLocks noChangeArrowheads="1"/>
          </p:cNvSpPr>
          <p:nvPr/>
        </p:nvSpPr>
        <p:spPr bwMode="auto">
          <a:xfrm>
            <a:off x="0" y="406400"/>
            <a:ext cx="85725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200" dirty="0" smtClean="0">
                <a:solidFill>
                  <a:srgbClr val="FF0000"/>
                </a:solidFill>
                <a:latin typeface="Calibri" pitchFamily="34" charset="0"/>
              </a:rPr>
              <a:t>Stap 7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	Zet een titel boven de grafiek om aan te geven 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wat 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de 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inhoud weergeeft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.</a:t>
            </a:r>
          </a:p>
        </p:txBody>
      </p: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704850" y="2273300"/>
          <a:ext cx="1289050" cy="4389444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38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Les 4 / 10</a:t>
            </a:r>
          </a:p>
        </p:txBody>
      </p:sp>
    </p:spTree>
    <p:extLst>
      <p:ext uri="{BB962C8B-B14F-4D97-AF65-F5344CB8AC3E}">
        <p14:creationId xmlns:p14="http://schemas.microsoft.com/office/powerpoint/2010/main" val="154597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28676" name="Rectangl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accent1">
                    <a:lumMod val="20000"/>
                    <a:lumOff val="80000"/>
                  </a:schemeClr>
                </a:solidFill>
              </a:rPr>
              <a:t>Bewegen</a:t>
            </a:r>
          </a:p>
        </p:txBody>
      </p:sp>
      <p:pic>
        <p:nvPicPr>
          <p:cNvPr id="28678" name="Rectangl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6" name="ShockwaveFlash1" r:id="rId2" imgW="8136000" imgH="4824360"/>
        </mc:Choice>
        <mc:Fallback>
          <p:control name="ShockwaveFlash1" r:id="rId2" imgW="8136000" imgH="4824360">
            <p:pic>
              <p:nvPicPr>
                <p:cNvPr id="2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468313" y="1052513"/>
                  <a:ext cx="8135937" cy="48244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7756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863600"/>
          </a:xfrm>
        </p:spPr>
        <p:txBody>
          <a:bodyPr/>
          <a:lstStyle/>
          <a:p>
            <a:pPr>
              <a:defRPr/>
            </a:pPr>
            <a:r>
              <a:rPr lang="nl-NL" sz="3600" dirty="0"/>
              <a:t>Hoe kan je een beweging weergeven?</a:t>
            </a:r>
            <a:br>
              <a:rPr lang="nl-NL" sz="3600" dirty="0"/>
            </a:b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03238"/>
          </a:xfrm>
        </p:spPr>
        <p:txBody>
          <a:bodyPr/>
          <a:lstStyle/>
          <a:p>
            <a:pPr lvl="1">
              <a:defRPr/>
            </a:pPr>
            <a:r>
              <a:rPr lang="nl-NL" dirty="0" smtClean="0"/>
              <a:t>Een grafiek /diagram.</a:t>
            </a:r>
            <a:br>
              <a:rPr lang="nl-NL" dirty="0" smtClean="0"/>
            </a:br>
            <a:endParaRPr lang="nl-NL" dirty="0" smtClean="0"/>
          </a:p>
          <a:p>
            <a:pPr lvl="1">
              <a:defRPr/>
            </a:pPr>
            <a:endParaRPr lang="nl-NL" dirty="0" smtClean="0"/>
          </a:p>
          <a:p>
            <a:pPr lvl="1">
              <a:defRPr/>
            </a:pPr>
            <a:endParaRPr lang="nl-NL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54981"/>
            <a:ext cx="5760640" cy="428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accent1">
                    <a:lumMod val="20000"/>
                    <a:lumOff val="80000"/>
                  </a:schemeClr>
                </a:solidFill>
              </a:rPr>
              <a:t>Grafieken</a:t>
            </a:r>
          </a:p>
        </p:txBody>
      </p:sp>
      <p:pic>
        <p:nvPicPr>
          <p:cNvPr id="3277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8313" y="1636713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lvl="1">
              <a:defRPr/>
            </a:pPr>
            <a:r>
              <a:rPr lang="nl-NL" sz="2000" dirty="0" smtClean="0"/>
              <a:t>Een grafiek geeft een </a:t>
            </a:r>
            <a:r>
              <a:rPr lang="nl-NL" sz="2000" dirty="0" smtClean="0">
                <a:solidFill>
                  <a:srgbClr val="FFFF00"/>
                </a:solidFill>
              </a:rPr>
              <a:t>verband</a:t>
            </a:r>
            <a:r>
              <a:rPr lang="nl-NL" sz="2000" dirty="0" smtClean="0"/>
              <a:t> aan tussen twee grootheden.</a:t>
            </a:r>
            <a:br>
              <a:rPr lang="nl-NL" sz="2000" dirty="0" smtClean="0"/>
            </a:br>
            <a:endParaRPr lang="nl-NL" sz="2000" dirty="0" smtClean="0"/>
          </a:p>
          <a:p>
            <a:pPr lvl="1">
              <a:defRPr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Twee diagrammen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Welke twee soorten diagrammen zijn er</a:t>
            </a:r>
          </a:p>
          <a:p>
            <a:pPr lvl="1">
              <a:defRPr/>
            </a:pPr>
            <a:r>
              <a:rPr lang="nl-NL" sz="3600" dirty="0">
                <a:solidFill>
                  <a:srgbClr val="FFFF00"/>
                </a:solidFill>
              </a:rPr>
              <a:t>s-t diagram</a:t>
            </a:r>
          </a:p>
          <a:p>
            <a:pPr lvl="1">
              <a:defRPr/>
            </a:pPr>
            <a:r>
              <a:rPr lang="nl-NL" sz="3600" dirty="0">
                <a:solidFill>
                  <a:srgbClr val="FFFF00"/>
                </a:solidFill>
              </a:rPr>
              <a:t>v-t diagram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>
              <a:defRPr/>
            </a:pPr>
            <a:r>
              <a:rPr lang="nl-NL" dirty="0"/>
              <a:t>Zoek </a:t>
            </a:r>
            <a:r>
              <a:rPr lang="nl-NL" dirty="0" smtClean="0"/>
              <a:t>m.b.v. </a:t>
            </a:r>
            <a:r>
              <a:rPr lang="nl-NL" dirty="0"/>
              <a:t>tabel 6 op wat voor soorten diagrammen dit zijn?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3379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accent1">
                    <a:lumMod val="20000"/>
                    <a:lumOff val="80000"/>
                  </a:schemeClr>
                </a:solidFill>
              </a:rPr>
              <a:t>Grafieken</a:t>
            </a:r>
          </a:p>
        </p:txBody>
      </p:sp>
      <p:pic>
        <p:nvPicPr>
          <p:cNvPr id="3379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9700" y="274638"/>
            <a:ext cx="3467100" cy="11430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Zie ook </a:t>
            </a:r>
            <a:br>
              <a:rPr lang="nl-NL" dirty="0" smtClean="0"/>
            </a:br>
            <a:r>
              <a:rPr lang="nl-NL" dirty="0" smtClean="0"/>
              <a:t>EPN site.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16113"/>
            <a:ext cx="74295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43815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677330" y="1628800"/>
            <a:ext cx="4681016" cy="288032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44675"/>
            <a:ext cx="72104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0"/>
            <a:ext cx="43529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211960" y="3501008"/>
            <a:ext cx="4681016" cy="288032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060575"/>
            <a:ext cx="719137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15888"/>
            <a:ext cx="454342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395536" y="1700808"/>
            <a:ext cx="4681016" cy="288032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BEWEGING – GRAFIEKEN EN VERBANDEN</a:t>
            </a:r>
          </a:p>
        </p:txBody>
      </p:sp>
      <p:pic>
        <p:nvPicPr>
          <p:cNvPr id="819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214313" y="2428875"/>
            <a:ext cx="1714500" cy="1657183"/>
            <a:chOff x="357157" y="3048075"/>
            <a:chExt cx="1714512" cy="2144821"/>
          </a:xfrm>
        </p:grpSpPr>
        <p:pic>
          <p:nvPicPr>
            <p:cNvPr id="825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9" t="46791" r="45030" b="3571"/>
            <a:stretch>
              <a:fillRect/>
            </a:stretch>
          </p:blipFill>
          <p:spPr bwMode="auto">
            <a:xfrm>
              <a:off x="785786" y="3050604"/>
              <a:ext cx="1285883" cy="16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4" name="Straight Arrow Connector 93"/>
            <p:cNvCxnSpPr/>
            <p:nvPr/>
          </p:nvCxnSpPr>
          <p:spPr>
            <a:xfrm>
              <a:off x="1500165" y="4930119"/>
              <a:ext cx="57150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5400000" flipH="1" flipV="1">
              <a:off x="286903" y="3332642"/>
              <a:ext cx="56913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62" name="TextBox 95"/>
            <p:cNvSpPr txBox="1">
              <a:spLocks noChangeArrowheads="1"/>
            </p:cNvSpPr>
            <p:nvPr/>
          </p:nvSpPr>
          <p:spPr bwMode="auto">
            <a:xfrm>
              <a:off x="928661" y="4714885"/>
              <a:ext cx="714380" cy="478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t </a:t>
              </a:r>
              <a:r>
                <a:rPr lang="nl-NL" dirty="0" smtClean="0"/>
                <a:t>in s</a:t>
              </a:r>
              <a:endParaRPr lang="nl-NL" dirty="0"/>
            </a:p>
          </p:txBody>
        </p:sp>
        <p:sp>
          <p:nvSpPr>
            <p:cNvPr id="8263" name="TextBox 96"/>
            <p:cNvSpPr txBox="1">
              <a:spLocks noChangeArrowheads="1"/>
            </p:cNvSpPr>
            <p:nvPr/>
          </p:nvSpPr>
          <p:spPr bwMode="auto">
            <a:xfrm rot="-5400000">
              <a:off x="-50576" y="3752530"/>
              <a:ext cx="11847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s </a:t>
              </a:r>
              <a:r>
                <a:rPr lang="nl-NL" dirty="0" smtClean="0"/>
                <a:t>in m</a:t>
              </a:r>
              <a:endParaRPr lang="nl-NL" dirty="0"/>
            </a:p>
          </p:txBody>
        </p:sp>
      </p:grp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214311" y="4498975"/>
            <a:ext cx="1714502" cy="1657183"/>
            <a:chOff x="357155" y="3048075"/>
            <a:chExt cx="1714514" cy="2144821"/>
          </a:xfrm>
        </p:grpSpPr>
        <p:pic>
          <p:nvPicPr>
            <p:cNvPr id="825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9" t="46791" r="45030" b="3571"/>
            <a:stretch>
              <a:fillRect/>
            </a:stretch>
          </p:blipFill>
          <p:spPr bwMode="auto">
            <a:xfrm>
              <a:off x="785786" y="3050604"/>
              <a:ext cx="1285883" cy="16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0" name="Straight Arrow Connector 99"/>
            <p:cNvCxnSpPr/>
            <p:nvPr/>
          </p:nvCxnSpPr>
          <p:spPr>
            <a:xfrm>
              <a:off x="1500165" y="4930119"/>
              <a:ext cx="57150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286903" y="3332642"/>
              <a:ext cx="56913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57" name="TextBox 101"/>
            <p:cNvSpPr txBox="1">
              <a:spLocks noChangeArrowheads="1"/>
            </p:cNvSpPr>
            <p:nvPr/>
          </p:nvSpPr>
          <p:spPr bwMode="auto">
            <a:xfrm>
              <a:off x="928661" y="4714885"/>
              <a:ext cx="714380" cy="478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t </a:t>
              </a:r>
              <a:r>
                <a:rPr lang="nl-NL" dirty="0" smtClean="0"/>
                <a:t>in s</a:t>
              </a:r>
              <a:endParaRPr lang="nl-NL" dirty="0"/>
            </a:p>
          </p:txBody>
        </p:sp>
        <p:sp>
          <p:nvSpPr>
            <p:cNvPr id="8258" name="TextBox 102"/>
            <p:cNvSpPr txBox="1">
              <a:spLocks noChangeArrowheads="1"/>
            </p:cNvSpPr>
            <p:nvPr/>
          </p:nvSpPr>
          <p:spPr bwMode="auto">
            <a:xfrm rot="16200000">
              <a:off x="-190347" y="3795099"/>
              <a:ext cx="1464339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v </a:t>
              </a:r>
              <a:r>
                <a:rPr lang="nl-NL" dirty="0" smtClean="0"/>
                <a:t>in m/s</a:t>
              </a:r>
              <a:endParaRPr lang="nl-NL" dirty="0"/>
            </a:p>
          </p:txBody>
        </p:sp>
      </p:grpSp>
      <p:grpSp>
        <p:nvGrpSpPr>
          <p:cNvPr id="8199" name="Group 5"/>
          <p:cNvGrpSpPr>
            <a:grpSpLocks/>
          </p:cNvGrpSpPr>
          <p:nvPr/>
        </p:nvGrpSpPr>
        <p:grpSpPr bwMode="auto">
          <a:xfrm>
            <a:off x="2428875" y="2428875"/>
            <a:ext cx="1714500" cy="1657183"/>
            <a:chOff x="357157" y="3048075"/>
            <a:chExt cx="1714512" cy="2144821"/>
          </a:xfrm>
        </p:grpSpPr>
        <p:pic>
          <p:nvPicPr>
            <p:cNvPr id="824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9" t="46791" r="45030" b="3571"/>
            <a:stretch>
              <a:fillRect/>
            </a:stretch>
          </p:blipFill>
          <p:spPr bwMode="auto">
            <a:xfrm>
              <a:off x="785786" y="3050604"/>
              <a:ext cx="1285883" cy="16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6" name="Straight Arrow Connector 105"/>
            <p:cNvCxnSpPr/>
            <p:nvPr/>
          </p:nvCxnSpPr>
          <p:spPr>
            <a:xfrm>
              <a:off x="1500165" y="4930119"/>
              <a:ext cx="57150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rot="5400000" flipH="1" flipV="1">
              <a:off x="286904" y="3332642"/>
              <a:ext cx="56913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52" name="TextBox 107"/>
            <p:cNvSpPr txBox="1">
              <a:spLocks noChangeArrowheads="1"/>
            </p:cNvSpPr>
            <p:nvPr/>
          </p:nvSpPr>
          <p:spPr bwMode="auto">
            <a:xfrm>
              <a:off x="928661" y="4714885"/>
              <a:ext cx="714380" cy="478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t </a:t>
              </a:r>
              <a:r>
                <a:rPr lang="nl-NL" dirty="0" smtClean="0"/>
                <a:t>in s</a:t>
              </a:r>
              <a:endParaRPr lang="nl-NL" dirty="0"/>
            </a:p>
          </p:txBody>
        </p:sp>
        <p:sp>
          <p:nvSpPr>
            <p:cNvPr id="8253" name="TextBox 108"/>
            <p:cNvSpPr txBox="1">
              <a:spLocks noChangeArrowheads="1"/>
            </p:cNvSpPr>
            <p:nvPr/>
          </p:nvSpPr>
          <p:spPr bwMode="auto">
            <a:xfrm rot="-5400000">
              <a:off x="-50576" y="3752530"/>
              <a:ext cx="11847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s </a:t>
              </a:r>
              <a:r>
                <a:rPr lang="nl-NL" dirty="0" smtClean="0"/>
                <a:t>in m</a:t>
              </a:r>
              <a:endParaRPr lang="nl-NL" dirty="0"/>
            </a:p>
          </p:txBody>
        </p:sp>
      </p:grpSp>
      <p:grpSp>
        <p:nvGrpSpPr>
          <p:cNvPr id="8200" name="Group 5"/>
          <p:cNvGrpSpPr>
            <a:grpSpLocks/>
          </p:cNvGrpSpPr>
          <p:nvPr/>
        </p:nvGrpSpPr>
        <p:grpSpPr bwMode="auto">
          <a:xfrm>
            <a:off x="2428874" y="4498975"/>
            <a:ext cx="1714501" cy="1657183"/>
            <a:chOff x="357156" y="3048075"/>
            <a:chExt cx="1714513" cy="2144821"/>
          </a:xfrm>
        </p:grpSpPr>
        <p:pic>
          <p:nvPicPr>
            <p:cNvPr id="824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9" t="46791" r="45030" b="3571"/>
            <a:stretch>
              <a:fillRect/>
            </a:stretch>
          </p:blipFill>
          <p:spPr bwMode="auto">
            <a:xfrm>
              <a:off x="785786" y="3050604"/>
              <a:ext cx="1285883" cy="16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2" name="Straight Arrow Connector 111"/>
            <p:cNvCxnSpPr/>
            <p:nvPr/>
          </p:nvCxnSpPr>
          <p:spPr>
            <a:xfrm>
              <a:off x="1500165" y="4930119"/>
              <a:ext cx="57150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rot="5400000" flipH="1" flipV="1">
              <a:off x="286904" y="3332642"/>
              <a:ext cx="56913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47" name="TextBox 113"/>
            <p:cNvSpPr txBox="1">
              <a:spLocks noChangeArrowheads="1"/>
            </p:cNvSpPr>
            <p:nvPr/>
          </p:nvSpPr>
          <p:spPr bwMode="auto">
            <a:xfrm>
              <a:off x="928661" y="4714885"/>
              <a:ext cx="714380" cy="478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t </a:t>
              </a:r>
              <a:r>
                <a:rPr lang="nl-NL" dirty="0" smtClean="0"/>
                <a:t>in s</a:t>
              </a:r>
              <a:endParaRPr lang="nl-NL" dirty="0"/>
            </a:p>
          </p:txBody>
        </p:sp>
        <p:sp>
          <p:nvSpPr>
            <p:cNvPr id="8248" name="TextBox 114"/>
            <p:cNvSpPr txBox="1">
              <a:spLocks noChangeArrowheads="1"/>
            </p:cNvSpPr>
            <p:nvPr/>
          </p:nvSpPr>
          <p:spPr bwMode="auto">
            <a:xfrm rot="16200000">
              <a:off x="-150393" y="3835053"/>
              <a:ext cx="1384433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v </a:t>
              </a:r>
              <a:r>
                <a:rPr lang="nl-NL" dirty="0" smtClean="0"/>
                <a:t>in m/s</a:t>
              </a:r>
              <a:endParaRPr lang="nl-NL" dirty="0"/>
            </a:p>
          </p:txBody>
        </p:sp>
      </p:grpSp>
      <p:grpSp>
        <p:nvGrpSpPr>
          <p:cNvPr id="8201" name="Group 5"/>
          <p:cNvGrpSpPr>
            <a:grpSpLocks/>
          </p:cNvGrpSpPr>
          <p:nvPr/>
        </p:nvGrpSpPr>
        <p:grpSpPr bwMode="auto">
          <a:xfrm>
            <a:off x="4643436" y="4498975"/>
            <a:ext cx="1714502" cy="1657183"/>
            <a:chOff x="357155" y="3048075"/>
            <a:chExt cx="1714514" cy="2144821"/>
          </a:xfrm>
        </p:grpSpPr>
        <p:pic>
          <p:nvPicPr>
            <p:cNvPr id="823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9" t="46791" r="45030" b="3571"/>
            <a:stretch>
              <a:fillRect/>
            </a:stretch>
          </p:blipFill>
          <p:spPr bwMode="auto">
            <a:xfrm>
              <a:off x="785786" y="3050604"/>
              <a:ext cx="1285883" cy="16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4" name="Straight Arrow Connector 123"/>
            <p:cNvCxnSpPr/>
            <p:nvPr/>
          </p:nvCxnSpPr>
          <p:spPr>
            <a:xfrm>
              <a:off x="1500165" y="4930119"/>
              <a:ext cx="57150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rot="5400000" flipH="1" flipV="1">
              <a:off x="286903" y="3332642"/>
              <a:ext cx="56913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42" name="TextBox 125"/>
            <p:cNvSpPr txBox="1">
              <a:spLocks noChangeArrowheads="1"/>
            </p:cNvSpPr>
            <p:nvPr/>
          </p:nvSpPr>
          <p:spPr bwMode="auto">
            <a:xfrm>
              <a:off x="928661" y="4714885"/>
              <a:ext cx="714380" cy="478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t </a:t>
              </a:r>
              <a:r>
                <a:rPr lang="nl-NL" dirty="0" smtClean="0"/>
                <a:t>in s</a:t>
              </a:r>
              <a:endParaRPr lang="nl-NL" dirty="0"/>
            </a:p>
          </p:txBody>
        </p:sp>
        <p:sp>
          <p:nvSpPr>
            <p:cNvPr id="8243" name="TextBox 126"/>
            <p:cNvSpPr txBox="1">
              <a:spLocks noChangeArrowheads="1"/>
            </p:cNvSpPr>
            <p:nvPr/>
          </p:nvSpPr>
          <p:spPr bwMode="auto">
            <a:xfrm rot="16200000">
              <a:off x="-288844" y="3696603"/>
              <a:ext cx="1661333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v </a:t>
              </a:r>
              <a:r>
                <a:rPr lang="nl-NL" dirty="0" smtClean="0"/>
                <a:t>in m/s</a:t>
              </a:r>
              <a:endParaRPr lang="nl-NL" dirty="0"/>
            </a:p>
          </p:txBody>
        </p:sp>
      </p:grpSp>
      <p:grpSp>
        <p:nvGrpSpPr>
          <p:cNvPr id="8202" name="Group 5"/>
          <p:cNvGrpSpPr>
            <a:grpSpLocks/>
          </p:cNvGrpSpPr>
          <p:nvPr/>
        </p:nvGrpSpPr>
        <p:grpSpPr bwMode="auto">
          <a:xfrm>
            <a:off x="6857999" y="4498975"/>
            <a:ext cx="1714501" cy="1657184"/>
            <a:chOff x="357156" y="3048074"/>
            <a:chExt cx="1714513" cy="2144822"/>
          </a:xfrm>
        </p:grpSpPr>
        <p:pic>
          <p:nvPicPr>
            <p:cNvPr id="823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9" t="46791" r="45030" b="3571"/>
            <a:stretch>
              <a:fillRect/>
            </a:stretch>
          </p:blipFill>
          <p:spPr bwMode="auto">
            <a:xfrm>
              <a:off x="785786" y="3050604"/>
              <a:ext cx="1285883" cy="16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6" name="Straight Arrow Connector 135"/>
            <p:cNvCxnSpPr/>
            <p:nvPr/>
          </p:nvCxnSpPr>
          <p:spPr>
            <a:xfrm>
              <a:off x="1500165" y="4930119"/>
              <a:ext cx="57150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rot="5400000" flipH="1" flipV="1">
              <a:off x="286904" y="3332642"/>
              <a:ext cx="56913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37" name="TextBox 137"/>
            <p:cNvSpPr txBox="1">
              <a:spLocks noChangeArrowheads="1"/>
            </p:cNvSpPr>
            <p:nvPr/>
          </p:nvSpPr>
          <p:spPr bwMode="auto">
            <a:xfrm>
              <a:off x="928661" y="4714885"/>
              <a:ext cx="714380" cy="478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t </a:t>
              </a:r>
              <a:r>
                <a:rPr lang="nl-NL" dirty="0" smtClean="0"/>
                <a:t>in s</a:t>
              </a:r>
              <a:endParaRPr lang="nl-NL" dirty="0"/>
            </a:p>
          </p:txBody>
        </p:sp>
        <p:sp>
          <p:nvSpPr>
            <p:cNvPr id="8238" name="TextBox 138"/>
            <p:cNvSpPr txBox="1">
              <a:spLocks noChangeArrowheads="1"/>
            </p:cNvSpPr>
            <p:nvPr/>
          </p:nvSpPr>
          <p:spPr bwMode="auto">
            <a:xfrm rot="16200000">
              <a:off x="-290108" y="3695338"/>
              <a:ext cx="1663863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nl-NL" dirty="0"/>
                <a:t>v </a:t>
              </a:r>
              <a:r>
                <a:rPr lang="nl-NL" dirty="0" smtClean="0"/>
                <a:t>in m/s</a:t>
              </a:r>
              <a:endParaRPr lang="nl-NL" dirty="0"/>
            </a:p>
          </p:txBody>
        </p:sp>
      </p:grpSp>
      <p:sp>
        <p:nvSpPr>
          <p:cNvPr id="141" name="Rectangle 140"/>
          <p:cNvSpPr/>
          <p:nvPr/>
        </p:nvSpPr>
        <p:spPr>
          <a:xfrm>
            <a:off x="214313" y="1571625"/>
            <a:ext cx="2071687" cy="4714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2" name="Rectangle 141"/>
          <p:cNvSpPr/>
          <p:nvPr/>
        </p:nvSpPr>
        <p:spPr>
          <a:xfrm>
            <a:off x="2428875" y="1571625"/>
            <a:ext cx="2071688" cy="4714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3" name="Rectangle 142"/>
          <p:cNvSpPr/>
          <p:nvPr/>
        </p:nvSpPr>
        <p:spPr>
          <a:xfrm>
            <a:off x="4643438" y="1571625"/>
            <a:ext cx="2071687" cy="4714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4" name="Rectangle 143"/>
          <p:cNvSpPr/>
          <p:nvPr/>
        </p:nvSpPr>
        <p:spPr>
          <a:xfrm>
            <a:off x="6858000" y="1571625"/>
            <a:ext cx="2071688" cy="4714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145" name="Straight Connector 144"/>
          <p:cNvCxnSpPr/>
          <p:nvPr/>
        </p:nvCxnSpPr>
        <p:spPr>
          <a:xfrm flipV="1">
            <a:off x="642938" y="3214688"/>
            <a:ext cx="1285875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642938" y="5786438"/>
            <a:ext cx="1285875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2857500" y="2643188"/>
            <a:ext cx="1285875" cy="10731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2857500" y="5286375"/>
            <a:ext cx="1285875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11" name="Group 72"/>
          <p:cNvGrpSpPr>
            <a:grpSpLocks/>
          </p:cNvGrpSpPr>
          <p:nvPr/>
        </p:nvGrpSpPr>
        <p:grpSpPr bwMode="auto">
          <a:xfrm>
            <a:off x="3929063" y="928688"/>
            <a:ext cx="2428875" cy="3157370"/>
            <a:chOff x="3929063" y="928688"/>
            <a:chExt cx="2428875" cy="3157370"/>
          </a:xfrm>
        </p:grpSpPr>
        <p:grpSp>
          <p:nvGrpSpPr>
            <p:cNvPr id="8227" name="Group 5"/>
            <p:cNvGrpSpPr>
              <a:grpSpLocks/>
            </p:cNvGrpSpPr>
            <p:nvPr/>
          </p:nvGrpSpPr>
          <p:grpSpPr bwMode="auto">
            <a:xfrm>
              <a:off x="4643438" y="2428875"/>
              <a:ext cx="1714500" cy="1657183"/>
              <a:chOff x="357157" y="3048075"/>
              <a:chExt cx="1714512" cy="2144821"/>
            </a:xfrm>
          </p:grpSpPr>
          <p:pic>
            <p:nvPicPr>
              <p:cNvPr id="822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89" t="46791" r="45030" b="3571"/>
              <a:stretch>
                <a:fillRect/>
              </a:stretch>
            </p:blipFill>
            <p:spPr bwMode="auto">
              <a:xfrm>
                <a:off x="785786" y="3050604"/>
                <a:ext cx="1285883" cy="1664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8" name="Straight Arrow Connector 117"/>
              <p:cNvCxnSpPr/>
              <p:nvPr/>
            </p:nvCxnSpPr>
            <p:spPr>
              <a:xfrm>
                <a:off x="1500165" y="4930119"/>
                <a:ext cx="571504" cy="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/>
              <p:nvPr/>
            </p:nvCxnSpPr>
            <p:spPr>
              <a:xfrm rot="5400000" flipH="1" flipV="1">
                <a:off x="286903" y="3332642"/>
                <a:ext cx="569134" cy="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32" name="TextBox 119"/>
              <p:cNvSpPr txBox="1">
                <a:spLocks noChangeArrowheads="1"/>
              </p:cNvSpPr>
              <p:nvPr/>
            </p:nvSpPr>
            <p:spPr bwMode="auto">
              <a:xfrm>
                <a:off x="928661" y="4714885"/>
                <a:ext cx="714380" cy="478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nl-NL" dirty="0"/>
                  <a:t>t </a:t>
                </a:r>
                <a:r>
                  <a:rPr lang="nl-NL" dirty="0" smtClean="0"/>
                  <a:t>in s</a:t>
                </a:r>
                <a:endParaRPr lang="nl-NL" dirty="0"/>
              </a:p>
            </p:txBody>
          </p:sp>
          <p:sp>
            <p:nvSpPr>
              <p:cNvPr id="8233" name="TextBox 120"/>
              <p:cNvSpPr txBox="1">
                <a:spLocks noChangeArrowheads="1"/>
              </p:cNvSpPr>
              <p:nvPr/>
            </p:nvSpPr>
            <p:spPr bwMode="auto">
              <a:xfrm rot="-5400000">
                <a:off x="-50576" y="3752530"/>
                <a:ext cx="11847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nl-NL" dirty="0"/>
                  <a:t>s </a:t>
                </a:r>
                <a:r>
                  <a:rPr lang="nl-NL" dirty="0" smtClean="0"/>
                  <a:t>in m</a:t>
                </a:r>
                <a:endParaRPr lang="nl-NL" dirty="0"/>
              </a:p>
            </p:txBody>
          </p:sp>
        </p:grpSp>
        <p:sp>
          <p:nvSpPr>
            <p:cNvPr id="151" name="Arc 150"/>
            <p:cNvSpPr/>
            <p:nvPr/>
          </p:nvSpPr>
          <p:spPr>
            <a:xfrm>
              <a:off x="3929063" y="928688"/>
              <a:ext cx="2357437" cy="2786062"/>
            </a:xfrm>
            <a:prstGeom prst="arc">
              <a:avLst>
                <a:gd name="adj1" fmla="val 767888"/>
                <a:gd name="adj2" fmla="val 5491036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cxnSp>
        <p:nvCxnSpPr>
          <p:cNvPr id="152" name="Straight Connector 151"/>
          <p:cNvCxnSpPr/>
          <p:nvPr/>
        </p:nvCxnSpPr>
        <p:spPr>
          <a:xfrm flipV="1">
            <a:off x="5072063" y="4714875"/>
            <a:ext cx="1285875" cy="10731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13" name="Group 71"/>
          <p:cNvGrpSpPr>
            <a:grpSpLocks/>
          </p:cNvGrpSpPr>
          <p:nvPr/>
        </p:nvGrpSpPr>
        <p:grpSpPr bwMode="auto">
          <a:xfrm>
            <a:off x="6858000" y="2428874"/>
            <a:ext cx="2928938" cy="2928939"/>
            <a:chOff x="6858000" y="2428874"/>
            <a:chExt cx="2928973" cy="2928938"/>
          </a:xfrm>
        </p:grpSpPr>
        <p:grpSp>
          <p:nvGrpSpPr>
            <p:cNvPr id="8220" name="Group 5"/>
            <p:cNvGrpSpPr>
              <a:grpSpLocks/>
            </p:cNvGrpSpPr>
            <p:nvPr/>
          </p:nvGrpSpPr>
          <p:grpSpPr bwMode="auto">
            <a:xfrm>
              <a:off x="6858000" y="2428874"/>
              <a:ext cx="1714520" cy="1657182"/>
              <a:chOff x="357157" y="3048075"/>
              <a:chExt cx="1714532" cy="2144820"/>
            </a:xfrm>
          </p:grpSpPr>
          <p:pic>
            <p:nvPicPr>
              <p:cNvPr id="8222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89" t="46791" r="45030" b="3571"/>
              <a:stretch>
                <a:fillRect/>
              </a:stretch>
            </p:blipFill>
            <p:spPr bwMode="auto">
              <a:xfrm>
                <a:off x="785786" y="3050604"/>
                <a:ext cx="1285883" cy="1664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30" name="Straight Arrow Connector 129"/>
              <p:cNvCxnSpPr/>
              <p:nvPr/>
            </p:nvCxnSpPr>
            <p:spPr>
              <a:xfrm>
                <a:off x="1500178" y="4930118"/>
                <a:ext cx="571511" cy="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>
              <a:xfrm rot="5400000" flipH="1" flipV="1">
                <a:off x="286907" y="3332642"/>
                <a:ext cx="569134" cy="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25" name="TextBox 131"/>
              <p:cNvSpPr txBox="1">
                <a:spLocks noChangeArrowheads="1"/>
              </p:cNvSpPr>
              <p:nvPr/>
            </p:nvSpPr>
            <p:spPr bwMode="auto">
              <a:xfrm>
                <a:off x="928661" y="4714885"/>
                <a:ext cx="714380" cy="478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nl-NL" dirty="0"/>
                  <a:t>t </a:t>
                </a:r>
                <a:r>
                  <a:rPr lang="nl-NL" dirty="0" smtClean="0"/>
                  <a:t>in s</a:t>
                </a:r>
                <a:endParaRPr lang="nl-NL" dirty="0"/>
              </a:p>
            </p:txBody>
          </p:sp>
          <p:sp>
            <p:nvSpPr>
              <p:cNvPr id="8226" name="TextBox 132"/>
              <p:cNvSpPr txBox="1">
                <a:spLocks noChangeArrowheads="1"/>
              </p:cNvSpPr>
              <p:nvPr/>
            </p:nvSpPr>
            <p:spPr bwMode="auto">
              <a:xfrm rot="-5400000">
                <a:off x="-50576" y="3752530"/>
                <a:ext cx="11847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nl-NL" dirty="0"/>
                  <a:t>s </a:t>
                </a:r>
                <a:r>
                  <a:rPr lang="nl-NL" dirty="0" smtClean="0"/>
                  <a:t>in m</a:t>
                </a:r>
                <a:endParaRPr lang="nl-NL" dirty="0"/>
              </a:p>
            </p:txBody>
          </p:sp>
        </p:grpSp>
        <p:sp>
          <p:nvSpPr>
            <p:cNvPr id="154" name="Arc 153"/>
            <p:cNvSpPr/>
            <p:nvPr/>
          </p:nvSpPr>
          <p:spPr>
            <a:xfrm rot="10800000">
              <a:off x="7286630" y="2571750"/>
              <a:ext cx="2500343" cy="2786062"/>
            </a:xfrm>
            <a:prstGeom prst="arc">
              <a:avLst>
                <a:gd name="adj1" fmla="val 767888"/>
                <a:gd name="adj2" fmla="val 5491036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cxnSp>
        <p:nvCxnSpPr>
          <p:cNvPr id="155" name="Straight Connector 154"/>
          <p:cNvCxnSpPr/>
          <p:nvPr/>
        </p:nvCxnSpPr>
        <p:spPr>
          <a:xfrm>
            <a:off x="7286625" y="4787900"/>
            <a:ext cx="1285875" cy="9985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5" name="TextBox 159"/>
          <p:cNvSpPr txBox="1">
            <a:spLocks noChangeArrowheads="1"/>
          </p:cNvSpPr>
          <p:nvPr/>
        </p:nvSpPr>
        <p:spPr bwMode="auto">
          <a:xfrm>
            <a:off x="214313" y="1571625"/>
            <a:ext cx="2071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/>
              <a:t>Stilstaan</a:t>
            </a:r>
          </a:p>
        </p:txBody>
      </p:sp>
      <p:sp>
        <p:nvSpPr>
          <p:cNvPr id="8216" name="TextBox 160"/>
          <p:cNvSpPr txBox="1">
            <a:spLocks noChangeArrowheads="1"/>
          </p:cNvSpPr>
          <p:nvPr/>
        </p:nvSpPr>
        <p:spPr bwMode="auto">
          <a:xfrm>
            <a:off x="2428875" y="1571625"/>
            <a:ext cx="2071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/>
              <a:t>Constant</a:t>
            </a:r>
          </a:p>
        </p:txBody>
      </p:sp>
      <p:sp>
        <p:nvSpPr>
          <p:cNvPr id="8217" name="TextBox 161"/>
          <p:cNvSpPr txBox="1">
            <a:spLocks noChangeArrowheads="1"/>
          </p:cNvSpPr>
          <p:nvPr/>
        </p:nvSpPr>
        <p:spPr bwMode="auto">
          <a:xfrm>
            <a:off x="4643438" y="1571625"/>
            <a:ext cx="2071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/>
              <a:t>Versnellen</a:t>
            </a:r>
            <a:endParaRPr lang="nl-NL" sz="2400" dirty="0"/>
          </a:p>
        </p:txBody>
      </p:sp>
      <p:sp>
        <p:nvSpPr>
          <p:cNvPr id="8218" name="TextBox 162"/>
          <p:cNvSpPr txBox="1">
            <a:spLocks noChangeArrowheads="1"/>
          </p:cNvSpPr>
          <p:nvPr/>
        </p:nvSpPr>
        <p:spPr bwMode="auto">
          <a:xfrm>
            <a:off x="6858000" y="1571625"/>
            <a:ext cx="2071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/>
              <a:t>V</a:t>
            </a:r>
            <a:r>
              <a:rPr lang="nl-NL" sz="2400" dirty="0" smtClean="0"/>
              <a:t>ertragen</a:t>
            </a:r>
            <a:endParaRPr lang="nl-NL" sz="2400" dirty="0"/>
          </a:p>
        </p:txBody>
      </p:sp>
      <p:sp>
        <p:nvSpPr>
          <p:cNvPr id="8219" name="TextBox 14"/>
          <p:cNvSpPr txBox="1">
            <a:spLocks noChangeArrowheads="1"/>
          </p:cNvSpPr>
          <p:nvPr/>
        </p:nvSpPr>
        <p:spPr bwMode="auto">
          <a:xfrm>
            <a:off x="214313" y="714375"/>
            <a:ext cx="8643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latin typeface="Calibri" pitchFamily="34" charset="0"/>
              </a:rPr>
              <a:t>Grafieken met een eenparige beweging</a:t>
            </a:r>
            <a:endParaRPr lang="nl-NL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050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017" y="620688"/>
            <a:ext cx="8229600" cy="2088232"/>
          </a:xfrm>
        </p:spPr>
        <p:txBody>
          <a:bodyPr/>
          <a:lstStyle/>
          <a:p>
            <a:pPr>
              <a:defRPr/>
            </a:pPr>
            <a:r>
              <a:rPr lang="nl-NL" sz="3600" dirty="0" smtClean="0"/>
              <a:t>Hoe heb je bij wiskunde geleerd om een grafiek te maken?</a:t>
            </a:r>
            <a:r>
              <a:rPr lang="nl-NL" sz="1100" dirty="0" smtClean="0"/>
              <a:t/>
            </a:r>
            <a:br>
              <a:rPr lang="nl-NL" sz="1100" dirty="0" smtClean="0"/>
            </a:br>
            <a:r>
              <a:rPr lang="nl-NL" sz="1100" dirty="0"/>
              <a:t/>
            </a:r>
            <a:br>
              <a:rPr lang="nl-NL" sz="1100" dirty="0"/>
            </a:br>
            <a:r>
              <a:rPr lang="nl-NL" sz="3600" dirty="0" smtClean="0"/>
              <a:t>Schrijf deze stappen nog een op.</a:t>
            </a:r>
            <a:r>
              <a:rPr lang="nl-NL" sz="3600" dirty="0"/>
              <a:t/>
            </a:r>
            <a:br>
              <a:rPr lang="nl-NL" sz="3600" dirty="0"/>
            </a:br>
            <a:endParaRPr lang="nl-NL" sz="3600" dirty="0"/>
          </a:p>
        </p:txBody>
      </p:sp>
      <p:pic>
        <p:nvPicPr>
          <p:cNvPr id="32773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accent1">
                    <a:lumMod val="20000"/>
                    <a:lumOff val="80000"/>
                  </a:schemeClr>
                </a:solidFill>
              </a:rPr>
              <a:t>Grafieken</a:t>
            </a:r>
          </a:p>
        </p:txBody>
      </p:sp>
      <p:pic>
        <p:nvPicPr>
          <p:cNvPr id="3277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8313" y="3068960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457200" lvl="1" indent="0">
              <a:buNone/>
              <a:defRPr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7759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642</Words>
  <Application>Microsoft Office PowerPoint</Application>
  <PresentationFormat>Diavoorstelling (4:3)</PresentationFormat>
  <Paragraphs>421</Paragraphs>
  <Slides>17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Digitale puntjes</vt:lpstr>
      <vt:lpstr>PowerPoint-presentatie</vt:lpstr>
      <vt:lpstr>PowerPoint-presentatie</vt:lpstr>
      <vt:lpstr>Hoe kan je een beweging weergeven? </vt:lpstr>
      <vt:lpstr>Twee diagrammen</vt:lpstr>
      <vt:lpstr>Zie ook  EPN site.</vt:lpstr>
      <vt:lpstr>PowerPoint-presentatie</vt:lpstr>
      <vt:lpstr>PowerPoint-presentatie</vt:lpstr>
      <vt:lpstr>PowerPoint-presentatie</vt:lpstr>
      <vt:lpstr>Hoe heb je bij wiskunde geleerd om een grafiek te maken?  Schrijf deze stappen nog een op.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82</cp:revision>
  <dcterms:created xsi:type="dcterms:W3CDTF">2010-04-04T19:22:57Z</dcterms:created>
  <dcterms:modified xsi:type="dcterms:W3CDTF">2013-04-09T15:40:35Z</dcterms:modified>
</cp:coreProperties>
</file>