
<file path=[Content_Types].xml><?xml version="1.0" encoding="utf-8"?>
<Types xmlns="http://schemas.openxmlformats.org/package/2006/content-types">
  <Default Extension="png" ContentType="image/png"/>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ctiveX/activeX1.xml" ContentType="application/vnd.ms-office.activeX+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2" r:id="rId2"/>
  </p:sldMasterIdLst>
  <p:notesMasterIdLst>
    <p:notesMasterId r:id="rId17"/>
  </p:notesMasterIdLst>
  <p:handoutMasterIdLst>
    <p:handoutMasterId r:id="rId18"/>
  </p:handoutMasterIdLst>
  <p:sldIdLst>
    <p:sldId id="260" r:id="rId3"/>
    <p:sldId id="306" r:id="rId4"/>
    <p:sldId id="307" r:id="rId5"/>
    <p:sldId id="287" r:id="rId6"/>
    <p:sldId id="275" r:id="rId7"/>
    <p:sldId id="295" r:id="rId8"/>
    <p:sldId id="296" r:id="rId9"/>
    <p:sldId id="302" r:id="rId10"/>
    <p:sldId id="303" r:id="rId11"/>
    <p:sldId id="305" r:id="rId12"/>
    <p:sldId id="276" r:id="rId13"/>
    <p:sldId id="290" r:id="rId14"/>
    <p:sldId id="285" r:id="rId15"/>
    <p:sldId id="308" r:id="rId1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F"/>
    <a:srgbClr val="000014"/>
    <a:srgbClr val="000018"/>
    <a:srgbClr val="000022"/>
    <a:srgbClr val="000066"/>
    <a:srgbClr val="000032"/>
    <a:srgbClr val="020DE2"/>
    <a:srgbClr val="9A5C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35E46332-745F-4E2A-B92D-6DB1640E7FC7}" type="datetimeFigureOut">
              <a:rPr lang="nl-NL"/>
              <a:pPr>
                <a:defRPr/>
              </a:pPr>
              <a:t>19-1-2015</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r>
              <a:rPr lang="nl-NL"/>
              <a:t>(c) Ing. W.Tomassen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25B5BCB-89F1-4860-93D6-90D40F1215E8}" type="slidenum">
              <a:rPr lang="nl-NL"/>
              <a:pPr>
                <a:defRPr/>
              </a:pPr>
              <a:t>‹nr.›</a:t>
            </a:fld>
            <a:endParaRPr lang="nl-NL"/>
          </a:p>
        </p:txBody>
      </p:sp>
    </p:spTree>
    <p:extLst>
      <p:ext uri="{BB962C8B-B14F-4D97-AF65-F5344CB8AC3E}">
        <p14:creationId xmlns:p14="http://schemas.microsoft.com/office/powerpoint/2010/main" val="213420952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365E4C-5A46-43A2-B522-A58BCD7FB603}" type="datetimeFigureOut">
              <a:rPr lang="nl-NL"/>
              <a:pPr>
                <a:defRPr/>
              </a:pPr>
              <a:t>19-1-2015</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l-NL"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r>
              <a:rPr lang="nl-NL"/>
              <a:t>(c) Ing. W.Tomassen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C3EAAF0-4AB4-4638-B615-C01DDFDC392F}" type="slidenum">
              <a:rPr lang="nl-NL"/>
              <a:pPr>
                <a:defRPr/>
              </a:pPr>
              <a:t>‹nr.›</a:t>
            </a:fld>
            <a:endParaRPr lang="nl-NL"/>
          </a:p>
        </p:txBody>
      </p:sp>
    </p:spTree>
    <p:extLst>
      <p:ext uri="{BB962C8B-B14F-4D97-AF65-F5344CB8AC3E}">
        <p14:creationId xmlns:p14="http://schemas.microsoft.com/office/powerpoint/2010/main" val="197952064"/>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6932DB2-1452-42AB-A5D3-DA2D6DE5522D}" type="slidenum">
              <a:rPr lang="nl-NL" smtClean="0"/>
              <a:pPr eaLnBrk="1" hangingPunct="1"/>
              <a:t>1</a:t>
            </a:fld>
            <a:endParaRPr lang="nl-NL" smtClean="0"/>
          </a:p>
        </p:txBody>
      </p:sp>
      <p:sp>
        <p:nvSpPr>
          <p:cNvPr id="4710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nl-NL"/>
              <a:t>(c) Ing. W.Tomassen</a:t>
            </a:r>
          </a:p>
        </p:txBody>
      </p:sp>
      <p:sp>
        <p:nvSpPr>
          <p:cNvPr id="47110"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AF23112-B586-4A11-B247-D8C519FD3950}" type="datetime1">
              <a:rPr lang="nl-NL" smtClean="0"/>
              <a:pPr eaLnBrk="1" hangingPunct="1"/>
              <a:t>19-1-2015</a:t>
            </a:fld>
            <a:endParaRPr lang="nl-NL" smtClean="0"/>
          </a:p>
        </p:txBody>
      </p:sp>
    </p:spTree>
    <p:extLst>
      <p:ext uri="{BB962C8B-B14F-4D97-AF65-F5344CB8AC3E}">
        <p14:creationId xmlns:p14="http://schemas.microsoft.com/office/powerpoint/2010/main" val="1563853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6932DB2-1452-42AB-A5D3-DA2D6DE5522D}" type="slidenum">
              <a:rPr lang="nl-NL" smtClean="0"/>
              <a:pPr eaLnBrk="1" hangingPunct="1"/>
              <a:t>2</a:t>
            </a:fld>
            <a:endParaRPr lang="nl-NL" smtClean="0"/>
          </a:p>
        </p:txBody>
      </p:sp>
      <p:sp>
        <p:nvSpPr>
          <p:cNvPr id="4710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nl-NL"/>
              <a:t>(c) Ing. W.Tomassen</a:t>
            </a:r>
          </a:p>
        </p:txBody>
      </p:sp>
      <p:sp>
        <p:nvSpPr>
          <p:cNvPr id="47110"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AF23112-B586-4A11-B247-D8C519FD3950}" type="datetime1">
              <a:rPr lang="nl-NL" smtClean="0"/>
              <a:pPr eaLnBrk="1" hangingPunct="1"/>
              <a:t>19-1-2015</a:t>
            </a:fld>
            <a:endParaRPr lang="nl-NL" smtClean="0"/>
          </a:p>
        </p:txBody>
      </p:sp>
    </p:spTree>
    <p:extLst>
      <p:ext uri="{BB962C8B-B14F-4D97-AF65-F5344CB8AC3E}">
        <p14:creationId xmlns:p14="http://schemas.microsoft.com/office/powerpoint/2010/main" val="3524307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B3C3C2-FDA1-4F03-BC4E-5F29B77240FD}" type="slidenum">
              <a:rPr lang="nl-NL">
                <a:solidFill>
                  <a:srgbClr val="000000"/>
                </a:solidFill>
                <a:cs typeface="Arial" charset="0"/>
              </a:rPr>
              <a:pPr eaLnBrk="1" hangingPunct="1"/>
              <a:t>3</a:t>
            </a:fld>
            <a:endParaRPr lang="nl-NL">
              <a:solidFill>
                <a:srgbClr val="000000"/>
              </a:solidFill>
              <a:cs typeface="Arial" charset="0"/>
            </a:endParaRPr>
          </a:p>
        </p:txBody>
      </p:sp>
      <p:sp>
        <p:nvSpPr>
          <p:cNvPr id="4813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nl-NL">
                <a:solidFill>
                  <a:srgbClr val="000000"/>
                </a:solidFill>
                <a:cs typeface="Arial" charset="0"/>
              </a:rPr>
              <a:t>(c) Ing. W.Tomassen</a:t>
            </a:r>
          </a:p>
        </p:txBody>
      </p:sp>
      <p:sp>
        <p:nvSpPr>
          <p:cNvPr id="48134"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6EAB3E-A579-42FC-A152-1AA82B6E9435}" type="datetime1">
              <a:rPr lang="nl-NL">
                <a:solidFill>
                  <a:srgbClr val="000000"/>
                </a:solidFill>
                <a:cs typeface="Arial" charset="0"/>
              </a:rPr>
              <a:pPr eaLnBrk="1" hangingPunct="1"/>
              <a:t>19-1-2015</a:t>
            </a:fld>
            <a:endParaRPr lang="nl-NL">
              <a:solidFill>
                <a:srgbClr val="000000"/>
              </a:solidFill>
              <a:cs typeface="Arial" charset="0"/>
            </a:endParaRPr>
          </a:p>
        </p:txBody>
      </p:sp>
    </p:spTree>
    <p:extLst>
      <p:ext uri="{BB962C8B-B14F-4D97-AF65-F5344CB8AC3E}">
        <p14:creationId xmlns:p14="http://schemas.microsoft.com/office/powerpoint/2010/main" val="4064156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7B13F2-CFCB-4D88-95AB-192CC360F04C}" type="slidenum">
              <a:rPr lang="nl-NL" smtClean="0"/>
              <a:pPr eaLnBrk="1" hangingPunct="1"/>
              <a:t>6</a:t>
            </a:fld>
            <a:endParaRPr lang="nl-NL" smtClean="0"/>
          </a:p>
        </p:txBody>
      </p:sp>
    </p:spTree>
    <p:extLst>
      <p:ext uri="{BB962C8B-B14F-4D97-AF65-F5344CB8AC3E}">
        <p14:creationId xmlns:p14="http://schemas.microsoft.com/office/powerpoint/2010/main" val="557515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1346D7B-890A-4755-B609-D7CC9B049655}" type="slidenum">
              <a:rPr lang="nl-NL" smtClean="0"/>
              <a:pPr eaLnBrk="1" hangingPunct="1"/>
              <a:t>7</a:t>
            </a:fld>
            <a:endParaRPr lang="nl-NL" smtClean="0"/>
          </a:p>
        </p:txBody>
      </p:sp>
    </p:spTree>
    <p:extLst>
      <p:ext uri="{BB962C8B-B14F-4D97-AF65-F5344CB8AC3E}">
        <p14:creationId xmlns:p14="http://schemas.microsoft.com/office/powerpoint/2010/main" val="3989035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9DC33D-EF05-4D8B-A1FF-52089C4C154D}" type="slidenum">
              <a:rPr lang="nl-NL" smtClean="0"/>
              <a:pPr eaLnBrk="1" hangingPunct="1"/>
              <a:t>8</a:t>
            </a:fld>
            <a:endParaRPr lang="nl-NL" smtClean="0"/>
          </a:p>
        </p:txBody>
      </p:sp>
    </p:spTree>
    <p:extLst>
      <p:ext uri="{BB962C8B-B14F-4D97-AF65-F5344CB8AC3E}">
        <p14:creationId xmlns:p14="http://schemas.microsoft.com/office/powerpoint/2010/main" val="4125121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69DC33D-EF05-4D8B-A1FF-52089C4C154D}" type="slidenum">
              <a:rPr lang="nl-NL" smtClean="0"/>
              <a:pPr eaLnBrk="1" hangingPunct="1"/>
              <a:t>9</a:t>
            </a:fld>
            <a:endParaRPr lang="nl-NL" smtClean="0"/>
          </a:p>
        </p:txBody>
      </p:sp>
    </p:spTree>
    <p:extLst>
      <p:ext uri="{BB962C8B-B14F-4D97-AF65-F5344CB8AC3E}">
        <p14:creationId xmlns:p14="http://schemas.microsoft.com/office/powerpoint/2010/main" val="4102557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B4C9B8E-60BB-4590-8F73-85F69D25B966}" type="slidenum">
              <a:rPr lang="nl-NL" smtClean="0">
                <a:solidFill>
                  <a:prstClr val="black"/>
                </a:solidFill>
              </a:rPr>
              <a:pPr eaLnBrk="1" hangingPunct="1"/>
              <a:t>10</a:t>
            </a:fld>
            <a:endParaRPr lang="nl-NL" smtClean="0">
              <a:solidFill>
                <a:prstClr val="black"/>
              </a:solidFill>
            </a:endParaRPr>
          </a:p>
        </p:txBody>
      </p:sp>
    </p:spTree>
    <p:extLst>
      <p:ext uri="{BB962C8B-B14F-4D97-AF65-F5344CB8AC3E}">
        <p14:creationId xmlns:p14="http://schemas.microsoft.com/office/powerpoint/2010/main" val="280386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solidFill>
                  <a:srgbClr val="FFFFFF"/>
                </a:solidFill>
                <a:cs typeface="+mn-cs"/>
              </a:endParaRPr>
            </a:p>
          </p:txBody>
        </p:sp>
        <p:sp>
          <p:nvSpPr>
            <p:cNvPr id="20" name="Rectangle 18"/>
            <p:cNvSpPr>
              <a:spLocks noChangeArrowheads="1"/>
            </p:cNvSpPr>
            <p:nvPr userDrawn="1"/>
          </p:nvSpPr>
          <p:spPr bwMode="hidden">
            <a:xfrm rot="39991575" flipH="1" flipV="1">
              <a:off x="5376"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solidFill>
                  <a:srgbClr val="FFFFFF"/>
                </a:solidFill>
                <a:cs typeface="+mn-cs"/>
              </a:endParaRPr>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nl-NL">
                <a:solidFill>
                  <a:srgbClr val="FFFFFF"/>
                </a:solidFill>
                <a:cs typeface="+mn-cs"/>
              </a:endParaRPr>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nl-NL">
                <a:solidFill>
                  <a:srgbClr val="FFFFFF"/>
                </a:solidFill>
                <a:cs typeface="+mn-cs"/>
              </a:endParaRPr>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nl-NL">
                <a:solidFill>
                  <a:srgbClr val="FFFFFF"/>
                </a:solidFill>
                <a:cs typeface="+mn-cs"/>
              </a:endParaRPr>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grpSp>
      <p:sp>
        <p:nvSpPr>
          <p:cNvPr id="533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nl-NL"/>
              <a:t>Klik om het opmaakprofiel te bewerken</a:t>
            </a:r>
          </a:p>
        </p:txBody>
      </p:sp>
      <p:sp>
        <p:nvSpPr>
          <p:cNvPr id="533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nl-NL"/>
              <a:t>Klik om het opmaakprofiel van de modelondertitel te bewerken</a:t>
            </a:r>
          </a:p>
        </p:txBody>
      </p:sp>
      <p:sp>
        <p:nvSpPr>
          <p:cNvPr id="220" name="Rectangle 220"/>
          <p:cNvSpPr>
            <a:spLocks noGrp="1" noChangeArrowheads="1"/>
          </p:cNvSpPr>
          <p:nvPr>
            <p:ph type="dt" sz="quarter" idx="10"/>
          </p:nvPr>
        </p:nvSpPr>
        <p:spPr/>
        <p:txBody>
          <a:bodyPr/>
          <a:lstStyle>
            <a:lvl1pPr>
              <a:defRPr smtClean="0">
                <a:cs typeface="Arial" charset="0"/>
              </a:defRPr>
            </a:lvl1pPr>
          </a:lstStyle>
          <a:p>
            <a:pPr>
              <a:defRPr/>
            </a:pPr>
            <a:fld id="{A206B43D-AF5B-4736-A711-866AE16D9B58}" type="datetime10">
              <a:rPr lang="nl-NL"/>
              <a:pPr>
                <a:defRPr/>
              </a:pPr>
              <a:t>14:20</a:t>
            </a:fld>
            <a:endParaRPr lang="nl-NL"/>
          </a:p>
        </p:txBody>
      </p:sp>
      <p:sp>
        <p:nvSpPr>
          <p:cNvPr id="221" name="Rectangle 221"/>
          <p:cNvSpPr>
            <a:spLocks noGrp="1" noChangeArrowheads="1"/>
          </p:cNvSpPr>
          <p:nvPr>
            <p:ph type="ftr" sz="quarter" idx="11"/>
          </p:nvPr>
        </p:nvSpPr>
        <p:spPr>
          <a:xfrm>
            <a:off x="3124200" y="6248400"/>
            <a:ext cx="2895600" cy="457200"/>
          </a:xfrm>
        </p:spPr>
        <p:txBody>
          <a:bodyPr/>
          <a:lstStyle>
            <a:lvl1pPr>
              <a:defRPr>
                <a:cs typeface="Arial" charset="0"/>
              </a:defRPr>
            </a:lvl1pPr>
          </a:lstStyle>
          <a:p>
            <a:pPr>
              <a:defRPr/>
            </a:pPr>
            <a:endParaRPr lang="nl-NL"/>
          </a:p>
        </p:txBody>
      </p:sp>
      <p:sp>
        <p:nvSpPr>
          <p:cNvPr id="222" name="Rectangle 222"/>
          <p:cNvSpPr>
            <a:spLocks noGrp="1" noChangeArrowheads="1"/>
          </p:cNvSpPr>
          <p:nvPr>
            <p:ph type="sldNum" sz="quarter" idx="12"/>
          </p:nvPr>
        </p:nvSpPr>
        <p:spPr/>
        <p:txBody>
          <a:bodyPr/>
          <a:lstStyle>
            <a:lvl1pPr>
              <a:defRPr>
                <a:cs typeface="Arial" charset="0"/>
              </a:defRPr>
            </a:lvl1pPr>
          </a:lstStyle>
          <a:p>
            <a:pPr>
              <a:defRPr/>
            </a:pPr>
            <a:fld id="{62E5883B-3189-466D-B595-71ED963C3709}" type="slidenum">
              <a:rPr lang="nl-NL"/>
              <a:pPr>
                <a:defRPr/>
              </a:pPr>
              <a:t>‹nr.›</a:t>
            </a:fld>
            <a:endParaRPr lang="nl-NL"/>
          </a:p>
        </p:txBody>
      </p:sp>
    </p:spTree>
    <p:extLst>
      <p:ext uri="{BB962C8B-B14F-4D97-AF65-F5344CB8AC3E}">
        <p14:creationId xmlns:p14="http://schemas.microsoft.com/office/powerpoint/2010/main" val="2312538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218"/>
          <p:cNvSpPr>
            <a:spLocks noGrp="1" noChangeArrowheads="1"/>
          </p:cNvSpPr>
          <p:nvPr>
            <p:ph type="sldNum" sz="quarter" idx="10"/>
          </p:nvPr>
        </p:nvSpPr>
        <p:spPr/>
        <p:txBody>
          <a:bodyPr/>
          <a:lstStyle>
            <a:lvl1pPr>
              <a:defRPr>
                <a:cs typeface="Arial" charset="0"/>
              </a:defRPr>
            </a:lvl1pPr>
          </a:lstStyle>
          <a:p>
            <a:pPr>
              <a:defRPr/>
            </a:pPr>
            <a:fld id="{A476A820-9000-4AE4-A0F9-0D02355407F1}" type="slidenum">
              <a:rPr lang="nl-NL"/>
              <a:pPr>
                <a:defRPr/>
              </a:pPr>
              <a:t>‹nr.›</a:t>
            </a:fld>
            <a:endParaRPr lang="nl-NL"/>
          </a:p>
        </p:txBody>
      </p:sp>
      <p:sp>
        <p:nvSpPr>
          <p:cNvPr id="5" name="Rectangle 219"/>
          <p:cNvSpPr>
            <a:spLocks noGrp="1" noChangeArrowheads="1"/>
          </p:cNvSpPr>
          <p:nvPr>
            <p:ph type="dt" sz="half" idx="11"/>
          </p:nvPr>
        </p:nvSpPr>
        <p:spPr/>
        <p:txBody>
          <a:bodyPr/>
          <a:lstStyle>
            <a:lvl1pPr>
              <a:defRPr smtClean="0">
                <a:cs typeface="Arial" charset="0"/>
              </a:defRPr>
            </a:lvl1pPr>
          </a:lstStyle>
          <a:p>
            <a:pPr>
              <a:defRPr/>
            </a:pPr>
            <a:fld id="{2F69AD10-6A00-446C-871D-0E679E335031}" type="datetime10">
              <a:rPr lang="nl-NL"/>
              <a:pPr>
                <a:defRPr/>
              </a:pPr>
              <a:t>14:20</a:t>
            </a:fld>
            <a:endParaRPr lang="nl-NL"/>
          </a:p>
        </p:txBody>
      </p:sp>
      <p:sp>
        <p:nvSpPr>
          <p:cNvPr id="6"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141438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946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946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218"/>
          <p:cNvSpPr>
            <a:spLocks noGrp="1" noChangeArrowheads="1"/>
          </p:cNvSpPr>
          <p:nvPr>
            <p:ph type="sldNum" sz="quarter" idx="10"/>
          </p:nvPr>
        </p:nvSpPr>
        <p:spPr/>
        <p:txBody>
          <a:bodyPr/>
          <a:lstStyle>
            <a:lvl1pPr>
              <a:defRPr>
                <a:cs typeface="Arial" charset="0"/>
              </a:defRPr>
            </a:lvl1pPr>
          </a:lstStyle>
          <a:p>
            <a:pPr>
              <a:defRPr/>
            </a:pPr>
            <a:fld id="{3D1CDA8C-B0D7-48B6-AE18-C9143A5FB504}" type="slidenum">
              <a:rPr lang="nl-NL"/>
              <a:pPr>
                <a:defRPr/>
              </a:pPr>
              <a:t>‹nr.›</a:t>
            </a:fld>
            <a:endParaRPr lang="nl-NL"/>
          </a:p>
        </p:txBody>
      </p:sp>
      <p:sp>
        <p:nvSpPr>
          <p:cNvPr id="5" name="Rectangle 219"/>
          <p:cNvSpPr>
            <a:spLocks noGrp="1" noChangeArrowheads="1"/>
          </p:cNvSpPr>
          <p:nvPr>
            <p:ph type="dt" sz="half" idx="11"/>
          </p:nvPr>
        </p:nvSpPr>
        <p:spPr/>
        <p:txBody>
          <a:bodyPr/>
          <a:lstStyle>
            <a:lvl1pPr>
              <a:defRPr smtClean="0">
                <a:cs typeface="Arial" charset="0"/>
              </a:defRPr>
            </a:lvl1pPr>
          </a:lstStyle>
          <a:p>
            <a:pPr>
              <a:defRPr/>
            </a:pPr>
            <a:fld id="{9DADEA12-2D42-40B0-8554-D25EDBC899C0}" type="datetime10">
              <a:rPr lang="nl-NL"/>
              <a:pPr>
                <a:defRPr/>
              </a:pPr>
              <a:t>14:20</a:t>
            </a:fld>
            <a:endParaRPr lang="nl-NL"/>
          </a:p>
        </p:txBody>
      </p:sp>
      <p:sp>
        <p:nvSpPr>
          <p:cNvPr id="6"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692154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TwoObj" preserve="1">
  <p:cSld name="Titel, tekst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57200" y="1600200"/>
            <a:ext cx="4038600" cy="45339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quarter" idx="2"/>
          </p:nvPr>
        </p:nvSpPr>
        <p:spPr>
          <a:xfrm>
            <a:off x="4648200" y="160020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inhoud 4"/>
          <p:cNvSpPr>
            <a:spLocks noGrp="1"/>
          </p:cNvSpPr>
          <p:nvPr>
            <p:ph sz="quarter" idx="3"/>
          </p:nvPr>
        </p:nvSpPr>
        <p:spPr>
          <a:xfrm>
            <a:off x="4648200" y="394335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Rectangle 218"/>
          <p:cNvSpPr>
            <a:spLocks noGrp="1" noChangeArrowheads="1"/>
          </p:cNvSpPr>
          <p:nvPr>
            <p:ph type="sldNum" sz="quarter" idx="10"/>
          </p:nvPr>
        </p:nvSpPr>
        <p:spPr/>
        <p:txBody>
          <a:bodyPr/>
          <a:lstStyle>
            <a:lvl1pPr>
              <a:defRPr>
                <a:cs typeface="Arial" charset="0"/>
              </a:defRPr>
            </a:lvl1pPr>
          </a:lstStyle>
          <a:p>
            <a:pPr>
              <a:defRPr/>
            </a:pPr>
            <a:fld id="{212BA8D2-1A15-4872-8C92-58B844C9EC8A}" type="slidenum">
              <a:rPr lang="nl-NL"/>
              <a:pPr>
                <a:defRPr/>
              </a:pPr>
              <a:t>‹nr.›</a:t>
            </a:fld>
            <a:endParaRPr lang="nl-NL"/>
          </a:p>
        </p:txBody>
      </p:sp>
      <p:sp>
        <p:nvSpPr>
          <p:cNvPr id="7" name="Rectangle 219"/>
          <p:cNvSpPr>
            <a:spLocks noGrp="1" noChangeArrowheads="1"/>
          </p:cNvSpPr>
          <p:nvPr>
            <p:ph type="dt" sz="half" idx="11"/>
          </p:nvPr>
        </p:nvSpPr>
        <p:spPr/>
        <p:txBody>
          <a:bodyPr/>
          <a:lstStyle>
            <a:lvl1pPr>
              <a:defRPr smtClean="0">
                <a:cs typeface="Arial" charset="0"/>
              </a:defRPr>
            </a:lvl1pPr>
          </a:lstStyle>
          <a:p>
            <a:pPr>
              <a:defRPr/>
            </a:pPr>
            <a:fld id="{F90899EB-F3BB-4582-BFC2-186F3F2377DC}" type="datetime10">
              <a:rPr lang="nl-NL"/>
              <a:pPr>
                <a:defRPr/>
              </a:pPr>
              <a:t>14:20</a:t>
            </a:fld>
            <a:endParaRPr lang="nl-NL"/>
          </a:p>
        </p:txBody>
      </p:sp>
      <p:sp>
        <p:nvSpPr>
          <p:cNvPr id="8"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2238726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AndTwoObj" preserve="1">
  <p:cSld name="Titel, inhoud en 2 inhoudselementen">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339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quarter" idx="2"/>
          </p:nvPr>
        </p:nvSpPr>
        <p:spPr>
          <a:xfrm>
            <a:off x="4648200" y="160020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inhoud 4"/>
          <p:cNvSpPr>
            <a:spLocks noGrp="1"/>
          </p:cNvSpPr>
          <p:nvPr>
            <p:ph sz="quarter" idx="3"/>
          </p:nvPr>
        </p:nvSpPr>
        <p:spPr>
          <a:xfrm>
            <a:off x="4648200" y="3943350"/>
            <a:ext cx="4038600" cy="219075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Rectangle 218"/>
          <p:cNvSpPr>
            <a:spLocks noGrp="1" noChangeArrowheads="1"/>
          </p:cNvSpPr>
          <p:nvPr>
            <p:ph type="sldNum" sz="quarter" idx="10"/>
          </p:nvPr>
        </p:nvSpPr>
        <p:spPr/>
        <p:txBody>
          <a:bodyPr/>
          <a:lstStyle>
            <a:lvl1pPr>
              <a:defRPr>
                <a:cs typeface="Arial" charset="0"/>
              </a:defRPr>
            </a:lvl1pPr>
          </a:lstStyle>
          <a:p>
            <a:pPr>
              <a:defRPr/>
            </a:pPr>
            <a:fld id="{4171D029-F172-49C0-B367-85187DBF4272}" type="slidenum">
              <a:rPr lang="nl-NL"/>
              <a:pPr>
                <a:defRPr/>
              </a:pPr>
              <a:t>‹nr.›</a:t>
            </a:fld>
            <a:endParaRPr lang="nl-NL"/>
          </a:p>
        </p:txBody>
      </p:sp>
      <p:sp>
        <p:nvSpPr>
          <p:cNvPr id="7" name="Rectangle 219"/>
          <p:cNvSpPr>
            <a:spLocks noGrp="1" noChangeArrowheads="1"/>
          </p:cNvSpPr>
          <p:nvPr>
            <p:ph type="dt" sz="half" idx="11"/>
          </p:nvPr>
        </p:nvSpPr>
        <p:spPr/>
        <p:txBody>
          <a:bodyPr/>
          <a:lstStyle>
            <a:lvl1pPr>
              <a:defRPr smtClean="0">
                <a:cs typeface="Arial" charset="0"/>
              </a:defRPr>
            </a:lvl1pPr>
          </a:lstStyle>
          <a:p>
            <a:pPr>
              <a:defRPr/>
            </a:pPr>
            <a:fld id="{5B89D996-47F1-4F82-B197-7BBE582AD772}" type="datetime10">
              <a:rPr lang="nl-NL"/>
              <a:pPr>
                <a:defRPr/>
              </a:pPr>
              <a:t>14:20</a:t>
            </a:fld>
            <a:endParaRPr lang="nl-NL"/>
          </a:p>
        </p:txBody>
      </p:sp>
      <p:sp>
        <p:nvSpPr>
          <p:cNvPr id="8"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3634907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fld id="{80169E65-9B71-48A6-9AC3-B23E00FEE3D2}" type="datetime10">
              <a:rPr lang="nl-NL">
                <a:solidFill>
                  <a:prstClr val="black">
                    <a:tint val="75000"/>
                  </a:prstClr>
                </a:solidFill>
              </a:rPr>
              <a:pPr>
                <a:defRPr/>
              </a:pPr>
              <a:t>14:20</a:t>
            </a:fld>
            <a:endParaRPr lang="nl-NL">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22B603-2C75-4AC8-A3BB-9FD12B46C324}"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337892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CC29A716-3F9A-4540-BD6D-0D1C03D3A3A9}" type="datetime10">
              <a:rPr lang="nl-NL">
                <a:solidFill>
                  <a:prstClr val="black">
                    <a:tint val="75000"/>
                  </a:prstClr>
                </a:solidFill>
              </a:rPr>
              <a:pPr>
                <a:defRPr/>
              </a:pPr>
              <a:t>14:20</a:t>
            </a:fld>
            <a:endParaRPr lang="nl-NL">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3F044F1-C991-4EF5-A8B2-FC5793082D6C}"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19535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FFD85C-2C14-4464-B1A1-2807F7F86707}" type="datetime10">
              <a:rPr lang="nl-NL">
                <a:solidFill>
                  <a:prstClr val="black">
                    <a:tint val="75000"/>
                  </a:prstClr>
                </a:solidFill>
              </a:rPr>
              <a:pPr>
                <a:defRPr/>
              </a:pPr>
              <a:t>14:20</a:t>
            </a:fld>
            <a:endParaRPr lang="nl-NL">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A8D83D8-DCB2-4927-B322-6822BA2CAEEE}"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713315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3"/>
          <p:cNvSpPr>
            <a:spLocks noGrp="1"/>
          </p:cNvSpPr>
          <p:nvPr>
            <p:ph type="dt" sz="half" idx="10"/>
          </p:nvPr>
        </p:nvSpPr>
        <p:spPr/>
        <p:txBody>
          <a:bodyPr/>
          <a:lstStyle>
            <a:lvl1pPr>
              <a:defRPr/>
            </a:lvl1pPr>
          </a:lstStyle>
          <a:p>
            <a:pPr>
              <a:defRPr/>
            </a:pPr>
            <a:fld id="{0632AB1B-21BA-47F8-AB02-9C0E34883D2F}" type="datetime10">
              <a:rPr lang="nl-NL">
                <a:solidFill>
                  <a:prstClr val="black">
                    <a:tint val="75000"/>
                  </a:prstClr>
                </a:solidFill>
              </a:rPr>
              <a:pPr>
                <a:defRPr/>
              </a:pPr>
              <a:t>14:20</a:t>
            </a:fld>
            <a:endParaRPr lang="nl-NL">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AFCF146-C413-4483-9371-C7AC0D18E648}"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3244274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3"/>
          <p:cNvSpPr>
            <a:spLocks noGrp="1"/>
          </p:cNvSpPr>
          <p:nvPr>
            <p:ph type="dt" sz="half" idx="10"/>
          </p:nvPr>
        </p:nvSpPr>
        <p:spPr/>
        <p:txBody>
          <a:bodyPr/>
          <a:lstStyle>
            <a:lvl1pPr>
              <a:defRPr/>
            </a:lvl1pPr>
          </a:lstStyle>
          <a:p>
            <a:pPr>
              <a:defRPr/>
            </a:pPr>
            <a:fld id="{2BC9F58C-D29D-4E28-BBD4-C5B16F02A538}" type="datetime10">
              <a:rPr lang="nl-NL">
                <a:solidFill>
                  <a:prstClr val="black">
                    <a:tint val="75000"/>
                  </a:prstClr>
                </a:solidFill>
              </a:rPr>
              <a:pPr>
                <a:defRPr/>
              </a:pPr>
              <a:t>14:20</a:t>
            </a:fld>
            <a:endParaRPr lang="nl-NL">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9A51F4EE-EB17-4575-936C-5F0C0D854B7F}"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366803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3"/>
          <p:cNvSpPr>
            <a:spLocks noGrp="1"/>
          </p:cNvSpPr>
          <p:nvPr>
            <p:ph type="dt" sz="half" idx="10"/>
          </p:nvPr>
        </p:nvSpPr>
        <p:spPr/>
        <p:txBody>
          <a:bodyPr/>
          <a:lstStyle>
            <a:lvl1pPr>
              <a:defRPr/>
            </a:lvl1pPr>
          </a:lstStyle>
          <a:p>
            <a:pPr>
              <a:defRPr/>
            </a:pPr>
            <a:fld id="{F73342B0-4DAC-44A4-A48E-C569BD7D80C6}" type="datetime10">
              <a:rPr lang="nl-NL">
                <a:solidFill>
                  <a:prstClr val="black">
                    <a:tint val="75000"/>
                  </a:prstClr>
                </a:solidFill>
              </a:rPr>
              <a:pPr>
                <a:defRPr/>
              </a:pPr>
              <a:t>14:20</a:t>
            </a:fld>
            <a:endParaRPr lang="nl-NL">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B474FC5-81C7-41E2-A1EA-7B933E4DA77C}"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96098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218"/>
          <p:cNvSpPr>
            <a:spLocks noGrp="1" noChangeArrowheads="1"/>
          </p:cNvSpPr>
          <p:nvPr>
            <p:ph type="sldNum" sz="quarter" idx="10"/>
          </p:nvPr>
        </p:nvSpPr>
        <p:spPr/>
        <p:txBody>
          <a:bodyPr/>
          <a:lstStyle>
            <a:lvl1pPr>
              <a:defRPr>
                <a:cs typeface="Arial" charset="0"/>
              </a:defRPr>
            </a:lvl1pPr>
          </a:lstStyle>
          <a:p>
            <a:pPr>
              <a:defRPr/>
            </a:pPr>
            <a:fld id="{5852F26D-5CAF-4961-A77C-9B53A0681AD2}" type="slidenum">
              <a:rPr lang="nl-NL"/>
              <a:pPr>
                <a:defRPr/>
              </a:pPr>
              <a:t>‹nr.›</a:t>
            </a:fld>
            <a:endParaRPr lang="nl-NL"/>
          </a:p>
        </p:txBody>
      </p:sp>
      <p:sp>
        <p:nvSpPr>
          <p:cNvPr id="5" name="Rectangle 219"/>
          <p:cNvSpPr>
            <a:spLocks noGrp="1" noChangeArrowheads="1"/>
          </p:cNvSpPr>
          <p:nvPr>
            <p:ph type="dt" sz="half" idx="11"/>
          </p:nvPr>
        </p:nvSpPr>
        <p:spPr/>
        <p:txBody>
          <a:bodyPr/>
          <a:lstStyle>
            <a:lvl1pPr>
              <a:defRPr smtClean="0">
                <a:cs typeface="Arial" charset="0"/>
              </a:defRPr>
            </a:lvl1pPr>
          </a:lstStyle>
          <a:p>
            <a:pPr>
              <a:defRPr/>
            </a:pPr>
            <a:fld id="{448B1736-491B-4334-AB30-BEF29820B6B5}" type="datetime10">
              <a:rPr lang="nl-NL"/>
              <a:pPr>
                <a:defRPr/>
              </a:pPr>
              <a:t>14:20</a:t>
            </a:fld>
            <a:endParaRPr lang="nl-NL"/>
          </a:p>
        </p:txBody>
      </p:sp>
      <p:sp>
        <p:nvSpPr>
          <p:cNvPr id="6"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6129162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0CDBA5-CD35-4A9D-825C-2CAE6DF41009}" type="datetime10">
              <a:rPr lang="nl-NL">
                <a:solidFill>
                  <a:prstClr val="black">
                    <a:tint val="75000"/>
                  </a:prstClr>
                </a:solidFill>
              </a:rPr>
              <a:pPr>
                <a:defRPr/>
              </a:pPr>
              <a:t>14:20</a:t>
            </a:fld>
            <a:endParaRPr lang="nl-N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0745838-C198-4DAE-BA01-E2F5EFC9C861}"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42166173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4A5DFC-15BB-41A2-AB97-519C654FB0B4}" type="datetime10">
              <a:rPr lang="nl-NL">
                <a:solidFill>
                  <a:prstClr val="black">
                    <a:tint val="75000"/>
                  </a:prstClr>
                </a:solidFill>
              </a:rPr>
              <a:pPr>
                <a:defRPr/>
              </a:pPr>
              <a:t>14:20</a:t>
            </a:fld>
            <a:endParaRPr lang="nl-NL">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804FDC-78F0-429D-904A-AA3EC945DD09}"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37238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C6C7E8-85F6-4739-A4E0-7168F6BEEF71}" type="datetime10">
              <a:rPr lang="nl-NL">
                <a:solidFill>
                  <a:prstClr val="black">
                    <a:tint val="75000"/>
                  </a:prstClr>
                </a:solidFill>
              </a:rPr>
              <a:pPr>
                <a:defRPr/>
              </a:pPr>
              <a:t>14:20</a:t>
            </a:fld>
            <a:endParaRPr lang="nl-NL">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D5E4821-530A-43FB-BCB3-EBE2077A9387}"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986339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827CF5A5-ABDA-46CA-BFC5-29849675A402}" type="datetime10">
              <a:rPr lang="nl-NL">
                <a:solidFill>
                  <a:prstClr val="black">
                    <a:tint val="75000"/>
                  </a:prstClr>
                </a:solidFill>
              </a:rPr>
              <a:pPr>
                <a:defRPr/>
              </a:pPr>
              <a:t>14:20</a:t>
            </a:fld>
            <a:endParaRPr lang="nl-NL">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A036542-5D5E-4A74-B53C-7F393EC02BF5}"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069503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077E76F3-5659-476E-BFC0-667FB1D496B4}" type="datetime10">
              <a:rPr lang="nl-NL">
                <a:solidFill>
                  <a:prstClr val="black">
                    <a:tint val="75000"/>
                  </a:prstClr>
                </a:solidFill>
              </a:rPr>
              <a:pPr>
                <a:defRPr/>
              </a:pPr>
              <a:t>14:20</a:t>
            </a:fld>
            <a:endParaRPr lang="nl-NL">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nl-NL">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FBD48E8-3078-4F34-AD73-E1392DCA2D44}"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60562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218"/>
          <p:cNvSpPr>
            <a:spLocks noGrp="1" noChangeArrowheads="1"/>
          </p:cNvSpPr>
          <p:nvPr>
            <p:ph type="sldNum" sz="quarter" idx="10"/>
          </p:nvPr>
        </p:nvSpPr>
        <p:spPr/>
        <p:txBody>
          <a:bodyPr/>
          <a:lstStyle>
            <a:lvl1pPr>
              <a:defRPr>
                <a:cs typeface="Arial" charset="0"/>
              </a:defRPr>
            </a:lvl1pPr>
          </a:lstStyle>
          <a:p>
            <a:pPr>
              <a:defRPr/>
            </a:pPr>
            <a:fld id="{DCD5CE64-9070-4A03-B76E-4104AF94EEA2}" type="slidenum">
              <a:rPr lang="nl-NL"/>
              <a:pPr>
                <a:defRPr/>
              </a:pPr>
              <a:t>‹nr.›</a:t>
            </a:fld>
            <a:endParaRPr lang="nl-NL"/>
          </a:p>
        </p:txBody>
      </p:sp>
      <p:sp>
        <p:nvSpPr>
          <p:cNvPr id="5" name="Rectangle 219"/>
          <p:cNvSpPr>
            <a:spLocks noGrp="1" noChangeArrowheads="1"/>
          </p:cNvSpPr>
          <p:nvPr>
            <p:ph type="dt" sz="half" idx="11"/>
          </p:nvPr>
        </p:nvSpPr>
        <p:spPr/>
        <p:txBody>
          <a:bodyPr/>
          <a:lstStyle>
            <a:lvl1pPr>
              <a:defRPr smtClean="0">
                <a:cs typeface="Arial" charset="0"/>
              </a:defRPr>
            </a:lvl1pPr>
          </a:lstStyle>
          <a:p>
            <a:pPr>
              <a:defRPr/>
            </a:pPr>
            <a:fld id="{0AA39833-4078-4FD7-9E31-701E866B7A4C}" type="datetime10">
              <a:rPr lang="nl-NL"/>
              <a:pPr>
                <a:defRPr/>
              </a:pPr>
              <a:t>14:20</a:t>
            </a:fld>
            <a:endParaRPr lang="nl-NL"/>
          </a:p>
        </p:txBody>
      </p:sp>
      <p:sp>
        <p:nvSpPr>
          <p:cNvPr id="6"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3496926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218"/>
          <p:cNvSpPr>
            <a:spLocks noGrp="1" noChangeArrowheads="1"/>
          </p:cNvSpPr>
          <p:nvPr>
            <p:ph type="sldNum" sz="quarter" idx="10"/>
          </p:nvPr>
        </p:nvSpPr>
        <p:spPr/>
        <p:txBody>
          <a:bodyPr/>
          <a:lstStyle>
            <a:lvl1pPr>
              <a:defRPr>
                <a:cs typeface="Arial" charset="0"/>
              </a:defRPr>
            </a:lvl1pPr>
          </a:lstStyle>
          <a:p>
            <a:pPr>
              <a:defRPr/>
            </a:pPr>
            <a:fld id="{576B6FF0-F619-4018-81C5-505A2B7DDFAF}" type="slidenum">
              <a:rPr lang="nl-NL"/>
              <a:pPr>
                <a:defRPr/>
              </a:pPr>
              <a:t>‹nr.›</a:t>
            </a:fld>
            <a:endParaRPr lang="nl-NL"/>
          </a:p>
        </p:txBody>
      </p:sp>
      <p:sp>
        <p:nvSpPr>
          <p:cNvPr id="6" name="Rectangle 219"/>
          <p:cNvSpPr>
            <a:spLocks noGrp="1" noChangeArrowheads="1"/>
          </p:cNvSpPr>
          <p:nvPr>
            <p:ph type="dt" sz="half" idx="11"/>
          </p:nvPr>
        </p:nvSpPr>
        <p:spPr/>
        <p:txBody>
          <a:bodyPr/>
          <a:lstStyle>
            <a:lvl1pPr>
              <a:defRPr smtClean="0">
                <a:cs typeface="Arial" charset="0"/>
              </a:defRPr>
            </a:lvl1pPr>
          </a:lstStyle>
          <a:p>
            <a:pPr>
              <a:defRPr/>
            </a:pPr>
            <a:fld id="{875AC6D0-4F97-462C-86B9-97A5E7AFAD43}" type="datetime10">
              <a:rPr lang="nl-NL"/>
              <a:pPr>
                <a:defRPr/>
              </a:pPr>
              <a:t>14:20</a:t>
            </a:fld>
            <a:endParaRPr lang="nl-NL"/>
          </a:p>
        </p:txBody>
      </p:sp>
      <p:sp>
        <p:nvSpPr>
          <p:cNvPr id="7"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38217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218"/>
          <p:cNvSpPr>
            <a:spLocks noGrp="1" noChangeArrowheads="1"/>
          </p:cNvSpPr>
          <p:nvPr>
            <p:ph type="sldNum" sz="quarter" idx="10"/>
          </p:nvPr>
        </p:nvSpPr>
        <p:spPr/>
        <p:txBody>
          <a:bodyPr/>
          <a:lstStyle>
            <a:lvl1pPr>
              <a:defRPr>
                <a:cs typeface="Arial" charset="0"/>
              </a:defRPr>
            </a:lvl1pPr>
          </a:lstStyle>
          <a:p>
            <a:pPr>
              <a:defRPr/>
            </a:pPr>
            <a:fld id="{627BFE3A-874B-4BA3-BD97-D507DAB516B5}" type="slidenum">
              <a:rPr lang="nl-NL"/>
              <a:pPr>
                <a:defRPr/>
              </a:pPr>
              <a:t>‹nr.›</a:t>
            </a:fld>
            <a:endParaRPr lang="nl-NL"/>
          </a:p>
        </p:txBody>
      </p:sp>
      <p:sp>
        <p:nvSpPr>
          <p:cNvPr id="8" name="Rectangle 219"/>
          <p:cNvSpPr>
            <a:spLocks noGrp="1" noChangeArrowheads="1"/>
          </p:cNvSpPr>
          <p:nvPr>
            <p:ph type="dt" sz="half" idx="11"/>
          </p:nvPr>
        </p:nvSpPr>
        <p:spPr/>
        <p:txBody>
          <a:bodyPr/>
          <a:lstStyle>
            <a:lvl1pPr>
              <a:defRPr smtClean="0">
                <a:cs typeface="Arial" charset="0"/>
              </a:defRPr>
            </a:lvl1pPr>
          </a:lstStyle>
          <a:p>
            <a:pPr>
              <a:defRPr/>
            </a:pPr>
            <a:fld id="{8F50938F-63E6-4F0A-BBD9-3B026EA7CFC6}" type="datetime10">
              <a:rPr lang="nl-NL"/>
              <a:pPr>
                <a:defRPr/>
              </a:pPr>
              <a:t>14:20</a:t>
            </a:fld>
            <a:endParaRPr lang="nl-NL"/>
          </a:p>
        </p:txBody>
      </p:sp>
      <p:sp>
        <p:nvSpPr>
          <p:cNvPr id="9"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709687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218"/>
          <p:cNvSpPr>
            <a:spLocks noGrp="1" noChangeArrowheads="1"/>
          </p:cNvSpPr>
          <p:nvPr>
            <p:ph type="sldNum" sz="quarter" idx="10"/>
          </p:nvPr>
        </p:nvSpPr>
        <p:spPr/>
        <p:txBody>
          <a:bodyPr/>
          <a:lstStyle>
            <a:lvl1pPr>
              <a:defRPr>
                <a:cs typeface="Arial" charset="0"/>
              </a:defRPr>
            </a:lvl1pPr>
          </a:lstStyle>
          <a:p>
            <a:pPr>
              <a:defRPr/>
            </a:pPr>
            <a:fld id="{DE2FFDCA-F268-460F-9264-B5E4CB2DC39E}" type="slidenum">
              <a:rPr lang="nl-NL"/>
              <a:pPr>
                <a:defRPr/>
              </a:pPr>
              <a:t>‹nr.›</a:t>
            </a:fld>
            <a:endParaRPr lang="nl-NL"/>
          </a:p>
        </p:txBody>
      </p:sp>
      <p:sp>
        <p:nvSpPr>
          <p:cNvPr id="4" name="Rectangle 219"/>
          <p:cNvSpPr>
            <a:spLocks noGrp="1" noChangeArrowheads="1"/>
          </p:cNvSpPr>
          <p:nvPr>
            <p:ph type="dt" sz="half" idx="11"/>
          </p:nvPr>
        </p:nvSpPr>
        <p:spPr/>
        <p:txBody>
          <a:bodyPr/>
          <a:lstStyle>
            <a:lvl1pPr>
              <a:defRPr smtClean="0">
                <a:cs typeface="Arial" charset="0"/>
              </a:defRPr>
            </a:lvl1pPr>
          </a:lstStyle>
          <a:p>
            <a:pPr>
              <a:defRPr/>
            </a:pPr>
            <a:fld id="{1CA1D5A0-9D40-42B6-B4AC-E79C4B6A9A0A}" type="datetime10">
              <a:rPr lang="nl-NL"/>
              <a:pPr>
                <a:defRPr/>
              </a:pPr>
              <a:t>14:20</a:t>
            </a:fld>
            <a:endParaRPr lang="nl-NL"/>
          </a:p>
        </p:txBody>
      </p:sp>
      <p:sp>
        <p:nvSpPr>
          <p:cNvPr id="5"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1090256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p:txBody>
          <a:bodyPr/>
          <a:lstStyle>
            <a:lvl1pPr>
              <a:defRPr>
                <a:cs typeface="Arial" charset="0"/>
              </a:defRPr>
            </a:lvl1pPr>
          </a:lstStyle>
          <a:p>
            <a:pPr>
              <a:defRPr/>
            </a:pPr>
            <a:fld id="{C91436E5-29A0-48A8-80B4-A2AEA7BB0110}" type="slidenum">
              <a:rPr lang="nl-NL"/>
              <a:pPr>
                <a:defRPr/>
              </a:pPr>
              <a:t>‹nr.›</a:t>
            </a:fld>
            <a:endParaRPr lang="nl-NL"/>
          </a:p>
        </p:txBody>
      </p:sp>
      <p:sp>
        <p:nvSpPr>
          <p:cNvPr id="3" name="Rectangle 219"/>
          <p:cNvSpPr>
            <a:spLocks noGrp="1" noChangeArrowheads="1"/>
          </p:cNvSpPr>
          <p:nvPr>
            <p:ph type="dt" sz="half" idx="11"/>
          </p:nvPr>
        </p:nvSpPr>
        <p:spPr/>
        <p:txBody>
          <a:bodyPr/>
          <a:lstStyle>
            <a:lvl1pPr>
              <a:defRPr smtClean="0">
                <a:cs typeface="Arial" charset="0"/>
              </a:defRPr>
            </a:lvl1pPr>
          </a:lstStyle>
          <a:p>
            <a:pPr>
              <a:defRPr/>
            </a:pPr>
            <a:fld id="{BB7BF0EC-9878-4611-A8CB-9202BC16298B}" type="datetime10">
              <a:rPr lang="nl-NL"/>
              <a:pPr>
                <a:defRPr/>
              </a:pPr>
              <a:t>14:20</a:t>
            </a:fld>
            <a:endParaRPr lang="nl-NL"/>
          </a:p>
        </p:txBody>
      </p:sp>
      <p:sp>
        <p:nvSpPr>
          <p:cNvPr id="4"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286320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218"/>
          <p:cNvSpPr>
            <a:spLocks noGrp="1" noChangeArrowheads="1"/>
          </p:cNvSpPr>
          <p:nvPr>
            <p:ph type="sldNum" sz="quarter" idx="10"/>
          </p:nvPr>
        </p:nvSpPr>
        <p:spPr/>
        <p:txBody>
          <a:bodyPr/>
          <a:lstStyle>
            <a:lvl1pPr>
              <a:defRPr>
                <a:cs typeface="Arial" charset="0"/>
              </a:defRPr>
            </a:lvl1pPr>
          </a:lstStyle>
          <a:p>
            <a:pPr>
              <a:defRPr/>
            </a:pPr>
            <a:fld id="{633547A4-5D4D-44C3-87AD-9BF17E213733}" type="slidenum">
              <a:rPr lang="nl-NL"/>
              <a:pPr>
                <a:defRPr/>
              </a:pPr>
              <a:t>‹nr.›</a:t>
            </a:fld>
            <a:endParaRPr lang="nl-NL"/>
          </a:p>
        </p:txBody>
      </p:sp>
      <p:sp>
        <p:nvSpPr>
          <p:cNvPr id="6" name="Rectangle 219"/>
          <p:cNvSpPr>
            <a:spLocks noGrp="1" noChangeArrowheads="1"/>
          </p:cNvSpPr>
          <p:nvPr>
            <p:ph type="dt" sz="half" idx="11"/>
          </p:nvPr>
        </p:nvSpPr>
        <p:spPr/>
        <p:txBody>
          <a:bodyPr/>
          <a:lstStyle>
            <a:lvl1pPr>
              <a:defRPr smtClean="0">
                <a:cs typeface="Arial" charset="0"/>
              </a:defRPr>
            </a:lvl1pPr>
          </a:lstStyle>
          <a:p>
            <a:pPr>
              <a:defRPr/>
            </a:pPr>
            <a:fld id="{AAAAD2E4-2135-47D4-A5A6-143E66EB44C8}" type="datetime10">
              <a:rPr lang="nl-NL"/>
              <a:pPr>
                <a:defRPr/>
              </a:pPr>
              <a:t>14:20</a:t>
            </a:fld>
            <a:endParaRPr lang="nl-NL"/>
          </a:p>
        </p:txBody>
      </p:sp>
      <p:sp>
        <p:nvSpPr>
          <p:cNvPr id="7"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83313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218"/>
          <p:cNvSpPr>
            <a:spLocks noGrp="1" noChangeArrowheads="1"/>
          </p:cNvSpPr>
          <p:nvPr>
            <p:ph type="sldNum" sz="quarter" idx="10"/>
          </p:nvPr>
        </p:nvSpPr>
        <p:spPr/>
        <p:txBody>
          <a:bodyPr/>
          <a:lstStyle>
            <a:lvl1pPr>
              <a:defRPr>
                <a:cs typeface="Arial" charset="0"/>
              </a:defRPr>
            </a:lvl1pPr>
          </a:lstStyle>
          <a:p>
            <a:pPr>
              <a:defRPr/>
            </a:pPr>
            <a:fld id="{672CA46A-A561-4311-8C1D-3601608E1843}" type="slidenum">
              <a:rPr lang="nl-NL"/>
              <a:pPr>
                <a:defRPr/>
              </a:pPr>
              <a:t>‹nr.›</a:t>
            </a:fld>
            <a:endParaRPr lang="nl-NL"/>
          </a:p>
        </p:txBody>
      </p:sp>
      <p:sp>
        <p:nvSpPr>
          <p:cNvPr id="6" name="Rectangle 219"/>
          <p:cNvSpPr>
            <a:spLocks noGrp="1" noChangeArrowheads="1"/>
          </p:cNvSpPr>
          <p:nvPr>
            <p:ph type="dt" sz="half" idx="11"/>
          </p:nvPr>
        </p:nvSpPr>
        <p:spPr/>
        <p:txBody>
          <a:bodyPr/>
          <a:lstStyle>
            <a:lvl1pPr>
              <a:defRPr smtClean="0">
                <a:cs typeface="Arial" charset="0"/>
              </a:defRPr>
            </a:lvl1pPr>
          </a:lstStyle>
          <a:p>
            <a:pPr>
              <a:defRPr/>
            </a:pPr>
            <a:fld id="{E6D95268-1555-4A38-87BB-A0AEC0C80AD2}" type="datetime10">
              <a:rPr lang="nl-NL"/>
              <a:pPr>
                <a:defRPr/>
              </a:pPr>
              <a:t>14:20</a:t>
            </a:fld>
            <a:endParaRPr lang="nl-NL"/>
          </a:p>
        </p:txBody>
      </p:sp>
      <p:sp>
        <p:nvSpPr>
          <p:cNvPr id="7" name="Rectangle 220"/>
          <p:cNvSpPr>
            <a:spLocks noGrp="1" noChangeArrowheads="1"/>
          </p:cNvSpPr>
          <p:nvPr>
            <p:ph type="ftr" sz="quarter" idx="12"/>
          </p:nvPr>
        </p:nvSpPr>
        <p:spPr/>
        <p:txBody>
          <a:bodyPr/>
          <a:lstStyle>
            <a:lvl1pPr>
              <a:defRPr>
                <a:cs typeface="Arial" charset="0"/>
              </a:defRPr>
            </a:lvl1pPr>
          </a:lstStyle>
          <a:p>
            <a:pPr>
              <a:defRPr/>
            </a:pPr>
            <a:endParaRPr lang="nl-NL"/>
          </a:p>
        </p:txBody>
      </p:sp>
    </p:spTree>
    <p:extLst>
      <p:ext uri="{BB962C8B-B14F-4D97-AF65-F5344CB8AC3E}">
        <p14:creationId xmlns:p14="http://schemas.microsoft.com/office/powerpoint/2010/main" val="1049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7000">
              <a:schemeClr val="tx2">
                <a:lumMod val="4000"/>
              </a:schemeClr>
            </a:gs>
            <a:gs pos="100000">
              <a:schemeClr val="tx2">
                <a:lumMod val="25000"/>
              </a:schemeClr>
            </a:gs>
            <a:gs pos="98000">
              <a:schemeClr val="accent5">
                <a:lumMod val="20000"/>
              </a:schemeClr>
            </a:gs>
          </a:gsLst>
          <a:lin ang="5400000" scaled="1"/>
          <a:tileRect/>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496888" y="1308100"/>
            <a:ext cx="10429876" cy="5908675"/>
            <a:chOff x="-313" y="824"/>
            <a:chExt cx="6570" cy="3722"/>
          </a:xfrm>
        </p:grpSpPr>
        <p:sp>
          <p:nvSpPr>
            <p:cNvPr id="409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0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1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1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1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13"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solidFill>
                  <a:srgbClr val="FFFFFF"/>
                </a:solidFill>
                <a:effectLst>
                  <a:outerShdw blurRad="38100" dist="38100" dir="2700000" algn="tl">
                    <a:srgbClr val="000000"/>
                  </a:outerShdw>
                </a:effectLst>
                <a:cs typeface="+mn-cs"/>
              </a:endParaRPr>
            </a:p>
          </p:txBody>
        </p:sp>
        <p:sp>
          <p:nvSpPr>
            <p:cNvPr id="411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nl-NL">
                <a:solidFill>
                  <a:srgbClr val="FFFFFF"/>
                </a:solidFill>
                <a:effectLst>
                  <a:outerShdw blurRad="38100" dist="38100" dir="2700000" algn="tl">
                    <a:srgbClr val="000000"/>
                  </a:outerShdw>
                </a:effectLst>
                <a:cs typeface="+mn-cs"/>
              </a:endParaRPr>
            </a:p>
          </p:txBody>
        </p:sp>
        <p:sp>
          <p:nvSpPr>
            <p:cNvPr id="411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1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1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1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1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2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2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2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2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2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2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nl-NL">
                <a:solidFill>
                  <a:srgbClr val="FFFFFF"/>
                </a:solidFill>
                <a:effectLst>
                  <a:outerShdw blurRad="38100" dist="38100" dir="2700000" algn="tl">
                    <a:srgbClr val="000000"/>
                  </a:outerShdw>
                </a:effectLst>
                <a:cs typeface="+mn-cs"/>
              </a:endParaRPr>
            </a:p>
          </p:txBody>
        </p:sp>
        <p:sp>
          <p:nvSpPr>
            <p:cNvPr id="412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2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2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2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3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nl-NL">
                <a:solidFill>
                  <a:srgbClr val="FFFFFF"/>
                </a:solidFill>
                <a:effectLst>
                  <a:outerShdw blurRad="38100" dist="38100" dir="2700000" algn="tl">
                    <a:srgbClr val="000000"/>
                  </a:outerShdw>
                </a:effectLst>
                <a:cs typeface="+mn-cs"/>
              </a:endParaRPr>
            </a:p>
          </p:txBody>
        </p:sp>
        <p:sp>
          <p:nvSpPr>
            <p:cNvPr id="413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3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4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5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6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7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8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19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0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1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2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3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4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5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6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7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8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29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0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1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1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1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sp>
          <p:nvSpPr>
            <p:cNvPr id="431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nl-NL">
                <a:solidFill>
                  <a:srgbClr val="FFFFFF"/>
                </a:solidFill>
                <a:cs typeface="+mn-cs"/>
              </a:endParaRPr>
            </a:p>
          </p:txBody>
        </p:sp>
      </p:grpSp>
      <p:sp>
        <p:nvSpPr>
          <p:cNvPr id="4314"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FFFF"/>
                </a:solidFill>
                <a:effectLst>
                  <a:outerShdw blurRad="38100" dist="38100" dir="2700000" algn="tl">
                    <a:srgbClr val="000000"/>
                  </a:outerShdw>
                </a:effectLst>
                <a:cs typeface="+mn-cs"/>
              </a:defRPr>
            </a:lvl1pPr>
          </a:lstStyle>
          <a:p>
            <a:pPr>
              <a:defRPr/>
            </a:pPr>
            <a:fld id="{86823ABA-C389-4AC9-8CD5-440D8C514612}" type="slidenum">
              <a:rPr lang="nl-NL"/>
              <a:pPr>
                <a:defRPr/>
              </a:pPr>
              <a:t>‹nr.›</a:t>
            </a:fld>
            <a:endParaRPr lang="nl-NL"/>
          </a:p>
        </p:txBody>
      </p:sp>
      <p:sp>
        <p:nvSpPr>
          <p:cNvPr id="4315"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FFFFFF"/>
                </a:solidFill>
                <a:effectLst>
                  <a:outerShdw blurRad="38100" dist="38100" dir="2700000" algn="tl">
                    <a:srgbClr val="000000"/>
                  </a:outerShdw>
                </a:effectLst>
                <a:cs typeface="+mn-cs"/>
              </a:defRPr>
            </a:lvl1pPr>
          </a:lstStyle>
          <a:p>
            <a:pPr>
              <a:defRPr/>
            </a:pPr>
            <a:fld id="{49672A29-537A-4EA4-B873-4F501A032179}" type="datetime10">
              <a:rPr lang="nl-NL"/>
              <a:pPr>
                <a:defRPr/>
              </a:pPr>
              <a:t>14:20</a:t>
            </a:fld>
            <a:endParaRPr lang="nl-NL"/>
          </a:p>
        </p:txBody>
      </p:sp>
      <p:sp>
        <p:nvSpPr>
          <p:cNvPr id="4316"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FFFFFF"/>
                </a:solidFill>
                <a:effectLst>
                  <a:outerShdw blurRad="38100" dist="38100" dir="2700000" algn="tl">
                    <a:srgbClr val="000000"/>
                  </a:outerShdw>
                </a:effectLst>
                <a:cs typeface="+mn-cs"/>
              </a:defRPr>
            </a:lvl1pPr>
          </a:lstStyle>
          <a:p>
            <a:pPr>
              <a:defRPr/>
            </a:pPr>
            <a:endParaRPr lang="nl-NL"/>
          </a:p>
        </p:txBody>
      </p:sp>
      <p:sp>
        <p:nvSpPr>
          <p:cNvPr id="4317"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318"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Tree>
  </p:cSld>
  <p:clrMap bg1="dk2" tx1="lt1" bg2="dk1"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hf sldNum="0"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50000">
              <a:schemeClr val="tx1"/>
            </a:gs>
            <a:gs pos="100000">
              <a:srgbClr val="000066"/>
            </a:gs>
          </a:gsLst>
          <a:lin ang="54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NL"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079DC42-BE47-4DA9-B4C2-B104EB89D87B}" type="datetime10">
              <a:rPr lang="nl-NL">
                <a:solidFill>
                  <a:prstClr val="black">
                    <a:tint val="75000"/>
                  </a:prstClr>
                </a:solidFill>
              </a:rPr>
              <a:pPr>
                <a:defRPr/>
              </a:pPr>
              <a:t>14:20</a:t>
            </a:fld>
            <a:endParaRPr lang="nl-NL">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NL">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5AFEE41-0F6F-47B0-B5F7-635E67547C4F}" type="slidenum">
              <a:rPr lang="nl-NL">
                <a:solidFill>
                  <a:prstClr val="black">
                    <a:tint val="75000"/>
                  </a:prstClr>
                </a:solidFill>
              </a:rPr>
              <a:pPr>
                <a:defRPr/>
              </a:pPr>
              <a:t>‹nr.›</a:t>
            </a:fld>
            <a:endParaRPr lang="nl-NL">
              <a:solidFill>
                <a:prstClr val="black">
                  <a:tint val="75000"/>
                </a:prstClr>
              </a:solidFill>
            </a:endParaRPr>
          </a:p>
        </p:txBody>
      </p:sp>
    </p:spTree>
    <p:extLst>
      <p:ext uri="{BB962C8B-B14F-4D97-AF65-F5344CB8AC3E}">
        <p14:creationId xmlns:p14="http://schemas.microsoft.com/office/powerpoint/2010/main" val="2301173310"/>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40.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image" Target="../media/image2.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nl-NL" dirty="0" smtClean="0"/>
              <a:t>3.2 Bewegen</a:t>
            </a:r>
          </a:p>
        </p:txBody>
      </p:sp>
      <p:sp>
        <p:nvSpPr>
          <p:cNvPr id="2051" name="Rectangle 3"/>
          <p:cNvSpPr>
            <a:spLocks noGrp="1" noChangeArrowheads="1"/>
          </p:cNvSpPr>
          <p:nvPr>
            <p:ph type="subTitle" idx="1"/>
          </p:nvPr>
        </p:nvSpPr>
        <p:spPr/>
        <p:txBody>
          <a:bodyPr/>
          <a:lstStyle/>
          <a:p>
            <a:pPr eaLnBrk="1" hangingPunct="1">
              <a:defRPr/>
            </a:pPr>
            <a:endParaRPr lang="nl-NL" dirty="0" smtClean="0"/>
          </a:p>
        </p:txBody>
      </p:sp>
      <p:pic>
        <p:nvPicPr>
          <p:cNvPr id="28676"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accent1">
                    <a:lumMod val="20000"/>
                    <a:lumOff val="80000"/>
                  </a:schemeClr>
                </a:solidFill>
              </a:rPr>
              <a:t>Bewegen</a:t>
            </a:r>
          </a:p>
        </p:txBody>
      </p:sp>
      <p:pic>
        <p:nvPicPr>
          <p:cNvPr id="28678"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endParaRPr lang="nl-N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Box 14"/>
          <p:cNvSpPr txBox="1">
            <a:spLocks noChangeArrowheads="1"/>
          </p:cNvSpPr>
          <p:nvPr/>
        </p:nvSpPr>
        <p:spPr bwMode="auto">
          <a:xfrm>
            <a:off x="214313" y="714375"/>
            <a:ext cx="8643937"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dirty="0">
                <a:solidFill>
                  <a:prstClr val="white"/>
                </a:solidFill>
                <a:latin typeface="Calibri" pitchFamily="34" charset="0"/>
              </a:rPr>
              <a:t>Snelheid berekenen met een formule</a:t>
            </a:r>
          </a:p>
          <a:p>
            <a:pPr algn="ctr" eaLnBrk="1" hangingPunct="1"/>
            <a:endParaRPr lang="nl-NL" sz="2400" dirty="0">
              <a:solidFill>
                <a:prstClr val="white"/>
              </a:solidFill>
              <a:latin typeface="Calibri" pitchFamily="34" charset="0"/>
            </a:endParaRPr>
          </a:p>
          <a:p>
            <a:pPr algn="ctr" eaLnBrk="1" hangingPunct="1"/>
            <a:r>
              <a:rPr lang="nl-NL" sz="2400" dirty="0">
                <a:solidFill>
                  <a:srgbClr val="00B050"/>
                </a:solidFill>
                <a:latin typeface="Calibri" pitchFamily="34" charset="0"/>
              </a:rPr>
              <a:t>afstand</a:t>
            </a:r>
            <a:r>
              <a:rPr lang="nl-NL" sz="2400" dirty="0">
                <a:solidFill>
                  <a:prstClr val="white"/>
                </a:solidFill>
                <a:latin typeface="Calibri" pitchFamily="34" charset="0"/>
              </a:rPr>
              <a:t> = </a:t>
            </a:r>
            <a:r>
              <a:rPr lang="nl-NL" sz="2400" dirty="0">
                <a:solidFill>
                  <a:srgbClr val="00B0F0"/>
                </a:solidFill>
                <a:latin typeface="Calibri" pitchFamily="34" charset="0"/>
              </a:rPr>
              <a:t>snelheid</a:t>
            </a:r>
            <a:r>
              <a:rPr lang="nl-NL" sz="2400" dirty="0">
                <a:solidFill>
                  <a:prstClr val="white"/>
                </a:solidFill>
                <a:latin typeface="Calibri" pitchFamily="34" charset="0"/>
              </a:rPr>
              <a:t> x </a:t>
            </a:r>
            <a:r>
              <a:rPr lang="nl-NL" sz="2400" dirty="0">
                <a:solidFill>
                  <a:srgbClr val="FFC000"/>
                </a:solidFill>
                <a:latin typeface="Calibri" pitchFamily="34" charset="0"/>
              </a:rPr>
              <a:t>tijd</a:t>
            </a:r>
          </a:p>
          <a:p>
            <a:pPr algn="ctr" eaLnBrk="1" hangingPunct="1"/>
            <a:endParaRPr lang="nl-NL" sz="1000" dirty="0">
              <a:solidFill>
                <a:prstClr val="white"/>
              </a:solidFill>
              <a:latin typeface="Calibri" pitchFamily="34" charset="0"/>
            </a:endParaRPr>
          </a:p>
          <a:p>
            <a:pPr algn="ctr" eaLnBrk="1" hangingPunct="1"/>
            <a:r>
              <a:rPr lang="nl-NL" sz="4000" dirty="0">
                <a:solidFill>
                  <a:srgbClr val="00B050"/>
                </a:solidFill>
                <a:latin typeface="Calibri" pitchFamily="34" charset="0"/>
              </a:rPr>
              <a:t>s</a:t>
            </a:r>
            <a:r>
              <a:rPr lang="nl-NL" sz="4000" dirty="0">
                <a:solidFill>
                  <a:prstClr val="white"/>
                </a:solidFill>
                <a:latin typeface="Calibri" pitchFamily="34" charset="0"/>
              </a:rPr>
              <a:t> = </a:t>
            </a:r>
            <a:r>
              <a:rPr lang="nl-NL" sz="4000" dirty="0">
                <a:solidFill>
                  <a:srgbClr val="00B0F0"/>
                </a:solidFill>
                <a:latin typeface="Calibri" pitchFamily="34" charset="0"/>
              </a:rPr>
              <a:t>v</a:t>
            </a:r>
            <a:r>
              <a:rPr lang="nl-NL" sz="4000" dirty="0">
                <a:solidFill>
                  <a:prstClr val="white"/>
                </a:solidFill>
                <a:latin typeface="Calibri" pitchFamily="34" charset="0"/>
              </a:rPr>
              <a:t> x </a:t>
            </a:r>
            <a:r>
              <a:rPr lang="nl-NL" sz="4000" dirty="0">
                <a:solidFill>
                  <a:srgbClr val="FFC000"/>
                </a:solidFill>
                <a:latin typeface="Calibri" pitchFamily="34" charset="0"/>
              </a:rPr>
              <a:t>t</a:t>
            </a:r>
          </a:p>
        </p:txBody>
      </p:sp>
      <p:pic>
        <p:nvPicPr>
          <p:cNvPr id="5123"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prstClr val="white"/>
                </a:solidFill>
              </a:rPr>
              <a:t>BEWEGING – s = v x t</a:t>
            </a:r>
          </a:p>
        </p:txBody>
      </p:sp>
      <p:pic>
        <p:nvPicPr>
          <p:cNvPr id="5125"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4"/>
          <p:cNvSpPr txBox="1">
            <a:spLocks noChangeArrowheads="1"/>
          </p:cNvSpPr>
          <p:nvPr/>
        </p:nvSpPr>
        <p:spPr bwMode="auto">
          <a:xfrm>
            <a:off x="3231634" y="2852935"/>
            <a:ext cx="2643187" cy="14465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dirty="0">
                <a:solidFill>
                  <a:srgbClr val="00B0F0"/>
                </a:solidFill>
                <a:latin typeface="Calibri" pitchFamily="34" charset="0"/>
              </a:rPr>
              <a:t>snelheid</a:t>
            </a:r>
          </a:p>
          <a:p>
            <a:pPr algn="ctr" eaLnBrk="1" hangingPunct="1"/>
            <a:endParaRPr lang="nl-NL" sz="2400" dirty="0" smtClean="0">
              <a:solidFill>
                <a:srgbClr val="00B0F0"/>
              </a:solidFill>
              <a:latin typeface="Calibri" pitchFamily="34" charset="0"/>
            </a:endParaRPr>
          </a:p>
          <a:p>
            <a:pPr algn="ctr" eaLnBrk="1" hangingPunct="1"/>
            <a:r>
              <a:rPr lang="nl-NL" sz="4000" dirty="0" smtClean="0">
                <a:solidFill>
                  <a:srgbClr val="00B0F0"/>
                </a:solidFill>
                <a:latin typeface="Calibri" pitchFamily="34" charset="0"/>
              </a:rPr>
              <a:t>v</a:t>
            </a:r>
            <a:r>
              <a:rPr lang="nl-NL" sz="4000" dirty="0" smtClean="0">
                <a:solidFill>
                  <a:prstClr val="white"/>
                </a:solidFill>
                <a:latin typeface="Calibri" pitchFamily="34" charset="0"/>
              </a:rPr>
              <a:t> </a:t>
            </a:r>
            <a:r>
              <a:rPr lang="nl-NL" sz="4000" dirty="0">
                <a:solidFill>
                  <a:prstClr val="white"/>
                </a:solidFill>
                <a:latin typeface="Calibri" pitchFamily="34" charset="0"/>
              </a:rPr>
              <a:t>= </a:t>
            </a:r>
            <a:r>
              <a:rPr lang="nl-NL" sz="4000" dirty="0">
                <a:solidFill>
                  <a:srgbClr val="00B050"/>
                </a:solidFill>
                <a:latin typeface="Calibri" pitchFamily="34" charset="0"/>
              </a:rPr>
              <a:t>s</a:t>
            </a:r>
            <a:r>
              <a:rPr lang="nl-NL" sz="4000" dirty="0">
                <a:solidFill>
                  <a:prstClr val="white"/>
                </a:solidFill>
                <a:latin typeface="Calibri" pitchFamily="34" charset="0"/>
              </a:rPr>
              <a:t> / </a:t>
            </a:r>
            <a:r>
              <a:rPr lang="nl-NL" sz="4000" dirty="0">
                <a:solidFill>
                  <a:srgbClr val="FFC000"/>
                </a:solidFill>
                <a:latin typeface="Calibri" pitchFamily="34" charset="0"/>
              </a:rPr>
              <a:t>t</a:t>
            </a:r>
          </a:p>
        </p:txBody>
      </p:sp>
      <p:sp>
        <p:nvSpPr>
          <p:cNvPr id="10" name="TextBox 14"/>
          <p:cNvSpPr txBox="1">
            <a:spLocks noChangeArrowheads="1"/>
          </p:cNvSpPr>
          <p:nvPr/>
        </p:nvSpPr>
        <p:spPr bwMode="auto">
          <a:xfrm>
            <a:off x="6143625" y="2852936"/>
            <a:ext cx="2643188" cy="14465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dirty="0">
                <a:solidFill>
                  <a:srgbClr val="FFC000"/>
                </a:solidFill>
                <a:latin typeface="Calibri" pitchFamily="34" charset="0"/>
              </a:rPr>
              <a:t>tijd</a:t>
            </a:r>
          </a:p>
          <a:p>
            <a:pPr algn="ctr" eaLnBrk="1" hangingPunct="1"/>
            <a:endParaRPr lang="nl-NL" sz="2400" dirty="0" smtClean="0">
              <a:solidFill>
                <a:srgbClr val="FFC000"/>
              </a:solidFill>
              <a:latin typeface="Calibri" pitchFamily="34" charset="0"/>
            </a:endParaRPr>
          </a:p>
          <a:p>
            <a:pPr algn="ctr" eaLnBrk="1" hangingPunct="1"/>
            <a:r>
              <a:rPr lang="nl-NL" sz="4000" dirty="0" smtClean="0">
                <a:solidFill>
                  <a:srgbClr val="FFC000"/>
                </a:solidFill>
                <a:latin typeface="Calibri" pitchFamily="34" charset="0"/>
              </a:rPr>
              <a:t>t</a:t>
            </a:r>
            <a:r>
              <a:rPr lang="nl-NL" sz="4000" dirty="0" smtClean="0">
                <a:solidFill>
                  <a:prstClr val="white"/>
                </a:solidFill>
                <a:latin typeface="Calibri" pitchFamily="34" charset="0"/>
              </a:rPr>
              <a:t> </a:t>
            </a:r>
            <a:r>
              <a:rPr lang="nl-NL" sz="4000" dirty="0">
                <a:solidFill>
                  <a:prstClr val="white"/>
                </a:solidFill>
                <a:latin typeface="Calibri" pitchFamily="34" charset="0"/>
              </a:rPr>
              <a:t>= </a:t>
            </a:r>
            <a:r>
              <a:rPr lang="nl-NL" sz="4000" dirty="0">
                <a:solidFill>
                  <a:srgbClr val="00B050"/>
                </a:solidFill>
                <a:latin typeface="Calibri" pitchFamily="34" charset="0"/>
              </a:rPr>
              <a:t>s</a:t>
            </a:r>
            <a:r>
              <a:rPr lang="nl-NL" sz="4000" dirty="0">
                <a:solidFill>
                  <a:prstClr val="white"/>
                </a:solidFill>
                <a:latin typeface="Calibri" pitchFamily="34" charset="0"/>
              </a:rPr>
              <a:t> / </a:t>
            </a:r>
            <a:r>
              <a:rPr lang="nl-NL" sz="4000" dirty="0">
                <a:solidFill>
                  <a:srgbClr val="00B0F0"/>
                </a:solidFill>
                <a:latin typeface="Calibri" pitchFamily="34" charset="0"/>
              </a:rPr>
              <a:t>v</a:t>
            </a:r>
          </a:p>
        </p:txBody>
      </p:sp>
      <p:sp>
        <p:nvSpPr>
          <p:cNvPr id="11" name="TextBox 14"/>
          <p:cNvSpPr txBox="1">
            <a:spLocks noChangeArrowheads="1"/>
          </p:cNvSpPr>
          <p:nvPr/>
        </p:nvSpPr>
        <p:spPr bwMode="auto">
          <a:xfrm>
            <a:off x="285750" y="2852936"/>
            <a:ext cx="2643188" cy="14465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dirty="0">
                <a:solidFill>
                  <a:srgbClr val="00B050"/>
                </a:solidFill>
                <a:latin typeface="Calibri" pitchFamily="34" charset="0"/>
              </a:rPr>
              <a:t>afstand</a:t>
            </a:r>
          </a:p>
          <a:p>
            <a:pPr algn="ctr" eaLnBrk="1" hangingPunct="1"/>
            <a:endParaRPr lang="nl-NL" sz="2400" dirty="0">
              <a:solidFill>
                <a:prstClr val="white"/>
              </a:solidFill>
              <a:latin typeface="Calibri" pitchFamily="34" charset="0"/>
            </a:endParaRPr>
          </a:p>
          <a:p>
            <a:pPr algn="ctr" eaLnBrk="1" hangingPunct="1"/>
            <a:r>
              <a:rPr lang="nl-NL" sz="4000" dirty="0" smtClean="0">
                <a:solidFill>
                  <a:srgbClr val="00B050"/>
                </a:solidFill>
                <a:latin typeface="Calibri" pitchFamily="34" charset="0"/>
              </a:rPr>
              <a:t>s</a:t>
            </a:r>
            <a:r>
              <a:rPr lang="nl-NL" sz="4000" dirty="0" smtClean="0">
                <a:solidFill>
                  <a:prstClr val="white"/>
                </a:solidFill>
                <a:latin typeface="Calibri" pitchFamily="34" charset="0"/>
              </a:rPr>
              <a:t> = </a:t>
            </a:r>
            <a:r>
              <a:rPr lang="nl-NL" sz="4000" dirty="0" smtClean="0">
                <a:solidFill>
                  <a:srgbClr val="00B0F0"/>
                </a:solidFill>
                <a:latin typeface="Calibri" pitchFamily="34" charset="0"/>
              </a:rPr>
              <a:t>v</a:t>
            </a:r>
            <a:r>
              <a:rPr lang="nl-NL" sz="4000" dirty="0" smtClean="0">
                <a:solidFill>
                  <a:prstClr val="white"/>
                </a:solidFill>
                <a:latin typeface="Calibri" pitchFamily="34" charset="0"/>
              </a:rPr>
              <a:t> </a:t>
            </a:r>
            <a:r>
              <a:rPr lang="nl-NL" sz="4000" dirty="0">
                <a:solidFill>
                  <a:prstClr val="white"/>
                </a:solidFill>
                <a:latin typeface="Calibri" pitchFamily="34" charset="0"/>
              </a:rPr>
              <a:t>x </a:t>
            </a:r>
            <a:r>
              <a:rPr lang="nl-NL" sz="4000" dirty="0">
                <a:solidFill>
                  <a:srgbClr val="FFC000"/>
                </a:solidFill>
                <a:latin typeface="Calibri" pitchFamily="34" charset="0"/>
              </a:rPr>
              <a:t>t</a:t>
            </a:r>
          </a:p>
        </p:txBody>
      </p:sp>
      <p:sp>
        <p:nvSpPr>
          <p:cNvPr id="12" name="TextBox 14"/>
          <p:cNvSpPr txBox="1">
            <a:spLocks noChangeArrowheads="1"/>
          </p:cNvSpPr>
          <p:nvPr/>
        </p:nvSpPr>
        <p:spPr bwMode="auto">
          <a:xfrm>
            <a:off x="285750" y="928688"/>
            <a:ext cx="15001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3600">
                <a:solidFill>
                  <a:srgbClr val="00B050"/>
                </a:solidFill>
                <a:latin typeface="Calibri" pitchFamily="34" charset="0"/>
              </a:rPr>
              <a:t>s</a:t>
            </a:r>
          </a:p>
          <a:p>
            <a:pPr algn="ctr" eaLnBrk="1" hangingPunct="1"/>
            <a:r>
              <a:rPr lang="nl-NL" sz="3600">
                <a:solidFill>
                  <a:srgbClr val="00B0F0"/>
                </a:solidFill>
                <a:latin typeface="Calibri" pitchFamily="34" charset="0"/>
              </a:rPr>
              <a:t>v</a:t>
            </a:r>
            <a:r>
              <a:rPr lang="nl-NL" sz="3600">
                <a:solidFill>
                  <a:srgbClr val="FFC000"/>
                </a:solidFill>
                <a:latin typeface="Calibri" pitchFamily="34" charset="0"/>
              </a:rPr>
              <a:t> </a:t>
            </a:r>
            <a:r>
              <a:rPr lang="nl-NL" sz="3600">
                <a:solidFill>
                  <a:prstClr val="white"/>
                </a:solidFill>
                <a:latin typeface="Calibri" pitchFamily="34" charset="0"/>
              </a:rPr>
              <a:t>x</a:t>
            </a:r>
            <a:r>
              <a:rPr lang="nl-NL" sz="3600">
                <a:solidFill>
                  <a:srgbClr val="FFC000"/>
                </a:solidFill>
                <a:latin typeface="Calibri" pitchFamily="34" charset="0"/>
              </a:rPr>
              <a:t> t</a:t>
            </a:r>
          </a:p>
        </p:txBody>
      </p:sp>
      <p:cxnSp>
        <p:nvCxnSpPr>
          <p:cNvPr id="14" name="Straight Connector 13"/>
          <p:cNvCxnSpPr/>
          <p:nvPr/>
        </p:nvCxnSpPr>
        <p:spPr>
          <a:xfrm>
            <a:off x="539552" y="1573213"/>
            <a:ext cx="1000126"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821531" y="964407"/>
            <a:ext cx="1285875" cy="9286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214313" y="2071688"/>
            <a:ext cx="1714500" cy="158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214313" y="785813"/>
            <a:ext cx="785811" cy="1285876"/>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14"/>
          <p:cNvSpPr txBox="1">
            <a:spLocks noChangeArrowheads="1"/>
          </p:cNvSpPr>
          <p:nvPr/>
        </p:nvSpPr>
        <p:spPr bwMode="auto">
          <a:xfrm>
            <a:off x="642938" y="4437112"/>
            <a:ext cx="2071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3600" dirty="0" smtClean="0">
                <a:solidFill>
                  <a:srgbClr val="00B050"/>
                </a:solidFill>
                <a:latin typeface="Calibri" pitchFamily="34" charset="0"/>
              </a:rPr>
              <a:t>6 </a:t>
            </a:r>
            <a:r>
              <a:rPr lang="nl-NL" sz="3600" dirty="0">
                <a:solidFill>
                  <a:prstClr val="white"/>
                </a:solidFill>
                <a:latin typeface="Calibri" pitchFamily="34" charset="0"/>
              </a:rPr>
              <a:t>=</a:t>
            </a:r>
            <a:r>
              <a:rPr lang="nl-NL" sz="3600" dirty="0">
                <a:solidFill>
                  <a:srgbClr val="00B050"/>
                </a:solidFill>
                <a:latin typeface="Calibri" pitchFamily="34" charset="0"/>
              </a:rPr>
              <a:t> </a:t>
            </a:r>
            <a:r>
              <a:rPr lang="nl-NL" sz="3600" dirty="0" smtClean="0">
                <a:solidFill>
                  <a:srgbClr val="00B0F0"/>
                </a:solidFill>
                <a:latin typeface="Calibri" pitchFamily="34" charset="0"/>
              </a:rPr>
              <a:t>3</a:t>
            </a:r>
            <a:r>
              <a:rPr lang="nl-NL" sz="3600" dirty="0" smtClean="0">
                <a:solidFill>
                  <a:srgbClr val="00B050"/>
                </a:solidFill>
                <a:latin typeface="Calibri" pitchFamily="34" charset="0"/>
              </a:rPr>
              <a:t> </a:t>
            </a:r>
            <a:r>
              <a:rPr lang="nl-NL" sz="3600" dirty="0">
                <a:solidFill>
                  <a:prstClr val="white"/>
                </a:solidFill>
                <a:latin typeface="Calibri" pitchFamily="34" charset="0"/>
              </a:rPr>
              <a:t>x</a:t>
            </a:r>
            <a:r>
              <a:rPr lang="nl-NL" sz="3600" dirty="0">
                <a:solidFill>
                  <a:srgbClr val="00B050"/>
                </a:solidFill>
                <a:latin typeface="Calibri" pitchFamily="34" charset="0"/>
              </a:rPr>
              <a:t> </a:t>
            </a:r>
            <a:r>
              <a:rPr lang="nl-NL" sz="3600" dirty="0">
                <a:solidFill>
                  <a:srgbClr val="FFC000"/>
                </a:solidFill>
                <a:latin typeface="Calibri" pitchFamily="34" charset="0"/>
              </a:rPr>
              <a:t>2</a:t>
            </a:r>
          </a:p>
        </p:txBody>
      </p:sp>
      <p:sp>
        <p:nvSpPr>
          <p:cNvPr id="16" name="TextBox 14"/>
          <p:cNvSpPr txBox="1">
            <a:spLocks noChangeArrowheads="1"/>
          </p:cNvSpPr>
          <p:nvPr/>
        </p:nvSpPr>
        <p:spPr bwMode="auto">
          <a:xfrm>
            <a:off x="3517383" y="4437112"/>
            <a:ext cx="2071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3600" dirty="0" smtClean="0">
                <a:solidFill>
                  <a:srgbClr val="00B0F0"/>
                </a:solidFill>
                <a:latin typeface="Calibri" pitchFamily="34" charset="0"/>
              </a:rPr>
              <a:t>3</a:t>
            </a:r>
            <a:r>
              <a:rPr lang="nl-NL" sz="3600" dirty="0" smtClean="0">
                <a:solidFill>
                  <a:srgbClr val="00B050"/>
                </a:solidFill>
                <a:latin typeface="Calibri" pitchFamily="34" charset="0"/>
              </a:rPr>
              <a:t> </a:t>
            </a:r>
            <a:r>
              <a:rPr lang="nl-NL" sz="3600" dirty="0">
                <a:solidFill>
                  <a:prstClr val="white"/>
                </a:solidFill>
                <a:latin typeface="Calibri" pitchFamily="34" charset="0"/>
              </a:rPr>
              <a:t>=</a:t>
            </a:r>
            <a:r>
              <a:rPr lang="nl-NL" sz="3600" dirty="0">
                <a:solidFill>
                  <a:srgbClr val="00B050"/>
                </a:solidFill>
                <a:latin typeface="Calibri" pitchFamily="34" charset="0"/>
              </a:rPr>
              <a:t> </a:t>
            </a:r>
            <a:r>
              <a:rPr lang="nl-NL" sz="3600" dirty="0" smtClean="0">
                <a:solidFill>
                  <a:srgbClr val="00B050"/>
                </a:solidFill>
                <a:latin typeface="Calibri" pitchFamily="34" charset="0"/>
              </a:rPr>
              <a:t>6 / </a:t>
            </a:r>
            <a:r>
              <a:rPr lang="nl-NL" sz="3600" dirty="0">
                <a:solidFill>
                  <a:srgbClr val="FFC000"/>
                </a:solidFill>
                <a:latin typeface="Calibri" pitchFamily="34" charset="0"/>
              </a:rPr>
              <a:t>2</a:t>
            </a:r>
          </a:p>
        </p:txBody>
      </p:sp>
      <p:sp>
        <p:nvSpPr>
          <p:cNvPr id="18" name="TextBox 14"/>
          <p:cNvSpPr txBox="1">
            <a:spLocks noChangeArrowheads="1"/>
          </p:cNvSpPr>
          <p:nvPr/>
        </p:nvSpPr>
        <p:spPr bwMode="auto">
          <a:xfrm>
            <a:off x="6419676" y="4411968"/>
            <a:ext cx="20716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3600" dirty="0" smtClean="0">
                <a:solidFill>
                  <a:srgbClr val="FFC000"/>
                </a:solidFill>
                <a:latin typeface="Calibri" pitchFamily="34" charset="0"/>
              </a:rPr>
              <a:t>2 </a:t>
            </a:r>
            <a:r>
              <a:rPr lang="nl-NL" sz="3600" dirty="0" smtClean="0">
                <a:solidFill>
                  <a:prstClr val="white"/>
                </a:solidFill>
                <a:latin typeface="Calibri" pitchFamily="34" charset="0"/>
              </a:rPr>
              <a:t>=</a:t>
            </a:r>
            <a:r>
              <a:rPr lang="nl-NL" sz="3600" dirty="0" smtClean="0">
                <a:solidFill>
                  <a:srgbClr val="00B050"/>
                </a:solidFill>
                <a:latin typeface="Calibri" pitchFamily="34" charset="0"/>
              </a:rPr>
              <a:t> 6 / </a:t>
            </a:r>
            <a:r>
              <a:rPr lang="nl-NL" sz="3600" dirty="0">
                <a:solidFill>
                  <a:srgbClr val="00B0F0"/>
                </a:solidFill>
                <a:latin typeface="Calibri" pitchFamily="34" charset="0"/>
              </a:rPr>
              <a:t>3</a:t>
            </a:r>
            <a:endParaRPr lang="nl-NL" sz="3600" dirty="0">
              <a:solidFill>
                <a:srgbClr val="FFC000"/>
              </a:solidFill>
              <a:latin typeface="Calibri" pitchFamily="34" charset="0"/>
            </a:endParaRPr>
          </a:p>
        </p:txBody>
      </p:sp>
    </p:spTree>
    <p:extLst>
      <p:ext uri="{BB962C8B-B14F-4D97-AF65-F5344CB8AC3E}">
        <p14:creationId xmlns:p14="http://schemas.microsoft.com/office/powerpoint/2010/main" val="42575938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fade">
                                      <p:cBhvr>
                                        <p:cTn id="10" dur="2000"/>
                                        <p:tgtEl>
                                          <p:spTgt spid="11">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20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fade">
                                      <p:cBhvr>
                                        <p:cTn id="18" dur="2000"/>
                                        <p:tgtEl>
                                          <p:spTgt spid="9">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2000"/>
                                        <p:tgtEl>
                                          <p:spTgt spid="16"/>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fade">
                                      <p:cBhvr>
                                        <p:cTn id="24" dur="2000"/>
                                        <p:tgtEl>
                                          <p:spTgt spid="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2000"/>
                                        <p:tgtEl>
                                          <p:spTgt spid="10">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fade">
                                      <p:cBhvr>
                                        <p:cTn id="32" dur="2000"/>
                                        <p:tgtEl>
                                          <p:spTgt spid="10">
                                            <p:txEl>
                                              <p:pRg st="2" end="2"/>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2000"/>
                                        <p:tgtEl>
                                          <p:spTgt spid="1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2000"/>
                                        <p:tgtEl>
                                          <p:spTgt spid="12"/>
                                        </p:tgtEl>
                                      </p:cBhvr>
                                    </p:animEffect>
                                  </p:childTnLst>
                                </p:cTn>
                              </p:par>
                              <p:par>
                                <p:cTn id="41" presetID="10" presetClass="entr" presetSubtype="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2000"/>
                                        <p:tgtEl>
                                          <p:spTgt spid="14"/>
                                        </p:tgtEl>
                                      </p:cBhvr>
                                    </p:animEffect>
                                  </p:childTnLst>
                                </p:cTn>
                              </p:par>
                              <p:par>
                                <p:cTn id="44" presetID="10" presetClass="entr" presetSubtype="0" fill="hold"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2000"/>
                                        <p:tgtEl>
                                          <p:spTgt spid="15"/>
                                        </p:tgtEl>
                                      </p:cBhvr>
                                    </p:animEffect>
                                  </p:childTnLst>
                                </p:cTn>
                              </p:par>
                              <p:par>
                                <p:cTn id="47" presetID="10" presetClass="entr" presetSubtype="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2000"/>
                                        <p:tgtEl>
                                          <p:spTgt spid="17"/>
                                        </p:tgtEl>
                                      </p:cBhvr>
                                    </p:animEffect>
                                  </p:childTnLst>
                                </p:cTn>
                              </p:par>
                              <p:par>
                                <p:cTn id="50" presetID="10" presetClass="entr" presetSubtype="0"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2" grpId="0"/>
      <p:bldP spid="16"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nl-NL" dirty="0" smtClean="0"/>
              <a:t>Probleem oplossing</a:t>
            </a:r>
            <a:endParaRPr lang="nl-NL" dirty="0"/>
          </a:p>
        </p:txBody>
      </p:sp>
      <p:sp>
        <p:nvSpPr>
          <p:cNvPr id="3" name="Tijdelijke aanduiding voor inhoud 2"/>
          <p:cNvSpPr>
            <a:spLocks noGrp="1"/>
          </p:cNvSpPr>
          <p:nvPr>
            <p:ph idx="1"/>
          </p:nvPr>
        </p:nvSpPr>
        <p:spPr/>
        <p:txBody>
          <a:bodyPr/>
          <a:lstStyle/>
          <a:p>
            <a:pPr marL="514350" indent="-514350">
              <a:buFont typeface="Wingdings" pitchFamily="2" charset="2"/>
              <a:buAutoNum type="arabicParenR"/>
              <a:defRPr/>
            </a:pPr>
            <a:r>
              <a:rPr lang="nl-NL" dirty="0" smtClean="0"/>
              <a:t>Gegevens verzamelen</a:t>
            </a:r>
          </a:p>
          <a:p>
            <a:pPr marL="514350" indent="-514350">
              <a:buFont typeface="Wingdings" pitchFamily="2" charset="2"/>
              <a:buAutoNum type="arabicParenR"/>
              <a:defRPr/>
            </a:pPr>
            <a:r>
              <a:rPr lang="nl-NL" dirty="0" smtClean="0"/>
              <a:t>De juiste formule</a:t>
            </a:r>
          </a:p>
          <a:p>
            <a:pPr marL="514350" indent="-514350">
              <a:buFont typeface="Wingdings" pitchFamily="2" charset="2"/>
              <a:buAutoNum type="arabicParenR"/>
              <a:defRPr/>
            </a:pPr>
            <a:r>
              <a:rPr lang="nl-NL" dirty="0" smtClean="0"/>
              <a:t>Invullen</a:t>
            </a:r>
          </a:p>
          <a:p>
            <a:pPr marL="514350" indent="-514350">
              <a:buFont typeface="Wingdings" pitchFamily="2" charset="2"/>
              <a:buAutoNum type="arabicParenR"/>
              <a:defRPr/>
            </a:pPr>
            <a:r>
              <a:rPr lang="nl-NL" dirty="0" smtClean="0"/>
              <a:t>Uitkomst</a:t>
            </a:r>
          </a:p>
          <a:p>
            <a:pPr marL="514350" indent="-514350">
              <a:buFont typeface="Wingdings" pitchFamily="2" charset="2"/>
              <a:buAutoNum type="arabicParenR"/>
              <a:defRPr/>
            </a:pPr>
            <a:endParaRPr lang="nl-NL" dirty="0" smtClean="0"/>
          </a:p>
          <a:p>
            <a:pPr marL="514350" indent="-514350">
              <a:buFont typeface="Wingdings" pitchFamily="2" charset="2"/>
              <a:buNone/>
              <a:defRPr/>
            </a:pPr>
            <a:r>
              <a:rPr lang="nl-NL" sz="2800" dirty="0" smtClean="0"/>
              <a:t>Denk daarbij altijd aan eenheden achter het getal!</a:t>
            </a:r>
          </a:p>
          <a:p>
            <a:pPr marL="514350" indent="-514350">
              <a:buFont typeface="Wingdings" pitchFamily="2" charset="2"/>
              <a:buAutoNum type="arabicParenR"/>
              <a:defRPr/>
            </a:pPr>
            <a:endParaRPr lang="nl-NL" dirty="0" smtClean="0"/>
          </a:p>
        </p:txBody>
      </p:sp>
      <p:sp>
        <p:nvSpPr>
          <p:cNvPr id="19460" name="TextBox 3"/>
          <p:cNvSpPr txBox="1">
            <a:spLocks noChangeArrowheads="1"/>
          </p:cNvSpPr>
          <p:nvPr/>
        </p:nvSpPr>
        <p:spPr bwMode="auto">
          <a:xfrm>
            <a:off x="7718425" y="476250"/>
            <a:ext cx="1466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nl-NL" dirty="0" smtClean="0">
                <a:solidFill>
                  <a:srgbClr val="FFFF00"/>
                </a:solidFill>
                <a:cs typeface="+mn-cs"/>
              </a:rPr>
              <a:t>s = 100 km</a:t>
            </a:r>
          </a:p>
          <a:p>
            <a:pPr eaLnBrk="1" hangingPunct="1">
              <a:defRPr/>
            </a:pPr>
            <a:r>
              <a:rPr lang="nl-NL" dirty="0" smtClean="0">
                <a:solidFill>
                  <a:srgbClr val="FFFF00"/>
                </a:solidFill>
                <a:cs typeface="+mn-cs"/>
              </a:rPr>
              <a:t>t = 2 h</a:t>
            </a:r>
          </a:p>
          <a:p>
            <a:pPr eaLnBrk="1" hangingPunct="1">
              <a:defRPr/>
            </a:pPr>
            <a:r>
              <a:rPr lang="nl-NL" dirty="0" smtClean="0">
                <a:solidFill>
                  <a:srgbClr val="FFFF00"/>
                </a:solidFill>
                <a:cs typeface="+mn-cs"/>
              </a:rPr>
              <a:t>v = 50 km/h</a:t>
            </a:r>
          </a:p>
          <a:p>
            <a:pPr eaLnBrk="1" hangingPunct="1">
              <a:defRPr/>
            </a:pPr>
            <a:endParaRPr lang="nl-NL" dirty="0" smtClean="0">
              <a:solidFill>
                <a:srgbClr val="FFFFFF"/>
              </a:solidFill>
              <a:cs typeface="+mn-cs"/>
            </a:endParaRPr>
          </a:p>
        </p:txBody>
      </p:sp>
      <p:pic>
        <p:nvPicPr>
          <p:cNvPr id="43013"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4763"/>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4" name="TextBox 4"/>
          <p:cNvSpPr txBox="1">
            <a:spLocks noChangeArrowheads="1"/>
          </p:cNvSpPr>
          <p:nvPr/>
        </p:nvSpPr>
        <p:spPr bwMode="auto">
          <a:xfrm>
            <a:off x="0" y="-26988"/>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Probleem oplossen</a:t>
            </a:r>
          </a:p>
        </p:txBody>
      </p:sp>
      <p:pic>
        <p:nvPicPr>
          <p:cNvPr id="43015"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4763"/>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p:cNvSpPr>
            <a:spLocks noGrp="1"/>
          </p:cNvSpPr>
          <p:nvPr>
            <p:ph type="ftr" sz="quarter" idx="12"/>
          </p:nvPr>
        </p:nvSpPr>
        <p:spPr/>
        <p:txBody>
          <a:bodyPr/>
          <a:lstStyle/>
          <a:p>
            <a:pPr>
              <a:defRPr/>
            </a:pPr>
            <a:endParaRPr lang="nl-N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4" name="Tijdelijke aanduiding voor voettekst 3"/>
          <p:cNvSpPr>
            <a:spLocks noGrp="1"/>
          </p:cNvSpPr>
          <p:nvPr>
            <p:ph type="ftr" sz="quarter" idx="12"/>
          </p:nvPr>
        </p:nvSpPr>
        <p:spPr/>
        <p:txBody>
          <a:bodyPr/>
          <a:lstStyle/>
          <a:p>
            <a:pPr>
              <a:defRPr/>
            </a:pPr>
            <a:endParaRPr lang="nl-NL"/>
          </a:p>
        </p:txBody>
      </p:sp>
      <p:sp>
        <p:nvSpPr>
          <p:cNvPr id="5" name="Rectangle 3"/>
          <p:cNvSpPr txBox="1">
            <a:spLocks noChangeArrowheads="1"/>
          </p:cNvSpPr>
          <p:nvPr/>
        </p:nvSpPr>
        <p:spPr bwMode="auto">
          <a:xfrm>
            <a:off x="467544" y="260648"/>
            <a:ext cx="8229600" cy="175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Blip>
                <a:blip r:embed="rId2"/>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2"/>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2"/>
              </a:buBlip>
              <a:defRPr sz="2000">
                <a:solidFill>
                  <a:schemeClr val="tx1"/>
                </a:solidFill>
                <a:effectLst>
                  <a:outerShdw blurRad="38100" dist="38100" dir="2700000" algn="tl">
                    <a:srgbClr val="000000"/>
                  </a:outerShdw>
                </a:effectLst>
                <a:latin typeface="+mn-lt"/>
              </a:defRPr>
            </a:lvl9pPr>
          </a:lstStyle>
          <a:p>
            <a:pPr>
              <a:buFont typeface="Wingdings" pitchFamily="2" charset="2"/>
              <a:buNone/>
            </a:pPr>
            <a:r>
              <a:rPr lang="nl-NL" sz="2400" dirty="0" smtClean="0"/>
              <a:t>De winnaar van een wieleretappe doet zes uur over de rit. Zijn gemiddelde snelheid is 40 km / h.</a:t>
            </a:r>
          </a:p>
          <a:p>
            <a:pPr>
              <a:buFont typeface="Wingdings" pitchFamily="2" charset="2"/>
              <a:buNone/>
            </a:pPr>
            <a:endParaRPr lang="nl-NL" sz="2400" dirty="0" smtClean="0"/>
          </a:p>
          <a:p>
            <a:pPr>
              <a:buFont typeface="Wingdings" pitchFamily="2" charset="2"/>
              <a:buNone/>
            </a:pPr>
            <a:r>
              <a:rPr lang="nl-NL" sz="2400" dirty="0" smtClean="0"/>
              <a:t>Bereken de lengte van de etappe.</a:t>
            </a:r>
          </a:p>
        </p:txBody>
      </p:sp>
      <p:sp>
        <p:nvSpPr>
          <p:cNvPr id="6" name="Text Box 4"/>
          <p:cNvSpPr txBox="1">
            <a:spLocks noChangeArrowheads="1"/>
          </p:cNvSpPr>
          <p:nvPr/>
        </p:nvSpPr>
        <p:spPr bwMode="auto">
          <a:xfrm>
            <a:off x="503709" y="2420037"/>
            <a:ext cx="899939" cy="1428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s =</a:t>
            </a:r>
          </a:p>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v =</a:t>
            </a:r>
          </a:p>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t =</a:t>
            </a:r>
            <a:endParaRPr lang="nl-NL" sz="2800" dirty="0">
              <a:solidFill>
                <a:srgbClr val="FFFF00"/>
              </a:solidFill>
              <a:effectLst>
                <a:outerShdw blurRad="38100" dist="38100" dir="2700000" algn="tl">
                  <a:srgbClr val="000000"/>
                </a:outerShdw>
              </a:effectLst>
              <a:latin typeface="Lucida Calligraphy" pitchFamily="66" charset="0"/>
            </a:endParaRPr>
          </a:p>
        </p:txBody>
      </p:sp>
      <p:sp>
        <p:nvSpPr>
          <p:cNvPr id="7" name="Text Box 5"/>
          <p:cNvSpPr txBox="1">
            <a:spLocks noChangeArrowheads="1"/>
          </p:cNvSpPr>
          <p:nvPr/>
        </p:nvSpPr>
        <p:spPr bwMode="auto">
          <a:xfrm>
            <a:off x="503709" y="3848120"/>
            <a:ext cx="4248150" cy="426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70000"/>
              </a:lnSpc>
              <a:spcBef>
                <a:spcPct val="50000"/>
              </a:spcBef>
              <a:buClr>
                <a:schemeClr val="hlink"/>
              </a:buClr>
              <a:buFont typeface="Wingdings" pitchFamily="2" charset="2"/>
              <a:buNone/>
            </a:pPr>
            <a:r>
              <a:rPr lang="nl-NL" sz="2800" dirty="0">
                <a:solidFill>
                  <a:srgbClr val="FFFF00"/>
                </a:solidFill>
                <a:effectLst>
                  <a:outerShdw blurRad="38100" dist="38100" dir="2700000" algn="tl">
                    <a:srgbClr val="000000"/>
                  </a:outerShdw>
                </a:effectLst>
                <a:latin typeface="Lucida Calligraphy" pitchFamily="66" charset="0"/>
              </a:rPr>
              <a:t>s = v x t</a:t>
            </a:r>
          </a:p>
        </p:txBody>
      </p:sp>
      <p:sp>
        <p:nvSpPr>
          <p:cNvPr id="8" name="Text Box 6"/>
          <p:cNvSpPr txBox="1">
            <a:spLocks noChangeArrowheads="1"/>
          </p:cNvSpPr>
          <p:nvPr/>
        </p:nvSpPr>
        <p:spPr bwMode="auto">
          <a:xfrm>
            <a:off x="467544" y="4725421"/>
            <a:ext cx="4248150" cy="393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s </a:t>
            </a:r>
            <a:r>
              <a:rPr lang="nl-NL" sz="2800">
                <a:solidFill>
                  <a:srgbClr val="FFFF00"/>
                </a:solidFill>
                <a:effectLst>
                  <a:outerShdw blurRad="38100" dist="38100" dir="2700000" algn="tl">
                    <a:srgbClr val="000000"/>
                  </a:outerShdw>
                </a:effectLst>
                <a:latin typeface="Lucida Calligraphy" pitchFamily="66" charset="0"/>
              </a:rPr>
              <a:t>= </a:t>
            </a:r>
            <a:r>
              <a:rPr lang="nl-NL" sz="2800" smtClean="0">
                <a:solidFill>
                  <a:srgbClr val="FFFF00"/>
                </a:solidFill>
                <a:effectLst>
                  <a:outerShdw blurRad="38100" dist="38100" dir="2700000" algn="tl">
                    <a:srgbClr val="000000"/>
                  </a:outerShdw>
                </a:effectLst>
                <a:latin typeface="Lucida Calligraphy" pitchFamily="66" charset="0"/>
              </a:rPr>
              <a:t>240 </a:t>
            </a:r>
            <a:r>
              <a:rPr lang="nl-NL" sz="2800" dirty="0">
                <a:solidFill>
                  <a:srgbClr val="FFFF00"/>
                </a:solidFill>
                <a:effectLst>
                  <a:outerShdw blurRad="38100" dist="38100" dir="2700000" algn="tl">
                    <a:srgbClr val="000000"/>
                  </a:outerShdw>
                </a:effectLst>
                <a:latin typeface="Lucida Calligraphy" pitchFamily="66" charset="0"/>
              </a:rPr>
              <a:t>km</a:t>
            </a:r>
          </a:p>
        </p:txBody>
      </p:sp>
      <p:sp>
        <p:nvSpPr>
          <p:cNvPr id="9" name="Tekstvak 8"/>
          <p:cNvSpPr txBox="1"/>
          <p:nvPr/>
        </p:nvSpPr>
        <p:spPr>
          <a:xfrm>
            <a:off x="467544" y="2049691"/>
            <a:ext cx="3312368" cy="369332"/>
          </a:xfrm>
          <a:prstGeom prst="rect">
            <a:avLst/>
          </a:prstGeom>
          <a:noFill/>
        </p:spPr>
        <p:txBody>
          <a:bodyPr wrap="square" rtlCol="0">
            <a:spAutoFit/>
          </a:bodyPr>
          <a:lstStyle/>
          <a:p>
            <a:r>
              <a:rPr lang="nl-NL" dirty="0"/>
              <a:t>Stap 1 </a:t>
            </a:r>
            <a:r>
              <a:rPr lang="nl-NL" dirty="0" smtClean="0"/>
              <a:t>gegevens verzamelen.</a:t>
            </a:r>
            <a:endParaRPr lang="nl-NL" dirty="0"/>
          </a:p>
        </p:txBody>
      </p:sp>
      <p:sp>
        <p:nvSpPr>
          <p:cNvPr id="10" name="Tekstvak 9"/>
          <p:cNvSpPr txBox="1"/>
          <p:nvPr/>
        </p:nvSpPr>
        <p:spPr>
          <a:xfrm>
            <a:off x="4355976" y="1979548"/>
            <a:ext cx="3312368" cy="369332"/>
          </a:xfrm>
          <a:prstGeom prst="rect">
            <a:avLst/>
          </a:prstGeom>
          <a:noFill/>
        </p:spPr>
        <p:txBody>
          <a:bodyPr wrap="square" rtlCol="0">
            <a:spAutoFit/>
          </a:bodyPr>
          <a:lstStyle/>
          <a:p>
            <a:r>
              <a:rPr lang="nl-NL" dirty="0" smtClean="0"/>
              <a:t>Wat is gevraagd?</a:t>
            </a:r>
            <a:endParaRPr lang="nl-NL" dirty="0"/>
          </a:p>
        </p:txBody>
      </p:sp>
      <p:sp>
        <p:nvSpPr>
          <p:cNvPr id="11" name="Text Box 4"/>
          <p:cNvSpPr txBox="1">
            <a:spLocks noChangeArrowheads="1"/>
          </p:cNvSpPr>
          <p:nvPr/>
        </p:nvSpPr>
        <p:spPr bwMode="auto">
          <a:xfrm>
            <a:off x="1215894" y="2420037"/>
            <a:ext cx="617203" cy="40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rPr>
              <a:t>?</a:t>
            </a:r>
            <a:endParaRPr lang="nl-NL" sz="2800" dirty="0">
              <a:solidFill>
                <a:srgbClr val="FFFF00"/>
              </a:solidFill>
              <a:effectLst>
                <a:outerShdw blurRad="38100" dist="38100" dir="2700000" algn="tl">
                  <a:srgbClr val="000000"/>
                </a:outerShdw>
              </a:effectLst>
            </a:endParaRPr>
          </a:p>
        </p:txBody>
      </p:sp>
      <p:sp>
        <p:nvSpPr>
          <p:cNvPr id="12" name="Tekstvak 11"/>
          <p:cNvSpPr txBox="1"/>
          <p:nvPr/>
        </p:nvSpPr>
        <p:spPr>
          <a:xfrm>
            <a:off x="4381528" y="2369544"/>
            <a:ext cx="3312368" cy="369332"/>
          </a:xfrm>
          <a:prstGeom prst="rect">
            <a:avLst/>
          </a:prstGeom>
          <a:noFill/>
        </p:spPr>
        <p:txBody>
          <a:bodyPr wrap="square" rtlCol="0">
            <a:spAutoFit/>
          </a:bodyPr>
          <a:lstStyle/>
          <a:p>
            <a:r>
              <a:rPr lang="nl-NL" dirty="0" smtClean="0"/>
              <a:t>Wat weet je al?</a:t>
            </a:r>
            <a:endParaRPr lang="nl-NL" dirty="0"/>
          </a:p>
        </p:txBody>
      </p:sp>
      <p:sp>
        <p:nvSpPr>
          <p:cNvPr id="13" name="Text Box 4"/>
          <p:cNvSpPr txBox="1">
            <a:spLocks noChangeArrowheads="1"/>
          </p:cNvSpPr>
          <p:nvPr/>
        </p:nvSpPr>
        <p:spPr bwMode="auto">
          <a:xfrm>
            <a:off x="1215894" y="2937101"/>
            <a:ext cx="2309453" cy="911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40 km /h</a:t>
            </a:r>
          </a:p>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6  h</a:t>
            </a:r>
            <a:endParaRPr lang="nl-NL" sz="2800" dirty="0">
              <a:solidFill>
                <a:srgbClr val="FFFF00"/>
              </a:solidFill>
              <a:effectLst>
                <a:outerShdw blurRad="38100" dist="38100" dir="2700000" algn="tl">
                  <a:srgbClr val="000000"/>
                </a:outerShdw>
              </a:effectLst>
              <a:latin typeface="Lucida Calligraphy" pitchFamily="66" charset="0"/>
            </a:endParaRPr>
          </a:p>
        </p:txBody>
      </p:sp>
      <p:sp>
        <p:nvSpPr>
          <p:cNvPr id="14" name="Tekstvak 13"/>
          <p:cNvSpPr txBox="1"/>
          <p:nvPr/>
        </p:nvSpPr>
        <p:spPr>
          <a:xfrm>
            <a:off x="498413" y="2050705"/>
            <a:ext cx="3312368" cy="369332"/>
          </a:xfrm>
          <a:prstGeom prst="rect">
            <a:avLst/>
          </a:prstGeom>
          <a:noFill/>
        </p:spPr>
        <p:txBody>
          <a:bodyPr wrap="square" rtlCol="0">
            <a:spAutoFit/>
          </a:bodyPr>
          <a:lstStyle/>
          <a:p>
            <a:r>
              <a:rPr lang="nl-NL" dirty="0"/>
              <a:t>Stap </a:t>
            </a:r>
            <a:r>
              <a:rPr lang="nl-NL" dirty="0" smtClean="0"/>
              <a:t>2 Formule.</a:t>
            </a:r>
            <a:endParaRPr lang="nl-NL" dirty="0"/>
          </a:p>
        </p:txBody>
      </p:sp>
      <p:sp>
        <p:nvSpPr>
          <p:cNvPr id="15" name="Tekstvak 14"/>
          <p:cNvSpPr txBox="1"/>
          <p:nvPr/>
        </p:nvSpPr>
        <p:spPr>
          <a:xfrm>
            <a:off x="467544" y="2050705"/>
            <a:ext cx="3312368" cy="369332"/>
          </a:xfrm>
          <a:prstGeom prst="rect">
            <a:avLst/>
          </a:prstGeom>
          <a:noFill/>
        </p:spPr>
        <p:txBody>
          <a:bodyPr wrap="square" rtlCol="0">
            <a:spAutoFit/>
          </a:bodyPr>
          <a:lstStyle/>
          <a:p>
            <a:r>
              <a:rPr lang="nl-NL" dirty="0"/>
              <a:t>Stap </a:t>
            </a:r>
            <a:r>
              <a:rPr lang="nl-NL" dirty="0" smtClean="0"/>
              <a:t>3 invullen.</a:t>
            </a:r>
            <a:endParaRPr lang="nl-NL" dirty="0"/>
          </a:p>
        </p:txBody>
      </p:sp>
      <p:sp>
        <p:nvSpPr>
          <p:cNvPr id="16" name="Text Box 6"/>
          <p:cNvSpPr txBox="1">
            <a:spLocks noChangeArrowheads="1"/>
          </p:cNvSpPr>
          <p:nvPr/>
        </p:nvSpPr>
        <p:spPr bwMode="auto">
          <a:xfrm>
            <a:off x="498413" y="4242074"/>
            <a:ext cx="4248150" cy="393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70000"/>
              </a:lnSpc>
              <a:spcBef>
                <a:spcPct val="50000"/>
              </a:spcBef>
              <a:buClr>
                <a:schemeClr val="hlink"/>
              </a:buClr>
              <a:buFont typeface="Wingdings" pitchFamily="2" charset="2"/>
              <a:buNone/>
            </a:pPr>
            <a:r>
              <a:rPr lang="nl-NL" sz="2800" dirty="0" smtClean="0">
                <a:solidFill>
                  <a:srgbClr val="FFFF00"/>
                </a:solidFill>
                <a:effectLst>
                  <a:outerShdw blurRad="38100" dist="38100" dir="2700000" algn="tl">
                    <a:srgbClr val="000000"/>
                  </a:outerShdw>
                </a:effectLst>
                <a:latin typeface="Lucida Calligraphy" pitchFamily="66" charset="0"/>
              </a:rPr>
              <a:t>s </a:t>
            </a:r>
            <a:r>
              <a:rPr lang="nl-NL" sz="2800" dirty="0">
                <a:solidFill>
                  <a:srgbClr val="FFFF00"/>
                </a:solidFill>
                <a:effectLst>
                  <a:outerShdw blurRad="38100" dist="38100" dir="2700000" algn="tl">
                    <a:srgbClr val="000000"/>
                  </a:outerShdw>
                </a:effectLst>
                <a:latin typeface="Lucida Calligraphy" pitchFamily="66" charset="0"/>
              </a:rPr>
              <a:t>= </a:t>
            </a:r>
            <a:r>
              <a:rPr lang="nl-NL" sz="2800" dirty="0" smtClean="0">
                <a:solidFill>
                  <a:srgbClr val="FFFF00"/>
                </a:solidFill>
                <a:effectLst>
                  <a:outerShdw blurRad="38100" dist="38100" dir="2700000" algn="tl">
                    <a:srgbClr val="000000"/>
                  </a:outerShdw>
                </a:effectLst>
                <a:latin typeface="Lucida Calligraphy" pitchFamily="66" charset="0"/>
              </a:rPr>
              <a:t>40 </a:t>
            </a:r>
            <a:r>
              <a:rPr lang="nl-NL" sz="2800" dirty="0">
                <a:solidFill>
                  <a:srgbClr val="FFFF00"/>
                </a:solidFill>
                <a:effectLst>
                  <a:outerShdw blurRad="38100" dist="38100" dir="2700000" algn="tl">
                    <a:srgbClr val="000000"/>
                  </a:outerShdw>
                </a:effectLst>
                <a:latin typeface="Lucida Calligraphy" pitchFamily="66" charset="0"/>
              </a:rPr>
              <a:t>km/h x 6 </a:t>
            </a:r>
            <a:r>
              <a:rPr lang="nl-NL" sz="2800" dirty="0" smtClean="0">
                <a:solidFill>
                  <a:srgbClr val="FFFF00"/>
                </a:solidFill>
                <a:effectLst>
                  <a:outerShdw blurRad="38100" dist="38100" dir="2700000" algn="tl">
                    <a:srgbClr val="000000"/>
                  </a:outerShdw>
                </a:effectLst>
                <a:latin typeface="Lucida Calligraphy" pitchFamily="66" charset="0"/>
              </a:rPr>
              <a:t>h</a:t>
            </a:r>
            <a:endParaRPr lang="nl-NL" sz="2800" dirty="0">
              <a:solidFill>
                <a:srgbClr val="FFFF00"/>
              </a:solidFill>
              <a:effectLst>
                <a:outerShdw blurRad="38100" dist="38100" dir="2700000" algn="tl">
                  <a:srgbClr val="000000"/>
                </a:outerShdw>
              </a:effectLst>
              <a:latin typeface="Lucida Calligraphy" pitchFamily="66" charset="0"/>
            </a:endParaRPr>
          </a:p>
        </p:txBody>
      </p:sp>
      <p:sp>
        <p:nvSpPr>
          <p:cNvPr id="17" name="Tekstvak 16"/>
          <p:cNvSpPr txBox="1"/>
          <p:nvPr/>
        </p:nvSpPr>
        <p:spPr>
          <a:xfrm>
            <a:off x="503709" y="2049691"/>
            <a:ext cx="3312368" cy="369332"/>
          </a:xfrm>
          <a:prstGeom prst="rect">
            <a:avLst/>
          </a:prstGeom>
          <a:noFill/>
        </p:spPr>
        <p:txBody>
          <a:bodyPr wrap="square" rtlCol="0">
            <a:spAutoFit/>
          </a:bodyPr>
          <a:lstStyle/>
          <a:p>
            <a:r>
              <a:rPr lang="nl-NL" dirty="0"/>
              <a:t>Stap </a:t>
            </a:r>
            <a:r>
              <a:rPr lang="nl-NL" dirty="0" smtClean="0"/>
              <a:t>4 uitkomst + eenheid.</a:t>
            </a:r>
            <a:endParaRPr lang="nl-NL" dirty="0"/>
          </a:p>
        </p:txBody>
      </p:sp>
    </p:spTree>
    <p:extLst>
      <p:ext uri="{BB962C8B-B14F-4D97-AF65-F5344CB8AC3E}">
        <p14:creationId xmlns:p14="http://schemas.microsoft.com/office/powerpoint/2010/main" val="2985700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 calcmode="lin" valueType="num">
                                      <p:cBhvr additive="base">
                                        <p:cTn id="9" dur="500" fill="hold"/>
                                        <p:tgtEl>
                                          <p:spTgt spid="6"/>
                                        </p:tgtEl>
                                        <p:attrNameLst>
                                          <p:attrName>ppt_x</p:attrName>
                                        </p:attrNameLst>
                                      </p:cBhvr>
                                      <p:tavLst>
                                        <p:tav tm="0">
                                          <p:val>
                                            <p:strVal val="#ppt_x"/>
                                          </p:val>
                                        </p:tav>
                                        <p:tav tm="100000">
                                          <p:val>
                                            <p:strVal val="#ppt_x"/>
                                          </p:val>
                                        </p:tav>
                                      </p:tavLst>
                                    </p:anim>
                                    <p:anim calcmode="lin" valueType="num">
                                      <p:cBhvr additive="base">
                                        <p:cTn id="1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9"/>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ppt_x"/>
                                          </p:val>
                                        </p:tav>
                                        <p:tav tm="100000">
                                          <p:val>
                                            <p:strVal val="#ppt_x"/>
                                          </p:val>
                                        </p:tav>
                                      </p:tavLst>
                                    </p:anim>
                                    <p:anim calcmode="lin" valueType="num">
                                      <p:cBhvr additive="base">
                                        <p:cTn id="4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par>
                                <p:cTn id="51" presetID="1" presetClass="exit" presetSubtype="0" fill="hold" grpId="1" nodeType="withEffect">
                                  <p:stCondLst>
                                    <p:cond delay="0"/>
                                  </p:stCondLst>
                                  <p:childTnLst>
                                    <p:set>
                                      <p:cBhvr>
                                        <p:cTn id="52" dur="1" fill="hold">
                                          <p:stCondLst>
                                            <p:cond delay="0"/>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15"/>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8"/>
                                        </p:tgtEl>
                                        <p:attrNameLst>
                                          <p:attrName>style.visibility</p:attrName>
                                        </p:attrNameLst>
                                      </p:cBhvr>
                                      <p:to>
                                        <p:strVal val="visible"/>
                                      </p:to>
                                    </p:set>
                                    <p:anim calcmode="lin" valueType="num">
                                      <p:cBhvr additive="base">
                                        <p:cTn id="69" dur="500" fill="hold"/>
                                        <p:tgtEl>
                                          <p:spTgt spid="8"/>
                                        </p:tgtEl>
                                        <p:attrNameLst>
                                          <p:attrName>ppt_x</p:attrName>
                                        </p:attrNameLst>
                                      </p:cBhvr>
                                      <p:tavLst>
                                        <p:tav tm="0">
                                          <p:val>
                                            <p:strVal val="#ppt_x"/>
                                          </p:val>
                                        </p:tav>
                                        <p:tav tm="100000">
                                          <p:val>
                                            <p:strVal val="#ppt_x"/>
                                          </p:val>
                                        </p:tav>
                                      </p:tavLst>
                                    </p:anim>
                                    <p:anim calcmode="lin" valueType="num">
                                      <p:cBhvr additive="base">
                                        <p:cTn id="7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9" grpId="1"/>
      <p:bldP spid="10" grpId="0"/>
      <p:bldP spid="10" grpId="1"/>
      <p:bldP spid="11" grpId="0"/>
      <p:bldP spid="12" grpId="0"/>
      <p:bldP spid="12" grpId="1"/>
      <p:bldP spid="13" grpId="0"/>
      <p:bldP spid="14" grpId="0"/>
      <p:bldP spid="14" grpId="1"/>
      <p:bldP spid="15" grpId="0"/>
      <p:bldP spid="15" grpId="1"/>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274638"/>
            <a:ext cx="7499176" cy="1143000"/>
          </a:xfrm>
        </p:spPr>
        <p:txBody>
          <a:bodyPr/>
          <a:lstStyle/>
          <a:p>
            <a:pPr eaLnBrk="1" hangingPunct="1">
              <a:defRPr/>
            </a:pPr>
            <a:r>
              <a:rPr lang="nl-NL" dirty="0" smtClean="0"/>
              <a:t>Alles op en rij</a:t>
            </a:r>
          </a:p>
        </p:txBody>
      </p:sp>
      <p:sp>
        <p:nvSpPr>
          <p:cNvPr id="20521" name="TextBox 4"/>
          <p:cNvSpPr txBox="1">
            <a:spLocks noChangeArrowheads="1"/>
          </p:cNvSpPr>
          <p:nvPr/>
        </p:nvSpPr>
        <p:spPr bwMode="auto">
          <a:xfrm>
            <a:off x="7308304" y="549275"/>
            <a:ext cx="1754882" cy="92333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nl-NL" dirty="0" smtClean="0">
                <a:solidFill>
                  <a:srgbClr val="FFFF00"/>
                </a:solidFill>
                <a:latin typeface="Lucida Calligraphy" pitchFamily="66" charset="0"/>
                <a:cs typeface="+mn-cs"/>
              </a:rPr>
              <a:t>s = 100 km</a:t>
            </a:r>
          </a:p>
          <a:p>
            <a:pPr eaLnBrk="1" hangingPunct="1">
              <a:defRPr/>
            </a:pPr>
            <a:r>
              <a:rPr lang="nl-NL" dirty="0" smtClean="0">
                <a:solidFill>
                  <a:srgbClr val="FFFF00"/>
                </a:solidFill>
                <a:latin typeface="Lucida Calligraphy" pitchFamily="66" charset="0"/>
                <a:cs typeface="+mn-cs"/>
              </a:rPr>
              <a:t>t = 2 h</a:t>
            </a:r>
          </a:p>
          <a:p>
            <a:pPr eaLnBrk="1" hangingPunct="1">
              <a:defRPr/>
            </a:pPr>
            <a:r>
              <a:rPr lang="nl-NL" dirty="0" smtClean="0">
                <a:solidFill>
                  <a:srgbClr val="FFFF00"/>
                </a:solidFill>
                <a:latin typeface="Lucida Calligraphy" pitchFamily="66" charset="0"/>
                <a:cs typeface="+mn-cs"/>
              </a:rPr>
              <a:t>v = 50 km/h</a:t>
            </a:r>
          </a:p>
        </p:txBody>
      </p:sp>
      <p:pic>
        <p:nvPicPr>
          <p:cNvPr id="44074"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4763"/>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75" name="TextBox 4"/>
          <p:cNvSpPr txBox="1">
            <a:spLocks noChangeArrowheads="1"/>
          </p:cNvSpPr>
          <p:nvPr/>
        </p:nvSpPr>
        <p:spPr bwMode="auto">
          <a:xfrm>
            <a:off x="0" y="-26988"/>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accent1">
                    <a:lumMod val="20000"/>
                    <a:lumOff val="80000"/>
                  </a:schemeClr>
                </a:solidFill>
              </a:rPr>
              <a:t>Samengevat en voorbeeld</a:t>
            </a:r>
          </a:p>
        </p:txBody>
      </p:sp>
      <p:pic>
        <p:nvPicPr>
          <p:cNvPr id="44076"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4763"/>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2"/>
          </p:nvPr>
        </p:nvSpPr>
        <p:spPr/>
        <p:txBody>
          <a:bodyPr/>
          <a:lstStyle/>
          <a:p>
            <a:pPr>
              <a:defRPr/>
            </a:pPr>
            <a:endParaRPr lang="nl-NL"/>
          </a:p>
        </p:txBody>
      </p:sp>
      <p:sp>
        <p:nvSpPr>
          <p:cNvPr id="11" name="Tijdelijke aanduiding voor inhoud 2"/>
          <p:cNvSpPr>
            <a:spLocks noGrp="1"/>
          </p:cNvSpPr>
          <p:nvPr>
            <p:ph idx="1"/>
          </p:nvPr>
        </p:nvSpPr>
        <p:spPr>
          <a:xfrm>
            <a:off x="0" y="579885"/>
            <a:ext cx="3034680" cy="1480963"/>
          </a:xfrm>
          <a:ln w="38100">
            <a:solidFill>
              <a:schemeClr val="tx1"/>
            </a:solidFill>
          </a:ln>
        </p:spPr>
        <p:txBody>
          <a:bodyPr/>
          <a:lstStyle/>
          <a:p>
            <a:pPr marL="514350" indent="-514350">
              <a:buFont typeface="Wingdings" pitchFamily="2" charset="2"/>
              <a:buAutoNum type="arabicParenR"/>
              <a:defRPr/>
            </a:pPr>
            <a:r>
              <a:rPr lang="nl-NL" sz="1800" dirty="0" smtClean="0"/>
              <a:t>Gegevens verzamelen</a:t>
            </a:r>
          </a:p>
          <a:p>
            <a:pPr marL="514350" indent="-514350">
              <a:buFont typeface="Wingdings" pitchFamily="2" charset="2"/>
              <a:buAutoNum type="arabicParenR"/>
              <a:defRPr/>
            </a:pPr>
            <a:r>
              <a:rPr lang="nl-NL" sz="1800" dirty="0" smtClean="0"/>
              <a:t>De juiste formule</a:t>
            </a:r>
          </a:p>
          <a:p>
            <a:pPr marL="514350" indent="-514350">
              <a:buFont typeface="Wingdings" pitchFamily="2" charset="2"/>
              <a:buAutoNum type="arabicParenR"/>
              <a:defRPr/>
            </a:pPr>
            <a:r>
              <a:rPr lang="nl-NL" sz="1800" dirty="0" smtClean="0"/>
              <a:t>Invullen</a:t>
            </a:r>
          </a:p>
          <a:p>
            <a:pPr marL="514350" indent="-514350">
              <a:buFont typeface="Wingdings" pitchFamily="2" charset="2"/>
              <a:buAutoNum type="arabicParenR"/>
              <a:defRPr/>
            </a:pPr>
            <a:r>
              <a:rPr lang="nl-NL" sz="1800" dirty="0" smtClean="0"/>
              <a:t>Uitkomst</a:t>
            </a:r>
            <a:endParaRPr lang="nl-NL" sz="1600" dirty="0" smtClean="0"/>
          </a:p>
          <a:p>
            <a:pPr marL="514350" indent="-514350">
              <a:buFont typeface="Wingdings" pitchFamily="2" charset="2"/>
              <a:buAutoNum type="arabicParenR"/>
              <a:defRPr/>
            </a:pPr>
            <a:endParaRPr lang="nl-NL" sz="1800" dirty="0" smtClean="0"/>
          </a:p>
        </p:txBody>
      </p:sp>
      <mc:AlternateContent xmlns:mc="http://schemas.openxmlformats.org/markup-compatibility/2006" xmlns:a14="http://schemas.microsoft.com/office/drawing/2010/main">
        <mc:Choice Requires="a14">
          <p:sp>
            <p:nvSpPr>
              <p:cNvPr id="13" name="Tijdelijke aanduiding voor inhoud 2"/>
              <p:cNvSpPr txBox="1">
                <a:spLocks/>
              </p:cNvSpPr>
              <p:nvPr/>
            </p:nvSpPr>
            <p:spPr bwMode="auto">
              <a:xfrm>
                <a:off x="3275856" y="4581128"/>
                <a:ext cx="3034680" cy="1480963"/>
              </a:xfrm>
              <a:prstGeom prst="rect">
                <a:avLst/>
              </a:prstGeom>
              <a:noFill/>
              <a:ln w="38100">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Blip>
                    <a:blip r:embed="rId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9pPr>
              </a:lstStyle>
              <a:p>
                <a:pPr marL="0" indent="0" algn="ctr">
                  <a:buNone/>
                  <a:defRPr/>
                </a:pPr>
                <a:r>
                  <a:rPr lang="nl-NL" sz="1800" dirty="0" smtClean="0"/>
                  <a:t>Factoren</a:t>
                </a:r>
              </a:p>
              <a:p>
                <a:pPr marL="0" indent="0">
                  <a:buNone/>
                  <a:defRPr/>
                </a:pPr>
                <a:endParaRPr lang="nl-NL" sz="1800" dirty="0"/>
              </a:p>
              <a:p>
                <a:pPr marL="0" indent="0">
                  <a:buNone/>
                  <a:defRPr/>
                </a:pPr>
                <a:r>
                  <a:rPr lang="nl-NL" sz="1800" dirty="0" err="1" smtClean="0"/>
                  <a:t>milli</a:t>
                </a:r>
                <a:r>
                  <a:rPr lang="nl-NL" sz="1800" dirty="0" smtClean="0"/>
                  <a:t>	x </a:t>
                </a:r>
                <a14:m>
                  <m:oMath xmlns:m="http://schemas.openxmlformats.org/officeDocument/2006/math">
                    <m:sSup>
                      <m:sSupPr>
                        <m:ctrlPr>
                          <a:rPr lang="nl-NL" sz="1800" i="1" smtClean="0">
                            <a:latin typeface="Cambria Math" panose="02040503050406030204" pitchFamily="18" charset="0"/>
                          </a:rPr>
                        </m:ctrlPr>
                      </m:sSupPr>
                      <m:e>
                        <m:r>
                          <a:rPr lang="nl-NL" sz="1800" b="0" i="1" smtClean="0">
                            <a:latin typeface="Cambria Math"/>
                          </a:rPr>
                          <m:t>10</m:t>
                        </m:r>
                      </m:e>
                      <m:sup>
                        <m:r>
                          <a:rPr lang="nl-NL" sz="1800" b="0" i="1" smtClean="0">
                            <a:latin typeface="Cambria Math"/>
                          </a:rPr>
                          <m:t>−3</m:t>
                        </m:r>
                      </m:sup>
                    </m:sSup>
                  </m:oMath>
                </a14:m>
                <a:r>
                  <a:rPr lang="nl-NL" sz="1800" dirty="0" smtClean="0"/>
                  <a:t>   	x 1/1000</a:t>
                </a:r>
              </a:p>
              <a:p>
                <a:pPr marL="0" indent="0">
                  <a:buNone/>
                  <a:defRPr/>
                </a:pPr>
                <a:r>
                  <a:rPr lang="nl-NL" sz="1800" dirty="0" smtClean="0"/>
                  <a:t>Kilo	x </a:t>
                </a:r>
                <a14:m>
                  <m:oMath xmlns:m="http://schemas.openxmlformats.org/officeDocument/2006/math">
                    <m:sSup>
                      <m:sSupPr>
                        <m:ctrlPr>
                          <a:rPr lang="nl-NL" sz="1800" i="1" dirty="0" smtClean="0">
                            <a:latin typeface="Cambria Math" panose="02040503050406030204" pitchFamily="18" charset="0"/>
                          </a:rPr>
                        </m:ctrlPr>
                      </m:sSupPr>
                      <m:e>
                        <m:r>
                          <a:rPr lang="nl-NL" sz="1800" b="0" i="1" dirty="0" smtClean="0">
                            <a:latin typeface="Cambria Math"/>
                          </a:rPr>
                          <m:t>10</m:t>
                        </m:r>
                      </m:e>
                      <m:sup>
                        <m:r>
                          <a:rPr lang="nl-NL" sz="1800" b="0" i="1" dirty="0" smtClean="0">
                            <a:latin typeface="Cambria Math"/>
                          </a:rPr>
                          <m:t>3</m:t>
                        </m:r>
                      </m:sup>
                    </m:sSup>
                  </m:oMath>
                </a14:m>
                <a:r>
                  <a:rPr lang="nl-NL" sz="1800" dirty="0" smtClean="0"/>
                  <a:t>	x 1000</a:t>
                </a:r>
              </a:p>
            </p:txBody>
          </p:sp>
        </mc:Choice>
        <mc:Fallback xmlns="">
          <p:sp>
            <p:nvSpPr>
              <p:cNvPr id="13" name="Tijdelijke aanduiding voor inhoud 2"/>
              <p:cNvSpPr txBox="1">
                <a:spLocks noRot="1" noChangeAspect="1" noMove="1" noResize="1" noEditPoints="1" noAdjustHandles="1" noChangeArrowheads="1" noChangeShapeType="1" noTextEdit="1"/>
              </p:cNvSpPr>
              <p:nvPr/>
            </p:nvSpPr>
            <p:spPr bwMode="auto">
              <a:xfrm>
                <a:off x="3275856" y="4581128"/>
                <a:ext cx="3034680" cy="1480963"/>
              </a:xfrm>
              <a:prstGeom prst="rect">
                <a:avLst/>
              </a:prstGeom>
              <a:blipFill rotWithShape="1">
                <a:blip r:embed="rId4"/>
                <a:stretch>
                  <a:fillRect l="-1190" t="-803"/>
                </a:stretch>
              </a:blipFill>
              <a:ln w="38100">
                <a:solidFill>
                  <a:schemeClr val="tx1"/>
                </a:solidFill>
                <a:miter lim="800000"/>
                <a:headEnd/>
                <a:tailEnd/>
              </a:ln>
              <a:effectLst/>
            </p:spPr>
            <p:txBody>
              <a:bodyPr/>
              <a:lstStyle/>
              <a:p>
                <a:r>
                  <a:rPr lang="nl-NL">
                    <a:noFill/>
                  </a:rPr>
                  <a:t> </a:t>
                </a:r>
              </a:p>
            </p:txBody>
          </p:sp>
        </mc:Fallback>
      </mc:AlternateContent>
      <p:graphicFrame>
        <p:nvGraphicFramePr>
          <p:cNvPr id="12" name="Tabel 11"/>
          <p:cNvGraphicFramePr>
            <a:graphicFrameLocks noGrp="1"/>
          </p:cNvGraphicFramePr>
          <p:nvPr>
            <p:extLst>
              <p:ext uri="{D42A27DB-BD31-4B8C-83A1-F6EECF244321}">
                <p14:modId xmlns:p14="http://schemas.microsoft.com/office/powerpoint/2010/main" val="3934850879"/>
              </p:ext>
            </p:extLst>
          </p:nvPr>
        </p:nvGraphicFramePr>
        <p:xfrm>
          <a:off x="-7910" y="2060848"/>
          <a:ext cx="9178685" cy="2438240"/>
        </p:xfrm>
        <a:graphic>
          <a:graphicData uri="http://schemas.openxmlformats.org/drawingml/2006/table">
            <a:tbl>
              <a:tblPr firstRow="1" bandRow="1">
                <a:tableStyleId>{5C22544A-7EE6-4342-B048-85BDC9FD1C3A}</a:tableStyleId>
              </a:tblPr>
              <a:tblGrid>
                <a:gridCol w="1817227"/>
                <a:gridCol w="580664"/>
                <a:gridCol w="2284728"/>
                <a:gridCol w="1032809"/>
                <a:gridCol w="2081528"/>
                <a:gridCol w="1381729"/>
              </a:tblGrid>
              <a:tr h="370681">
                <a:tc>
                  <a:txBody>
                    <a:bodyPr/>
                    <a:lstStyle/>
                    <a:p>
                      <a:r>
                        <a:rPr lang="nl-NL" sz="2400" dirty="0" smtClean="0"/>
                        <a:t>Grootheid</a:t>
                      </a:r>
                      <a:endParaRPr lang="nl-NL" sz="2400" dirty="0"/>
                    </a:p>
                  </a:txBody>
                  <a:tcPr marL="91439" marR="91439" marT="45700" marB="45700"/>
                </a:tc>
                <a:tc>
                  <a:txBody>
                    <a:bodyPr/>
                    <a:lstStyle/>
                    <a:p>
                      <a:endParaRPr lang="nl-NL" sz="2400"/>
                    </a:p>
                  </a:txBody>
                  <a:tcPr marL="91439" marR="91439" marT="45700" marB="45700"/>
                </a:tc>
                <a:tc>
                  <a:txBody>
                    <a:bodyPr/>
                    <a:lstStyle/>
                    <a:p>
                      <a:r>
                        <a:rPr lang="nl-NL" sz="2400" dirty="0" smtClean="0"/>
                        <a:t>Eenheid</a:t>
                      </a:r>
                      <a:endParaRPr lang="nl-NL" sz="2400" dirty="0"/>
                    </a:p>
                  </a:txBody>
                  <a:tcPr marL="91439" marR="91439" marT="45700" marB="45700"/>
                </a:tc>
                <a:tc>
                  <a:txBody>
                    <a:bodyPr/>
                    <a:lstStyle/>
                    <a:p>
                      <a:endParaRPr lang="nl-NL" sz="2400"/>
                    </a:p>
                  </a:txBody>
                  <a:tcPr marL="91439" marR="91439" marT="45700" marB="45700"/>
                </a:tc>
                <a:tc>
                  <a:txBody>
                    <a:bodyPr/>
                    <a:lstStyle/>
                    <a:p>
                      <a:endParaRPr lang="nl-NL" sz="2400"/>
                    </a:p>
                  </a:txBody>
                  <a:tcPr marL="91439" marR="91439" marT="45700" marB="45700"/>
                </a:tc>
                <a:tc>
                  <a:txBody>
                    <a:bodyPr/>
                    <a:lstStyle/>
                    <a:p>
                      <a:endParaRPr lang="nl-NL" sz="2400"/>
                    </a:p>
                  </a:txBody>
                  <a:tcPr marL="91439" marR="91439" marT="45700" marB="45700"/>
                </a:tc>
              </a:tr>
              <a:tr h="370681">
                <a:tc>
                  <a:txBody>
                    <a:bodyPr/>
                    <a:lstStyle/>
                    <a:p>
                      <a:r>
                        <a:rPr lang="nl-NL" sz="2400" dirty="0" smtClean="0"/>
                        <a:t>Afgelegde</a:t>
                      </a:r>
                      <a:r>
                        <a:rPr lang="nl-NL" sz="2400" baseline="0" dirty="0" smtClean="0"/>
                        <a:t> weg</a:t>
                      </a:r>
                      <a:endParaRPr lang="nl-NL" sz="2400" dirty="0"/>
                    </a:p>
                  </a:txBody>
                  <a:tcPr marL="91439" marR="91439" marT="45700" marB="45700"/>
                </a:tc>
                <a:tc>
                  <a:txBody>
                    <a:bodyPr/>
                    <a:lstStyle/>
                    <a:p>
                      <a:r>
                        <a:rPr lang="nl-NL" sz="3200" dirty="0" smtClean="0">
                          <a:latin typeface="Lucida Calligraphy" pitchFamily="66" charset="0"/>
                        </a:rPr>
                        <a:t>s</a:t>
                      </a:r>
                      <a:endParaRPr lang="nl-NL" sz="3200" dirty="0">
                        <a:latin typeface="Lucida Calligraphy" pitchFamily="66" charset="0"/>
                      </a:endParaRPr>
                    </a:p>
                  </a:txBody>
                  <a:tcPr marL="91439" marR="91439" marT="45700" marB="45700"/>
                </a:tc>
                <a:tc>
                  <a:txBody>
                    <a:bodyPr/>
                    <a:lstStyle/>
                    <a:p>
                      <a:r>
                        <a:rPr lang="nl-NL" sz="2400" dirty="0" smtClean="0">
                          <a:solidFill>
                            <a:srgbClr val="0000CC"/>
                          </a:solidFill>
                        </a:rPr>
                        <a:t>meter</a:t>
                      </a:r>
                      <a:endParaRPr lang="nl-NL" sz="2400" dirty="0">
                        <a:solidFill>
                          <a:srgbClr val="0000CC"/>
                        </a:solidFill>
                      </a:endParaRPr>
                    </a:p>
                  </a:txBody>
                  <a:tcPr marL="91439" marR="91439" marT="45700" marB="45700"/>
                </a:tc>
                <a:tc>
                  <a:txBody>
                    <a:bodyPr/>
                    <a:lstStyle/>
                    <a:p>
                      <a:r>
                        <a:rPr lang="nl-NL" sz="2800" dirty="0" smtClean="0">
                          <a:solidFill>
                            <a:srgbClr val="0000CC"/>
                          </a:solidFill>
                          <a:latin typeface="Lucida Calligraphy" pitchFamily="66" charset="0"/>
                        </a:rPr>
                        <a:t>m</a:t>
                      </a:r>
                      <a:endParaRPr lang="nl-NL" sz="2800" dirty="0">
                        <a:solidFill>
                          <a:srgbClr val="0000CC"/>
                        </a:solidFill>
                        <a:latin typeface="Lucida Calligraphy" pitchFamily="66" charset="0"/>
                      </a:endParaRPr>
                    </a:p>
                  </a:txBody>
                  <a:tcPr marL="91439" marR="91439" marT="45700" marB="45700"/>
                </a:tc>
                <a:tc>
                  <a:txBody>
                    <a:bodyPr/>
                    <a:lstStyle/>
                    <a:p>
                      <a:r>
                        <a:rPr lang="nl-NL" sz="2400" dirty="0" smtClean="0">
                          <a:solidFill>
                            <a:schemeClr val="tx2">
                              <a:lumMod val="25000"/>
                            </a:schemeClr>
                          </a:solidFill>
                        </a:rPr>
                        <a:t>Kilometer</a:t>
                      </a:r>
                      <a:endParaRPr lang="nl-NL" sz="2400" dirty="0">
                        <a:solidFill>
                          <a:schemeClr val="tx2">
                            <a:lumMod val="25000"/>
                          </a:schemeClr>
                        </a:solidFill>
                      </a:endParaRPr>
                    </a:p>
                  </a:txBody>
                  <a:tcPr marL="91439" marR="91439" marT="45700" marB="45700"/>
                </a:tc>
                <a:tc>
                  <a:txBody>
                    <a:bodyPr/>
                    <a:lstStyle/>
                    <a:p>
                      <a:r>
                        <a:rPr lang="nl-NL" sz="2400" dirty="0" smtClean="0">
                          <a:solidFill>
                            <a:schemeClr val="tx2">
                              <a:lumMod val="25000"/>
                            </a:schemeClr>
                          </a:solidFill>
                          <a:latin typeface="Lucida Calligraphy" pitchFamily="66" charset="0"/>
                        </a:rPr>
                        <a:t>km</a:t>
                      </a:r>
                      <a:endParaRPr lang="nl-NL" sz="2400" dirty="0">
                        <a:solidFill>
                          <a:schemeClr val="tx2">
                            <a:lumMod val="25000"/>
                          </a:schemeClr>
                        </a:solidFill>
                        <a:latin typeface="Lucida Calligraphy" pitchFamily="66" charset="0"/>
                      </a:endParaRPr>
                    </a:p>
                  </a:txBody>
                  <a:tcPr marL="91439" marR="91439" marT="45700" marB="45700"/>
                </a:tc>
              </a:tr>
              <a:tr h="370681">
                <a:tc>
                  <a:txBody>
                    <a:bodyPr/>
                    <a:lstStyle/>
                    <a:p>
                      <a:r>
                        <a:rPr lang="nl-NL" sz="2400" dirty="0" smtClean="0"/>
                        <a:t>Snelheid</a:t>
                      </a:r>
                      <a:endParaRPr lang="nl-NL" sz="2400" dirty="0"/>
                    </a:p>
                  </a:txBody>
                  <a:tcPr marL="91439" marR="91439" marT="45700" marB="45700"/>
                </a:tc>
                <a:tc>
                  <a:txBody>
                    <a:bodyPr/>
                    <a:lstStyle/>
                    <a:p>
                      <a:r>
                        <a:rPr lang="nl-NL" sz="3200" dirty="0" smtClean="0">
                          <a:latin typeface="Lucida Calligraphy" pitchFamily="66" charset="0"/>
                        </a:rPr>
                        <a:t>v</a:t>
                      </a:r>
                      <a:endParaRPr lang="nl-NL" sz="3200" dirty="0">
                        <a:latin typeface="Lucida Calligraphy" pitchFamily="66" charset="0"/>
                      </a:endParaRPr>
                    </a:p>
                  </a:txBody>
                  <a:tcPr marL="91439" marR="91439" marT="45700" marB="45700"/>
                </a:tc>
                <a:tc>
                  <a:txBody>
                    <a:bodyPr/>
                    <a:lstStyle/>
                    <a:p>
                      <a:r>
                        <a:rPr lang="nl-NL" sz="2400" dirty="0" smtClean="0">
                          <a:solidFill>
                            <a:srgbClr val="FF0000"/>
                          </a:solidFill>
                        </a:rPr>
                        <a:t>meter/seconde</a:t>
                      </a:r>
                      <a:endParaRPr lang="nl-NL" sz="2400" dirty="0">
                        <a:solidFill>
                          <a:srgbClr val="FF0000"/>
                        </a:solidFill>
                      </a:endParaRPr>
                    </a:p>
                  </a:txBody>
                  <a:tcPr marL="91439" marR="91439" marT="45700" marB="45700"/>
                </a:tc>
                <a:tc>
                  <a:txBody>
                    <a:bodyPr/>
                    <a:lstStyle/>
                    <a:p>
                      <a:r>
                        <a:rPr lang="nl-NL" sz="2800" dirty="0" smtClean="0">
                          <a:solidFill>
                            <a:srgbClr val="FF0000"/>
                          </a:solidFill>
                          <a:latin typeface="Lucida Calligraphy" pitchFamily="66" charset="0"/>
                        </a:rPr>
                        <a:t>m/s</a:t>
                      </a:r>
                      <a:endParaRPr lang="nl-NL" sz="2800" dirty="0">
                        <a:solidFill>
                          <a:srgbClr val="FF0000"/>
                        </a:solidFill>
                        <a:latin typeface="Lucida Calligraphy" pitchFamily="66" charset="0"/>
                      </a:endParaRPr>
                    </a:p>
                  </a:txBody>
                  <a:tcPr marL="91439" marR="91439" marT="45700" marB="45700"/>
                </a:tc>
                <a:tc>
                  <a:txBody>
                    <a:bodyPr/>
                    <a:lstStyle/>
                    <a:p>
                      <a:r>
                        <a:rPr lang="nl-NL" sz="2400" dirty="0" smtClean="0">
                          <a:solidFill>
                            <a:srgbClr val="9A5C00"/>
                          </a:solidFill>
                        </a:rPr>
                        <a:t>Kilometer/uur</a:t>
                      </a:r>
                      <a:endParaRPr lang="nl-NL" sz="2400" dirty="0">
                        <a:solidFill>
                          <a:srgbClr val="9A5C00"/>
                        </a:solidFill>
                      </a:endParaRPr>
                    </a:p>
                  </a:txBody>
                  <a:tcPr marL="91439" marR="91439" marT="45700" marB="45700"/>
                </a:tc>
                <a:tc>
                  <a:txBody>
                    <a:bodyPr/>
                    <a:lstStyle/>
                    <a:p>
                      <a:r>
                        <a:rPr lang="nl-NL" sz="2400" dirty="0" smtClean="0">
                          <a:solidFill>
                            <a:srgbClr val="9A5C00"/>
                          </a:solidFill>
                          <a:latin typeface="Lucida Calligraphy" pitchFamily="66" charset="0"/>
                        </a:rPr>
                        <a:t>Km/h</a:t>
                      </a:r>
                      <a:endParaRPr lang="nl-NL" sz="2400" dirty="0">
                        <a:solidFill>
                          <a:srgbClr val="9A5C00"/>
                        </a:solidFill>
                        <a:latin typeface="Lucida Calligraphy" pitchFamily="66" charset="0"/>
                      </a:endParaRPr>
                    </a:p>
                  </a:txBody>
                  <a:tcPr marL="91439" marR="91439" marT="45700" marB="45700"/>
                </a:tc>
              </a:tr>
              <a:tr h="370681">
                <a:tc>
                  <a:txBody>
                    <a:bodyPr/>
                    <a:lstStyle/>
                    <a:p>
                      <a:r>
                        <a:rPr lang="nl-NL" sz="2400" dirty="0" smtClean="0"/>
                        <a:t>Tijd</a:t>
                      </a:r>
                      <a:endParaRPr lang="nl-NL" sz="2400" dirty="0"/>
                    </a:p>
                  </a:txBody>
                  <a:tcPr marL="91439" marR="91439" marT="45700" marB="45700"/>
                </a:tc>
                <a:tc>
                  <a:txBody>
                    <a:bodyPr/>
                    <a:lstStyle/>
                    <a:p>
                      <a:r>
                        <a:rPr lang="nl-NL" sz="3200" dirty="0" smtClean="0">
                          <a:latin typeface="Lucida Calligraphy" pitchFamily="66" charset="0"/>
                        </a:rPr>
                        <a:t>t</a:t>
                      </a:r>
                      <a:endParaRPr lang="nl-NL" sz="3200" dirty="0">
                        <a:latin typeface="Lucida Calligraphy" pitchFamily="66" charset="0"/>
                      </a:endParaRPr>
                    </a:p>
                  </a:txBody>
                  <a:tcPr marL="91439" marR="91439" marT="45700" marB="45700"/>
                </a:tc>
                <a:tc>
                  <a:txBody>
                    <a:bodyPr/>
                    <a:lstStyle/>
                    <a:p>
                      <a:r>
                        <a:rPr lang="nl-NL" sz="2400" dirty="0" smtClean="0">
                          <a:solidFill>
                            <a:srgbClr val="002060"/>
                          </a:solidFill>
                        </a:rPr>
                        <a:t>seconde</a:t>
                      </a:r>
                      <a:endParaRPr lang="nl-NL" sz="2400" dirty="0">
                        <a:solidFill>
                          <a:srgbClr val="002060"/>
                        </a:solidFill>
                      </a:endParaRPr>
                    </a:p>
                  </a:txBody>
                  <a:tcPr marL="91439" marR="91439" marT="45700" marB="45700"/>
                </a:tc>
                <a:tc>
                  <a:txBody>
                    <a:bodyPr/>
                    <a:lstStyle/>
                    <a:p>
                      <a:r>
                        <a:rPr lang="nl-NL" sz="2800" dirty="0" smtClean="0">
                          <a:solidFill>
                            <a:srgbClr val="002060"/>
                          </a:solidFill>
                          <a:latin typeface="Lucida Calligraphy" pitchFamily="66" charset="0"/>
                        </a:rPr>
                        <a:t>s</a:t>
                      </a:r>
                      <a:endParaRPr lang="nl-NL" sz="2800" dirty="0">
                        <a:solidFill>
                          <a:srgbClr val="002060"/>
                        </a:solidFill>
                        <a:latin typeface="Lucida Calligraphy" pitchFamily="66" charset="0"/>
                      </a:endParaRPr>
                    </a:p>
                  </a:txBody>
                  <a:tcPr marL="91439" marR="91439" marT="45700" marB="45700"/>
                </a:tc>
                <a:tc>
                  <a:txBody>
                    <a:bodyPr/>
                    <a:lstStyle/>
                    <a:p>
                      <a:r>
                        <a:rPr lang="nl-NL" sz="2400" dirty="0" smtClean="0">
                          <a:solidFill>
                            <a:srgbClr val="020DE2"/>
                          </a:solidFill>
                        </a:rPr>
                        <a:t>uur</a:t>
                      </a:r>
                      <a:endParaRPr lang="nl-NL" sz="2400" dirty="0">
                        <a:solidFill>
                          <a:srgbClr val="020DE2"/>
                        </a:solidFill>
                      </a:endParaRPr>
                    </a:p>
                  </a:txBody>
                  <a:tcPr marL="91439" marR="91439" marT="45700" marB="45700"/>
                </a:tc>
                <a:tc>
                  <a:txBody>
                    <a:bodyPr/>
                    <a:lstStyle/>
                    <a:p>
                      <a:r>
                        <a:rPr lang="nl-NL" sz="2400" dirty="0" smtClean="0">
                          <a:solidFill>
                            <a:srgbClr val="020DE2"/>
                          </a:solidFill>
                          <a:latin typeface="Lucida Calligraphy" pitchFamily="66" charset="0"/>
                        </a:rPr>
                        <a:t>h</a:t>
                      </a:r>
                      <a:endParaRPr lang="nl-NL" sz="2400" dirty="0">
                        <a:solidFill>
                          <a:srgbClr val="020DE2"/>
                        </a:solidFill>
                        <a:latin typeface="Lucida Calligraphy" pitchFamily="66" charset="0"/>
                      </a:endParaRPr>
                    </a:p>
                  </a:txBody>
                  <a:tcPr marL="91439" marR="91439" marT="45700" marB="45700"/>
                </a:tc>
              </a:tr>
            </a:tbl>
          </a:graphicData>
        </a:graphic>
      </p:graphicFrame>
      <p:sp>
        <p:nvSpPr>
          <p:cNvPr id="14" name="Tijdelijke aanduiding voor inhoud 2"/>
          <p:cNvSpPr txBox="1">
            <a:spLocks/>
          </p:cNvSpPr>
          <p:nvPr/>
        </p:nvSpPr>
        <p:spPr bwMode="auto">
          <a:xfrm>
            <a:off x="4211960" y="1340768"/>
            <a:ext cx="1755924" cy="423664"/>
          </a:xfrm>
          <a:prstGeom prst="rect">
            <a:avLst/>
          </a:prstGeom>
          <a:noFill/>
          <a:ln w="38100">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Blip>
                <a:blip r:embed="rId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3"/>
              </a:buBlip>
              <a:defRPr sz="2000">
                <a:solidFill>
                  <a:schemeClr val="tx1"/>
                </a:solidFill>
                <a:effectLst>
                  <a:outerShdw blurRad="38100" dist="38100" dir="2700000" algn="tl">
                    <a:srgbClr val="000000"/>
                  </a:outerShdw>
                </a:effectLst>
                <a:latin typeface="+mn-lt"/>
              </a:defRPr>
            </a:lvl9pPr>
          </a:lstStyle>
          <a:p>
            <a:pPr marL="0" indent="0" algn="ctr">
              <a:buNone/>
              <a:defRPr/>
            </a:pPr>
            <a:r>
              <a:rPr lang="nl-NL" sz="2400" dirty="0" smtClean="0">
                <a:latin typeface="Lucida Calligraphy" pitchFamily="66" charset="0"/>
              </a:rPr>
              <a:t>s = v x t</a:t>
            </a:r>
          </a:p>
        </p:txBody>
      </p:sp>
    </p:spTree>
    <p:extLst>
      <p:ext uri="{BB962C8B-B14F-4D97-AF65-F5344CB8AC3E}">
        <p14:creationId xmlns:p14="http://schemas.microsoft.com/office/powerpoint/2010/main" val="1777436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74638"/>
            <a:ext cx="9144000" cy="1143000"/>
          </a:xfrm>
        </p:spPr>
        <p:txBody>
          <a:bodyPr/>
          <a:lstStyle/>
          <a:p>
            <a:pPr eaLnBrk="1" hangingPunct="1">
              <a:defRPr/>
            </a:pPr>
            <a:r>
              <a:rPr lang="nl-NL" dirty="0" smtClean="0"/>
              <a:t>Omrekenen</a:t>
            </a:r>
            <a:endParaRPr lang="nl-NL" dirty="0" smtClean="0"/>
          </a:p>
        </p:txBody>
      </p:sp>
      <p:graphicFrame>
        <p:nvGraphicFramePr>
          <p:cNvPr id="6" name="Tabel 5"/>
          <p:cNvGraphicFramePr>
            <a:graphicFrameLocks noGrp="1"/>
          </p:cNvGraphicFramePr>
          <p:nvPr>
            <p:extLst/>
          </p:nvPr>
        </p:nvGraphicFramePr>
        <p:xfrm>
          <a:off x="428625" y="1285875"/>
          <a:ext cx="8247830" cy="3479401"/>
        </p:xfrm>
        <a:graphic>
          <a:graphicData uri="http://schemas.openxmlformats.org/drawingml/2006/table">
            <a:tbl>
              <a:tblPr firstRow="1" bandRow="1">
                <a:tableStyleId>{5C22544A-7EE6-4342-B048-85BDC9FD1C3A}</a:tableStyleId>
              </a:tblPr>
              <a:tblGrid>
                <a:gridCol w="2227806"/>
                <a:gridCol w="762398"/>
                <a:gridCol w="1302198"/>
                <a:gridCol w="2443261"/>
                <a:gridCol w="1512167"/>
              </a:tblGrid>
              <a:tr h="370681">
                <a:tc>
                  <a:txBody>
                    <a:bodyPr/>
                    <a:lstStyle/>
                    <a:p>
                      <a:r>
                        <a:rPr lang="nl-NL" sz="1800" dirty="0" smtClean="0"/>
                        <a:t>Grootheid</a:t>
                      </a:r>
                      <a:endParaRPr lang="nl-NL" sz="1800" dirty="0"/>
                    </a:p>
                  </a:txBody>
                  <a:tcPr marL="91439" marR="91439" marT="45700" marB="45700"/>
                </a:tc>
                <a:tc>
                  <a:txBody>
                    <a:bodyPr/>
                    <a:lstStyle/>
                    <a:p>
                      <a:endParaRPr lang="nl-NL" sz="1800"/>
                    </a:p>
                  </a:txBody>
                  <a:tcPr marL="91439" marR="91439" marT="45700" marB="45700"/>
                </a:tc>
                <a:tc>
                  <a:txBody>
                    <a:bodyPr/>
                    <a:lstStyle/>
                    <a:p>
                      <a:r>
                        <a:rPr lang="nl-NL" sz="1800" dirty="0" smtClean="0"/>
                        <a:t>Eenheid</a:t>
                      </a:r>
                      <a:endParaRPr lang="nl-NL" sz="1800" dirty="0"/>
                    </a:p>
                  </a:txBody>
                  <a:tcPr marL="91439" marR="91439" marT="45700" marB="45700"/>
                </a:tc>
                <a:tc>
                  <a:txBody>
                    <a:bodyPr/>
                    <a:lstStyle/>
                    <a:p>
                      <a:endParaRPr lang="nl-NL" sz="1800" dirty="0"/>
                    </a:p>
                  </a:txBody>
                  <a:tcPr marL="91439" marR="91439" marT="45700" marB="45700"/>
                </a:tc>
                <a:tc>
                  <a:txBody>
                    <a:bodyPr/>
                    <a:lstStyle/>
                    <a:p>
                      <a:r>
                        <a:rPr lang="nl-NL" sz="1800" dirty="0" smtClean="0"/>
                        <a:t>Eenheid</a:t>
                      </a:r>
                      <a:endParaRPr lang="nl-NL" sz="1800" dirty="0"/>
                    </a:p>
                  </a:txBody>
                  <a:tcPr marL="91439" marR="91439" marT="45700" marB="45700"/>
                </a:tc>
              </a:tr>
              <a:tr h="185341">
                <a:tc rowSpan="2">
                  <a:txBody>
                    <a:bodyPr/>
                    <a:lstStyle/>
                    <a:p>
                      <a:r>
                        <a:rPr lang="nl-NL" sz="2800" dirty="0" smtClean="0">
                          <a:solidFill>
                            <a:srgbClr val="7030A0"/>
                          </a:solidFill>
                        </a:rPr>
                        <a:t>Afgelegde</a:t>
                      </a:r>
                      <a:r>
                        <a:rPr lang="nl-NL" sz="2800" baseline="0" dirty="0" smtClean="0">
                          <a:solidFill>
                            <a:srgbClr val="7030A0"/>
                          </a:solidFill>
                        </a:rPr>
                        <a:t> weg</a:t>
                      </a:r>
                      <a:endParaRPr lang="nl-NL" sz="2800" dirty="0">
                        <a:solidFill>
                          <a:srgbClr val="7030A0"/>
                        </a:solidFill>
                      </a:endParaRPr>
                    </a:p>
                  </a:txBody>
                  <a:tcPr marL="91439" marR="91439" marT="45700" marB="45700" anchor="ctr"/>
                </a:tc>
                <a:tc rowSpan="2">
                  <a:txBody>
                    <a:bodyPr/>
                    <a:lstStyle/>
                    <a:p>
                      <a:r>
                        <a:rPr lang="nl-NL" sz="2800" dirty="0" smtClean="0">
                          <a:solidFill>
                            <a:srgbClr val="7030A0"/>
                          </a:solidFill>
                        </a:rPr>
                        <a:t>s</a:t>
                      </a:r>
                      <a:endParaRPr lang="nl-NL" sz="2800" dirty="0">
                        <a:solidFill>
                          <a:srgbClr val="7030A0"/>
                        </a:solidFill>
                      </a:endParaRPr>
                    </a:p>
                  </a:txBody>
                  <a:tcPr marL="91439" marR="91439" marT="45700" marB="45700" anchor="ctr"/>
                </a:tc>
                <a:tc rowSpan="2">
                  <a:txBody>
                    <a:bodyPr/>
                    <a:lstStyle/>
                    <a:p>
                      <a:pPr algn="ctr"/>
                      <a:r>
                        <a:rPr lang="nl-NL" sz="2800" dirty="0" smtClean="0">
                          <a:solidFill>
                            <a:srgbClr val="7030A0"/>
                          </a:solidFill>
                        </a:rPr>
                        <a:t>m</a:t>
                      </a:r>
                      <a:endParaRPr lang="nl-NL" sz="2800" dirty="0">
                        <a:solidFill>
                          <a:srgbClr val="7030A0"/>
                        </a:solidFill>
                      </a:endParaRPr>
                    </a:p>
                  </a:txBody>
                  <a:tcPr marL="91439" marR="91439" marT="45700" marB="45700" anchor="ctr"/>
                </a:tc>
                <a:tc>
                  <a:txBody>
                    <a:bodyPr/>
                    <a:lstStyle/>
                    <a:p>
                      <a:pPr algn="ctr"/>
                      <a:r>
                        <a:rPr lang="nl-NL" sz="2800" dirty="0" smtClean="0">
                          <a:solidFill>
                            <a:srgbClr val="7030A0"/>
                          </a:solidFill>
                        </a:rPr>
                        <a:t>:1000</a:t>
                      </a:r>
                      <a:endParaRPr lang="nl-NL" sz="2800" dirty="0">
                        <a:solidFill>
                          <a:srgbClr val="7030A0"/>
                        </a:solidFill>
                      </a:endParaRPr>
                    </a:p>
                  </a:txBody>
                  <a:tcPr marL="91439" marR="91439" marT="45700" marB="45700"/>
                </a:tc>
                <a:tc rowSpan="2">
                  <a:txBody>
                    <a:bodyPr/>
                    <a:lstStyle/>
                    <a:p>
                      <a:r>
                        <a:rPr lang="nl-NL" sz="2800" dirty="0" smtClean="0">
                          <a:solidFill>
                            <a:srgbClr val="7030A0"/>
                          </a:solidFill>
                        </a:rPr>
                        <a:t>km</a:t>
                      </a:r>
                      <a:endParaRPr lang="nl-NL" sz="2800" dirty="0">
                        <a:solidFill>
                          <a:srgbClr val="7030A0"/>
                        </a:solidFill>
                      </a:endParaRPr>
                    </a:p>
                  </a:txBody>
                  <a:tcPr marL="91439" marR="91439" marT="45700" marB="45700" anchor="ctr"/>
                </a:tc>
              </a:tr>
              <a:tr h="185341">
                <a:tc vMerge="1">
                  <a:txBody>
                    <a:bodyPr/>
                    <a:lstStyle/>
                    <a:p>
                      <a:endParaRPr lang="nl-NL"/>
                    </a:p>
                  </a:txBody>
                  <a:tcPr/>
                </a:tc>
                <a:tc vMerge="1">
                  <a:txBody>
                    <a:bodyPr/>
                    <a:lstStyle/>
                    <a:p>
                      <a:endParaRPr lang="nl-NL"/>
                    </a:p>
                  </a:txBody>
                  <a:tcPr/>
                </a:tc>
                <a:tc vMerge="1">
                  <a:txBody>
                    <a:bodyPr/>
                    <a:lstStyle/>
                    <a:p>
                      <a:endParaRPr lang="nl-NL"/>
                    </a:p>
                  </a:txBody>
                  <a:tcPr/>
                </a:tc>
                <a:tc>
                  <a:txBody>
                    <a:bodyPr/>
                    <a:lstStyle/>
                    <a:p>
                      <a:pPr algn="ctr"/>
                      <a:r>
                        <a:rPr lang="nl-NL" sz="2800" dirty="0" smtClean="0">
                          <a:solidFill>
                            <a:srgbClr val="7030A0"/>
                          </a:solidFill>
                        </a:rPr>
                        <a:t>x1000</a:t>
                      </a:r>
                      <a:endParaRPr lang="nl-NL" sz="2800" dirty="0">
                        <a:solidFill>
                          <a:srgbClr val="7030A0"/>
                        </a:solidFill>
                      </a:endParaRPr>
                    </a:p>
                  </a:txBody>
                  <a:tcPr marL="91439" marR="91439" marT="45700" marB="45700"/>
                </a:tc>
                <a:tc vMerge="1">
                  <a:txBody>
                    <a:bodyPr/>
                    <a:lstStyle/>
                    <a:p>
                      <a:endParaRPr lang="nl-NL"/>
                    </a:p>
                  </a:txBody>
                  <a:tcPr/>
                </a:tc>
              </a:tr>
              <a:tr h="185341">
                <a:tc rowSpan="2">
                  <a:txBody>
                    <a:bodyPr/>
                    <a:lstStyle/>
                    <a:p>
                      <a:r>
                        <a:rPr lang="nl-NL" sz="2800" dirty="0" smtClean="0"/>
                        <a:t>Snelheid</a:t>
                      </a:r>
                      <a:endParaRPr lang="nl-NL" sz="2800" dirty="0"/>
                    </a:p>
                  </a:txBody>
                  <a:tcPr marL="91439" marR="91439" marT="45700" marB="45700" anchor="ctr"/>
                </a:tc>
                <a:tc rowSpan="2">
                  <a:txBody>
                    <a:bodyPr/>
                    <a:lstStyle/>
                    <a:p>
                      <a:r>
                        <a:rPr lang="nl-NL" sz="2800" dirty="0" smtClean="0"/>
                        <a:t>v</a:t>
                      </a:r>
                      <a:endParaRPr lang="nl-NL" sz="2800" dirty="0"/>
                    </a:p>
                  </a:txBody>
                  <a:tcPr marL="91439" marR="91439" marT="45700" marB="45700" anchor="ctr"/>
                </a:tc>
                <a:tc rowSpan="2">
                  <a:txBody>
                    <a:bodyPr/>
                    <a:lstStyle/>
                    <a:p>
                      <a:pPr algn="ctr"/>
                      <a:r>
                        <a:rPr lang="nl-NL" sz="2800" dirty="0" smtClean="0"/>
                        <a:t>m/s</a:t>
                      </a:r>
                      <a:endParaRPr lang="nl-NL" sz="2800" dirty="0"/>
                    </a:p>
                  </a:txBody>
                  <a:tcPr marL="91439" marR="91439" marT="45700" marB="45700" anchor="ctr"/>
                </a:tc>
                <a:tc>
                  <a:txBody>
                    <a:bodyPr/>
                    <a:lstStyle/>
                    <a:p>
                      <a:pPr algn="ctr"/>
                      <a:r>
                        <a:rPr lang="nl-NL" sz="2800" dirty="0" smtClean="0"/>
                        <a:t>X3,6</a:t>
                      </a:r>
                      <a:endParaRPr lang="nl-NL" sz="2800" dirty="0"/>
                    </a:p>
                  </a:txBody>
                  <a:tcPr marL="91439" marR="91439" marT="45700" marB="45700"/>
                </a:tc>
                <a:tc rowSpan="2">
                  <a:txBody>
                    <a:bodyPr/>
                    <a:lstStyle/>
                    <a:p>
                      <a:r>
                        <a:rPr lang="nl-NL" sz="2800" dirty="0" smtClean="0"/>
                        <a:t>Km/h</a:t>
                      </a:r>
                      <a:endParaRPr lang="nl-NL" sz="2800" dirty="0"/>
                    </a:p>
                  </a:txBody>
                  <a:tcPr marL="91439" marR="91439" marT="45700" marB="45700" anchor="ctr"/>
                </a:tc>
              </a:tr>
              <a:tr h="185341">
                <a:tc vMerge="1">
                  <a:txBody>
                    <a:bodyPr/>
                    <a:lstStyle/>
                    <a:p>
                      <a:endParaRPr lang="nl-NL"/>
                    </a:p>
                  </a:txBody>
                  <a:tcPr/>
                </a:tc>
                <a:tc vMerge="1">
                  <a:txBody>
                    <a:bodyPr/>
                    <a:lstStyle/>
                    <a:p>
                      <a:endParaRPr lang="nl-NL"/>
                    </a:p>
                  </a:txBody>
                  <a:tcPr/>
                </a:tc>
                <a:tc vMerge="1">
                  <a:txBody>
                    <a:bodyPr/>
                    <a:lstStyle/>
                    <a:p>
                      <a:endParaRPr lang="nl-NL"/>
                    </a:p>
                  </a:txBody>
                  <a:tcPr/>
                </a:tc>
                <a:tc>
                  <a:txBody>
                    <a:bodyPr/>
                    <a:lstStyle/>
                    <a:p>
                      <a:pPr algn="ctr"/>
                      <a:r>
                        <a:rPr lang="nl-NL" sz="2800" dirty="0" smtClean="0"/>
                        <a:t>:3,6</a:t>
                      </a:r>
                      <a:endParaRPr lang="nl-NL" sz="2800" dirty="0"/>
                    </a:p>
                  </a:txBody>
                  <a:tcPr marL="91439" marR="91439" marT="45700" marB="45700"/>
                </a:tc>
                <a:tc vMerge="1">
                  <a:txBody>
                    <a:bodyPr/>
                    <a:lstStyle/>
                    <a:p>
                      <a:endParaRPr lang="nl-NL"/>
                    </a:p>
                  </a:txBody>
                  <a:tcPr/>
                </a:tc>
              </a:tr>
              <a:tr h="185341">
                <a:tc rowSpan="2">
                  <a:txBody>
                    <a:bodyPr/>
                    <a:lstStyle/>
                    <a:p>
                      <a:r>
                        <a:rPr lang="nl-NL" sz="2800" dirty="0" smtClean="0">
                          <a:solidFill>
                            <a:srgbClr val="FF0000"/>
                          </a:solidFill>
                        </a:rPr>
                        <a:t>Tijd</a:t>
                      </a:r>
                      <a:endParaRPr lang="nl-NL" sz="2800" dirty="0">
                        <a:solidFill>
                          <a:srgbClr val="FF0000"/>
                        </a:solidFill>
                      </a:endParaRPr>
                    </a:p>
                  </a:txBody>
                  <a:tcPr marL="91439" marR="91439" marT="45700" marB="45700" anchor="ctr"/>
                </a:tc>
                <a:tc rowSpan="2">
                  <a:txBody>
                    <a:bodyPr/>
                    <a:lstStyle/>
                    <a:p>
                      <a:r>
                        <a:rPr lang="nl-NL" sz="2800" dirty="0" smtClean="0">
                          <a:solidFill>
                            <a:srgbClr val="FF0000"/>
                          </a:solidFill>
                        </a:rPr>
                        <a:t>t</a:t>
                      </a:r>
                      <a:endParaRPr lang="nl-NL" sz="2800" dirty="0">
                        <a:solidFill>
                          <a:srgbClr val="FF0000"/>
                        </a:solidFill>
                      </a:endParaRPr>
                    </a:p>
                  </a:txBody>
                  <a:tcPr marL="91439" marR="91439" marT="45700" marB="45700" anchor="ctr"/>
                </a:tc>
                <a:tc rowSpan="2">
                  <a:txBody>
                    <a:bodyPr/>
                    <a:lstStyle/>
                    <a:p>
                      <a:pPr algn="ctr"/>
                      <a:r>
                        <a:rPr lang="nl-NL" sz="2800" dirty="0" smtClean="0">
                          <a:solidFill>
                            <a:srgbClr val="FF0000"/>
                          </a:solidFill>
                        </a:rPr>
                        <a:t>s</a:t>
                      </a:r>
                      <a:endParaRPr lang="nl-NL" sz="2800" dirty="0">
                        <a:solidFill>
                          <a:srgbClr val="FF0000"/>
                        </a:solidFill>
                      </a:endParaRPr>
                    </a:p>
                  </a:txBody>
                  <a:tcPr marL="91439" marR="91439" marT="45700" marB="45700" anchor="ctr"/>
                </a:tc>
                <a:tc>
                  <a:txBody>
                    <a:bodyPr/>
                    <a:lstStyle/>
                    <a:p>
                      <a:pPr algn="ctr"/>
                      <a:r>
                        <a:rPr lang="nl-NL" sz="2800" dirty="0" smtClean="0">
                          <a:solidFill>
                            <a:srgbClr val="FF0000"/>
                          </a:solidFill>
                        </a:rPr>
                        <a:t>:3600</a:t>
                      </a:r>
                      <a:endParaRPr lang="nl-NL" sz="2800" dirty="0">
                        <a:solidFill>
                          <a:srgbClr val="FF0000"/>
                        </a:solidFill>
                      </a:endParaRPr>
                    </a:p>
                  </a:txBody>
                  <a:tcPr marL="91439" marR="91439" marT="45700" marB="45700"/>
                </a:tc>
                <a:tc rowSpan="2">
                  <a:txBody>
                    <a:bodyPr/>
                    <a:lstStyle/>
                    <a:p>
                      <a:r>
                        <a:rPr lang="nl-NL" sz="2800" dirty="0" smtClean="0">
                          <a:solidFill>
                            <a:srgbClr val="FF0000"/>
                          </a:solidFill>
                        </a:rPr>
                        <a:t>h</a:t>
                      </a:r>
                      <a:endParaRPr lang="nl-NL" sz="2800" dirty="0">
                        <a:solidFill>
                          <a:srgbClr val="FF0000"/>
                        </a:solidFill>
                      </a:endParaRPr>
                    </a:p>
                  </a:txBody>
                  <a:tcPr marL="91439" marR="91439" marT="45700" marB="45700" anchor="ctr"/>
                </a:tc>
              </a:tr>
              <a:tr h="185341">
                <a:tc vMerge="1">
                  <a:txBody>
                    <a:bodyPr/>
                    <a:lstStyle/>
                    <a:p>
                      <a:endParaRPr lang="nl-NL" dirty="0"/>
                    </a:p>
                  </a:txBody>
                  <a:tcPr/>
                </a:tc>
                <a:tc vMerge="1">
                  <a:txBody>
                    <a:bodyPr/>
                    <a:lstStyle/>
                    <a:p>
                      <a:endParaRPr lang="nl-NL"/>
                    </a:p>
                  </a:txBody>
                  <a:tcPr/>
                </a:tc>
                <a:tc vMerge="1">
                  <a:txBody>
                    <a:bodyPr/>
                    <a:lstStyle/>
                    <a:p>
                      <a:endParaRPr lang="nl-NL"/>
                    </a:p>
                  </a:txBody>
                  <a:tcPr/>
                </a:tc>
                <a:tc>
                  <a:txBody>
                    <a:bodyPr/>
                    <a:lstStyle/>
                    <a:p>
                      <a:pPr algn="ctr"/>
                      <a:r>
                        <a:rPr lang="nl-NL" sz="2800" dirty="0" smtClean="0">
                          <a:solidFill>
                            <a:srgbClr val="FF0000"/>
                          </a:solidFill>
                        </a:rPr>
                        <a:t>x3600</a:t>
                      </a:r>
                      <a:endParaRPr lang="nl-NL" sz="2800" dirty="0">
                        <a:solidFill>
                          <a:srgbClr val="FF0000"/>
                        </a:solidFill>
                      </a:endParaRPr>
                    </a:p>
                  </a:txBody>
                  <a:tcPr marL="91439" marR="91439" marT="45700" marB="45700"/>
                </a:tc>
                <a:tc vMerge="1">
                  <a:txBody>
                    <a:bodyPr/>
                    <a:lstStyle/>
                    <a:p>
                      <a:endParaRPr lang="nl-NL"/>
                    </a:p>
                  </a:txBody>
                  <a:tcPr/>
                </a:tc>
              </a:tr>
            </a:tbl>
          </a:graphicData>
        </a:graphic>
      </p:graphicFrame>
      <p:pic>
        <p:nvPicPr>
          <p:cNvPr id="5"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nl-NL" sz="1000" b="1" i="1" dirty="0" smtClean="0">
                <a:solidFill>
                  <a:schemeClr val="bg1"/>
                </a:solidFill>
                <a:cs typeface="Arial" charset="0"/>
              </a:rPr>
              <a:t>Omrekenen</a:t>
            </a:r>
            <a:endParaRPr lang="nl-NL" sz="1000" b="1" i="1" dirty="0">
              <a:solidFill>
                <a:schemeClr val="bg1"/>
              </a:solidFill>
              <a:cs typeface="Arial" charset="0"/>
            </a:endParaRPr>
          </a:p>
        </p:txBody>
      </p:sp>
      <p:pic>
        <p:nvPicPr>
          <p:cNvPr id="9"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Rechte verbindingslijn met pijl 9"/>
          <p:cNvCxnSpPr/>
          <p:nvPr/>
        </p:nvCxnSpPr>
        <p:spPr>
          <a:xfrm>
            <a:off x="5148064" y="2132856"/>
            <a:ext cx="1656184" cy="0"/>
          </a:xfrm>
          <a:prstGeom prst="straightConnector1">
            <a:avLst/>
          </a:prstGeom>
          <a:ln>
            <a:solidFill>
              <a:srgbClr val="7030A0"/>
            </a:solidFill>
            <a:tailEnd type="arrow"/>
          </a:ln>
        </p:spPr>
        <p:style>
          <a:lnRef idx="3">
            <a:schemeClr val="accent2"/>
          </a:lnRef>
          <a:fillRef idx="0">
            <a:schemeClr val="accent2"/>
          </a:fillRef>
          <a:effectRef idx="2">
            <a:schemeClr val="accent2"/>
          </a:effectRef>
          <a:fontRef idx="minor">
            <a:schemeClr val="tx1"/>
          </a:fontRef>
        </p:style>
      </p:cxnSp>
      <p:cxnSp>
        <p:nvCxnSpPr>
          <p:cNvPr id="11" name="Rechte verbindingslijn met pijl 10"/>
          <p:cNvCxnSpPr/>
          <p:nvPr/>
        </p:nvCxnSpPr>
        <p:spPr>
          <a:xfrm>
            <a:off x="5148064" y="3140968"/>
            <a:ext cx="1656184"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Rechte verbindingslijn met pijl 11"/>
          <p:cNvCxnSpPr/>
          <p:nvPr/>
        </p:nvCxnSpPr>
        <p:spPr>
          <a:xfrm>
            <a:off x="5148064" y="4221088"/>
            <a:ext cx="1656184" cy="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13" name="Rechte verbindingslijn met pijl 12"/>
          <p:cNvCxnSpPr/>
          <p:nvPr/>
        </p:nvCxnSpPr>
        <p:spPr>
          <a:xfrm flipH="1">
            <a:off x="5148064" y="2636912"/>
            <a:ext cx="1592560" cy="0"/>
          </a:xfrm>
          <a:prstGeom prst="straightConnector1">
            <a:avLst/>
          </a:prstGeom>
          <a:ln>
            <a:solidFill>
              <a:srgbClr val="7030A0"/>
            </a:solidFill>
            <a:tailEnd type="arrow"/>
          </a:ln>
        </p:spPr>
        <p:style>
          <a:lnRef idx="3">
            <a:schemeClr val="accent2"/>
          </a:lnRef>
          <a:fillRef idx="0">
            <a:schemeClr val="accent2"/>
          </a:fillRef>
          <a:effectRef idx="2">
            <a:schemeClr val="accent2"/>
          </a:effectRef>
          <a:fontRef idx="minor">
            <a:schemeClr val="tx1"/>
          </a:fontRef>
        </p:style>
      </p:cxnSp>
      <p:cxnSp>
        <p:nvCxnSpPr>
          <p:cNvPr id="15" name="Rechte verbindingslijn met pijl 14"/>
          <p:cNvCxnSpPr/>
          <p:nvPr/>
        </p:nvCxnSpPr>
        <p:spPr>
          <a:xfrm flipH="1">
            <a:off x="5148064" y="3645024"/>
            <a:ext cx="159256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Rechte verbindingslijn met pijl 15"/>
          <p:cNvCxnSpPr/>
          <p:nvPr/>
        </p:nvCxnSpPr>
        <p:spPr>
          <a:xfrm flipH="1">
            <a:off x="5107583" y="4725144"/>
            <a:ext cx="1592560" cy="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18" name="Rechte verbindingslijn 17"/>
          <p:cNvCxnSpPr/>
          <p:nvPr/>
        </p:nvCxnSpPr>
        <p:spPr>
          <a:xfrm>
            <a:off x="395536" y="2780928"/>
            <a:ext cx="828092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9" name="Rechte verbindingslijn 18"/>
          <p:cNvCxnSpPr/>
          <p:nvPr/>
        </p:nvCxnSpPr>
        <p:spPr>
          <a:xfrm>
            <a:off x="395536" y="3789040"/>
            <a:ext cx="8280920" cy="0"/>
          </a:xfrm>
          <a:prstGeom prst="line">
            <a:avLst/>
          </a:prstGeom>
        </p:spPr>
        <p:style>
          <a:lnRef idx="3">
            <a:schemeClr val="accent2"/>
          </a:lnRef>
          <a:fillRef idx="0">
            <a:schemeClr val="accent2"/>
          </a:fillRef>
          <a:effectRef idx="2">
            <a:schemeClr val="accent2"/>
          </a:effectRef>
          <a:fontRef idx="minor">
            <a:schemeClr val="tx1"/>
          </a:fontRef>
        </p:style>
      </p:cxnSp>
      <p:graphicFrame>
        <p:nvGraphicFramePr>
          <p:cNvPr id="23" name="Tabel 22"/>
          <p:cNvGraphicFramePr>
            <a:graphicFrameLocks noGrp="1"/>
          </p:cNvGraphicFramePr>
          <p:nvPr>
            <p:extLst/>
          </p:nvPr>
        </p:nvGraphicFramePr>
        <p:xfrm>
          <a:off x="1907704" y="4941168"/>
          <a:ext cx="6096000" cy="731520"/>
        </p:xfrm>
        <a:graphic>
          <a:graphicData uri="http://schemas.openxmlformats.org/drawingml/2006/table">
            <a:tbl>
              <a:tblPr firstRow="1" bandRow="1">
                <a:tableStyleId>{5C22544A-7EE6-4342-B048-85BDC9FD1C3A}</a:tableStyleId>
              </a:tblPr>
              <a:tblGrid>
                <a:gridCol w="864096"/>
                <a:gridCol w="1574304"/>
                <a:gridCol w="1219200"/>
                <a:gridCol w="1219200"/>
                <a:gridCol w="1219200"/>
              </a:tblGrid>
              <a:tr h="185420">
                <a:tc rowSpan="2">
                  <a:txBody>
                    <a:bodyPr/>
                    <a:lstStyle/>
                    <a:p>
                      <a:pPr algn="ctr"/>
                      <a:r>
                        <a:rPr lang="nl-NL" dirty="0" smtClean="0"/>
                        <a:t>sec</a:t>
                      </a:r>
                      <a:endParaRPr lang="nl-NL"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lumMod val="25000"/>
                      </a:schemeClr>
                    </a:solidFill>
                  </a:tcPr>
                </a:tc>
                <a:tc>
                  <a:txBody>
                    <a:bodyPr/>
                    <a:lstStyle/>
                    <a:p>
                      <a:pPr algn="ctr"/>
                      <a:r>
                        <a:rPr lang="nl-NL" dirty="0" smtClean="0"/>
                        <a:t>:60</a:t>
                      </a:r>
                      <a:endParaRPr lang="nl-NL"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lumMod val="25000"/>
                      </a:schemeClr>
                    </a:solidFill>
                  </a:tcPr>
                </a:tc>
                <a:tc rowSpan="2">
                  <a:txBody>
                    <a:bodyPr/>
                    <a:lstStyle/>
                    <a:p>
                      <a:pPr algn="ctr"/>
                      <a:r>
                        <a:rPr lang="nl-NL" dirty="0" smtClean="0"/>
                        <a:t>min</a:t>
                      </a:r>
                      <a:endParaRPr lang="nl-NL"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lumMod val="25000"/>
                      </a:schemeClr>
                    </a:solidFill>
                  </a:tcPr>
                </a:tc>
                <a:tc>
                  <a:txBody>
                    <a:bodyPr/>
                    <a:lstStyle/>
                    <a:p>
                      <a:pPr algn="ctr"/>
                      <a:r>
                        <a:rPr lang="nl-NL" dirty="0" smtClean="0"/>
                        <a:t>:60</a:t>
                      </a:r>
                      <a:endParaRPr lang="nl-NL"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lumMod val="25000"/>
                      </a:schemeClr>
                    </a:solidFill>
                  </a:tcPr>
                </a:tc>
                <a:tc rowSpan="2">
                  <a:txBody>
                    <a:bodyPr/>
                    <a:lstStyle/>
                    <a:p>
                      <a:pPr algn="ctr"/>
                      <a:r>
                        <a:rPr lang="nl-NL" dirty="0" smtClean="0"/>
                        <a:t>h</a:t>
                      </a:r>
                      <a:endParaRPr lang="nl-NL"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lumMod val="25000"/>
                      </a:schemeClr>
                    </a:solidFill>
                  </a:tcPr>
                </a:tc>
              </a:tr>
              <a:tr h="185420">
                <a:tc vMerge="1">
                  <a:txBody>
                    <a:bodyPr/>
                    <a:lstStyle/>
                    <a:p>
                      <a:endParaRPr lang="nl-NL"/>
                    </a:p>
                  </a:txBody>
                  <a:tcPr/>
                </a:tc>
                <a:tc>
                  <a:txBody>
                    <a:bodyPr/>
                    <a:lstStyle/>
                    <a:p>
                      <a:pPr algn="ctr"/>
                      <a:r>
                        <a:rPr lang="nl-NL" dirty="0" smtClean="0"/>
                        <a:t>x60</a:t>
                      </a:r>
                      <a:endParaRPr lang="nl-NL" dirty="0"/>
                    </a:p>
                  </a:txBody>
                  <a:tcPr anchor="ctr">
                    <a:lnL w="38100" cmpd="sng">
                      <a:noFill/>
                    </a:lnL>
                    <a:lnR w="38100" cmpd="sng">
                      <a:noFill/>
                    </a:lnR>
                    <a:lnT w="38100" cmpd="sng">
                      <a:noFill/>
                    </a:lnT>
                    <a:lnB w="12700" cmpd="sng">
                      <a:noFill/>
                    </a:lnB>
                    <a:lnTlToBr w="12700" cmpd="sng">
                      <a:noFill/>
                      <a:prstDash val="solid"/>
                    </a:lnTlToBr>
                    <a:lnBlToTr w="12700" cmpd="sng">
                      <a:noFill/>
                      <a:prstDash val="solid"/>
                    </a:lnBlToTr>
                    <a:solidFill>
                      <a:schemeClr val="tx2">
                        <a:lumMod val="25000"/>
                      </a:schemeClr>
                    </a:solidFill>
                  </a:tcPr>
                </a:tc>
                <a:tc vMerge="1">
                  <a:txBody>
                    <a:bodyPr/>
                    <a:lstStyle/>
                    <a:p>
                      <a:endParaRPr lang="nl-NL"/>
                    </a:p>
                  </a:txBody>
                  <a:tcPr/>
                </a:tc>
                <a:tc>
                  <a:txBody>
                    <a:bodyPr/>
                    <a:lstStyle/>
                    <a:p>
                      <a:pPr algn="ctr"/>
                      <a:r>
                        <a:rPr lang="nl-NL" dirty="0" smtClean="0"/>
                        <a:t>x60</a:t>
                      </a:r>
                      <a:endParaRPr lang="nl-NL" dirty="0"/>
                    </a:p>
                  </a:txBody>
                  <a:tcPr anchor="ctr">
                    <a:lnL w="38100" cmpd="sng">
                      <a:noFill/>
                    </a:lnL>
                    <a:lnR w="38100" cmpd="sng">
                      <a:noFill/>
                    </a:lnR>
                    <a:lnT w="38100" cmpd="sng">
                      <a:noFill/>
                    </a:lnT>
                    <a:lnB w="12700" cmpd="sng">
                      <a:noFill/>
                    </a:lnB>
                    <a:lnTlToBr w="12700" cmpd="sng">
                      <a:noFill/>
                      <a:prstDash val="solid"/>
                    </a:lnTlToBr>
                    <a:lnBlToTr w="12700" cmpd="sng">
                      <a:noFill/>
                      <a:prstDash val="solid"/>
                    </a:lnBlToTr>
                    <a:solidFill>
                      <a:schemeClr val="tx2">
                        <a:lumMod val="25000"/>
                      </a:schemeClr>
                    </a:solidFill>
                  </a:tcPr>
                </a:tc>
                <a:tc vMerge="1">
                  <a:txBody>
                    <a:bodyPr/>
                    <a:lstStyle/>
                    <a:p>
                      <a:endParaRPr lang="nl-NL"/>
                    </a:p>
                  </a:txBody>
                  <a:tcPr/>
                </a:tc>
              </a:tr>
            </a:tbl>
          </a:graphicData>
        </a:graphic>
      </p:graphicFrame>
      <p:cxnSp>
        <p:nvCxnSpPr>
          <p:cNvPr id="24" name="Rechte verbindingslijn met pijl 23"/>
          <p:cNvCxnSpPr/>
          <p:nvPr/>
        </p:nvCxnSpPr>
        <p:spPr>
          <a:xfrm flipH="1">
            <a:off x="2987824" y="5589240"/>
            <a:ext cx="980492" cy="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25" name="Rechte verbindingslijn met pijl 24"/>
          <p:cNvCxnSpPr/>
          <p:nvPr/>
        </p:nvCxnSpPr>
        <p:spPr>
          <a:xfrm flipH="1">
            <a:off x="5508104" y="5589240"/>
            <a:ext cx="1192039" cy="10269"/>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28" name="Rechte verbindingslijn met pijl 27"/>
          <p:cNvCxnSpPr/>
          <p:nvPr/>
        </p:nvCxnSpPr>
        <p:spPr>
          <a:xfrm>
            <a:off x="2987824" y="5229200"/>
            <a:ext cx="980492" cy="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31" name="Rechte verbindingslijn met pijl 30"/>
          <p:cNvCxnSpPr/>
          <p:nvPr/>
        </p:nvCxnSpPr>
        <p:spPr>
          <a:xfrm>
            <a:off x="5607844" y="5229200"/>
            <a:ext cx="1092299" cy="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504992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pPr eaLnBrk="1" hangingPunct="1">
              <a:defRPr/>
            </a:pPr>
            <a:endParaRPr lang="nl-NL" dirty="0" smtClean="0"/>
          </a:p>
        </p:txBody>
      </p:sp>
      <p:pic>
        <p:nvPicPr>
          <p:cNvPr id="28676"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accent1">
                    <a:lumMod val="20000"/>
                    <a:lumOff val="80000"/>
                  </a:schemeClr>
                </a:solidFill>
              </a:rPr>
              <a:t>Bewegen</a:t>
            </a:r>
          </a:p>
        </p:txBody>
      </p:sp>
      <p:pic>
        <p:nvPicPr>
          <p:cNvPr id="28678"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endParaRPr lang="nl-NL"/>
          </a:p>
        </p:txBody>
      </p:sp>
      <p:sp>
        <p:nvSpPr>
          <p:cNvPr id="9" name="TextBox 14"/>
          <p:cNvSpPr txBox="1">
            <a:spLocks noChangeArrowheads="1"/>
          </p:cNvSpPr>
          <p:nvPr/>
        </p:nvSpPr>
        <p:spPr bwMode="auto">
          <a:xfrm>
            <a:off x="1571625" y="714375"/>
            <a:ext cx="60721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a:solidFill>
                  <a:schemeClr val="bg1"/>
                </a:solidFill>
                <a:latin typeface="Calibri" pitchFamily="34" charset="0"/>
              </a:rPr>
              <a:t>Na deze les weet je:</a:t>
            </a:r>
          </a:p>
          <a:p>
            <a:pPr algn="ctr" eaLnBrk="1" hangingPunct="1"/>
            <a:endParaRPr lang="nl-NL" sz="2400">
              <a:solidFill>
                <a:schemeClr val="bg1"/>
              </a:solidFill>
              <a:latin typeface="Calibri" pitchFamily="34" charset="0"/>
            </a:endParaRPr>
          </a:p>
          <a:p>
            <a:pPr algn="ctr" eaLnBrk="1" hangingPunct="1"/>
            <a:endParaRPr lang="nl-NL" sz="2400">
              <a:solidFill>
                <a:schemeClr val="bg1"/>
              </a:solidFill>
              <a:latin typeface="Calibri" pitchFamily="34" charset="0"/>
            </a:endParaRPr>
          </a:p>
        </p:txBody>
      </p:sp>
      <p:sp>
        <p:nvSpPr>
          <p:cNvPr id="10" name="Subtitle 2"/>
          <p:cNvSpPr txBox="1">
            <a:spLocks/>
          </p:cNvSpPr>
          <p:nvPr/>
        </p:nvSpPr>
        <p:spPr bwMode="auto">
          <a:xfrm>
            <a:off x="1371600" y="1914525"/>
            <a:ext cx="68008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4"/>
              </a:buBlip>
              <a:defRPr sz="2000">
                <a:solidFill>
                  <a:schemeClr val="tx1"/>
                </a:solidFill>
                <a:effectLst>
                  <a:outerShdw blurRad="38100" dist="38100" dir="2700000" algn="tl">
                    <a:srgbClr val="000000"/>
                  </a:outerShdw>
                </a:effectLst>
                <a:latin typeface="+mn-lt"/>
              </a:defRPr>
            </a:lvl9pPr>
          </a:lstStyle>
          <a:p>
            <a:pPr>
              <a:defRPr/>
            </a:pPr>
            <a:r>
              <a:rPr lang="nl-NL" smtClean="0"/>
              <a:t>Hoe je met formules moet werken.</a:t>
            </a:r>
          </a:p>
          <a:p>
            <a:pPr>
              <a:defRPr/>
            </a:pPr>
            <a:r>
              <a:rPr lang="nl-NL" smtClean="0"/>
              <a:t>Hoe je een probleem oplost.</a:t>
            </a:r>
          </a:p>
          <a:p>
            <a:pPr>
              <a:defRPr/>
            </a:pPr>
            <a:r>
              <a:rPr lang="nl-NL" smtClean="0"/>
              <a:t>Wat GFIBAC betekend.</a:t>
            </a:r>
            <a:endParaRPr lang="nl-NL" dirty="0"/>
          </a:p>
        </p:txBody>
      </p:sp>
      <p:sp>
        <p:nvSpPr>
          <p:cNvPr id="11" name="Footer Placeholder 3"/>
          <p:cNvSpPr txBox="1">
            <a:spLocks/>
          </p:cNvSpPr>
          <p:nvPr/>
        </p:nvSpPr>
        <p:spPr bwMode="auto">
          <a:xfrm>
            <a:off x="0" y="6484938"/>
            <a:ext cx="1908175" cy="365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nl-NL"/>
            </a:defPPr>
            <a:lvl1pPr algn="ctr" rtl="0" fontAlgn="base">
              <a:spcBef>
                <a:spcPct val="0"/>
              </a:spcBef>
              <a:spcAft>
                <a:spcPct val="0"/>
              </a:spcAft>
              <a:defRPr sz="1200" kern="1200">
                <a:solidFill>
                  <a:srgbClr val="FFFFFF"/>
                </a:solidFill>
                <a:effectLst>
                  <a:outerShdw blurRad="38100" dist="38100" dir="2700000" algn="tl">
                    <a:srgbClr val="000000"/>
                  </a:outerShdw>
                </a:effectLst>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nl-NL" smtClean="0"/>
              <a:t>© Ing W.T.N.G. Tomassen</a:t>
            </a:r>
            <a:endParaRPr lang="nl-NL" dirty="0"/>
          </a:p>
        </p:txBody>
      </p:sp>
    </p:spTree>
    <p:extLst>
      <p:ext uri="{BB962C8B-B14F-4D97-AF65-F5344CB8AC3E}">
        <p14:creationId xmlns:p14="http://schemas.microsoft.com/office/powerpoint/2010/main" val="1263827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endParaRPr lang="nl-NL" dirty="0" smtClean="0"/>
          </a:p>
        </p:txBody>
      </p:sp>
      <p:sp>
        <p:nvSpPr>
          <p:cNvPr id="2051" name="Rectangle 3"/>
          <p:cNvSpPr>
            <a:spLocks noGrp="1" noChangeArrowheads="1"/>
          </p:cNvSpPr>
          <p:nvPr>
            <p:ph type="subTitle" idx="1"/>
          </p:nvPr>
        </p:nvSpPr>
        <p:spPr/>
        <p:txBody>
          <a:bodyPr/>
          <a:lstStyle/>
          <a:p>
            <a:pPr eaLnBrk="1" hangingPunct="1">
              <a:defRPr/>
            </a:pPr>
            <a:endParaRPr lang="nl-NL" dirty="0" smtClean="0"/>
          </a:p>
        </p:txBody>
      </p:sp>
      <p:pic>
        <p:nvPicPr>
          <p:cNvPr id="1029" name="Rectangle 3"/>
          <p:cNvPicPr>
            <a:picLocks noChangeAspect="1"/>
          </p:cNvPicPr>
          <p:nvPr/>
        </p:nvPicPr>
        <p:blipFill>
          <a:blip r:embed="rId5">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nl-NL" sz="1000" b="1" i="1" dirty="0">
                <a:solidFill>
                  <a:srgbClr val="E0E0FF"/>
                </a:solidFill>
                <a:cs typeface="Arial" charset="0"/>
              </a:rPr>
              <a:t>Formules</a:t>
            </a:r>
          </a:p>
        </p:txBody>
      </p:sp>
      <p:pic>
        <p:nvPicPr>
          <p:cNvPr id="1031" name="Rectangle 3"/>
          <p:cNvPicPr>
            <a:picLocks noChangeAspect="1"/>
          </p:cNvPicPr>
          <p:nvPr/>
        </p:nvPicPr>
        <p:blipFill>
          <a:blip r:embed="rId5">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endParaRPr lang="nl-NL"/>
          </a:p>
        </p:txBody>
      </p:sp>
      <p:sp>
        <p:nvSpPr>
          <p:cNvPr id="8" name="Rectangle 2"/>
          <p:cNvSpPr txBox="1">
            <a:spLocks noChangeArrowheads="1"/>
          </p:cNvSpPr>
          <p:nvPr/>
        </p:nvSpPr>
        <p:spPr bwMode="auto">
          <a:xfrm>
            <a:off x="457200" y="187325"/>
            <a:ext cx="8229600" cy="1143000"/>
          </a:xfrm>
          <a:prstGeom prst="rect">
            <a:avLst/>
          </a:prstGeom>
          <a:noFill/>
          <a:ln w="9525">
            <a:noFill/>
            <a:miter lim="800000"/>
            <a:headEnd/>
            <a:tailEnd/>
          </a:ln>
          <a:effectLst/>
        </p:spPr>
        <p:txBody>
          <a:bodyPr anchor="b" anchorCtr="1"/>
          <a:lstStyle>
            <a:lvl1pPr algn="ctr" rtl="0" eaLnBrk="0" fontAlgn="base" hangingPunct="0">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defRPr/>
            </a:pPr>
            <a:r>
              <a:rPr lang="nl-NL" dirty="0" smtClean="0">
                <a:solidFill>
                  <a:srgbClr val="DFDEF6"/>
                </a:solidFill>
              </a:rPr>
              <a:t>Herhaling wiskunde</a:t>
            </a:r>
            <a:endParaRPr lang="nl-NL" dirty="0">
              <a:solidFill>
                <a:srgbClr val="DFDEF6"/>
              </a:solidFill>
            </a:endParaRPr>
          </a:p>
        </p:txBody>
      </p:sp>
    </p:spTree>
    <p:controls>
      <mc:AlternateContent xmlns:mc="http://schemas.openxmlformats.org/markup-compatibility/2006">
        <mc:Choice xmlns:v="urn:schemas-microsoft-com:vml" Requires="v">
          <p:control spid="1036" name="ShockwaveFlash1" r:id="rId2" imgW="8136000" imgH="4824360"/>
        </mc:Choice>
        <mc:Fallback>
          <p:control name="ShockwaveFlash1" r:id="rId2" imgW="8136000" imgH="4824360">
            <p:pic>
              <p:nvPicPr>
                <p:cNvPr id="2" name="ShockwaveFlash1"/>
                <p:cNvPicPr preferRelativeResize="0">
                  <a:picLocks noChangeArrowheads="1" noChangeShapeType="1"/>
                </p:cNvPicPr>
                <p:nvPr/>
              </p:nvPicPr>
              <p:blipFill>
                <a:blip r:embed="rId6"/>
                <a:srcRect/>
                <a:stretch>
                  <a:fillRect/>
                </a:stretch>
              </p:blipFill>
              <p:spPr bwMode="auto">
                <a:xfrm>
                  <a:off x="468313" y="1268413"/>
                  <a:ext cx="8135937" cy="4824412"/>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911333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eaLnBrk="1" hangingPunct="1">
              <a:defRPr/>
            </a:pPr>
            <a:r>
              <a:rPr lang="nl-NL" dirty="0" smtClean="0"/>
              <a:t>Snelheid</a:t>
            </a:r>
          </a:p>
        </p:txBody>
      </p:sp>
      <p:pic>
        <p:nvPicPr>
          <p:cNvPr id="40986"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4763"/>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7" name="TextBox 4"/>
          <p:cNvSpPr txBox="1">
            <a:spLocks noChangeArrowheads="1"/>
          </p:cNvSpPr>
          <p:nvPr/>
        </p:nvSpPr>
        <p:spPr bwMode="auto">
          <a:xfrm>
            <a:off x="0" y="-26988"/>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Snelheid</a:t>
            </a:r>
          </a:p>
        </p:txBody>
      </p:sp>
      <p:pic>
        <p:nvPicPr>
          <p:cNvPr id="40988"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4763"/>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jdelijke aanduiding voor inhoud 5"/>
          <p:cNvSpPr>
            <a:spLocks noGrp="1"/>
          </p:cNvSpPr>
          <p:nvPr>
            <p:ph idx="1"/>
          </p:nvPr>
        </p:nvSpPr>
        <p:spPr/>
        <p:txBody>
          <a:bodyPr/>
          <a:lstStyle/>
          <a:p>
            <a:endParaRPr lang="nl-NL" dirty="0"/>
          </a:p>
        </p:txBody>
      </p:sp>
      <p:pic>
        <p:nvPicPr>
          <p:cNvPr id="11"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0547" y="1268760"/>
            <a:ext cx="5336697"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
          <p:cNvSpPr txBox="1">
            <a:spLocks noChangeArrowheads="1"/>
          </p:cNvSpPr>
          <p:nvPr/>
        </p:nvSpPr>
        <p:spPr bwMode="auto">
          <a:xfrm>
            <a:off x="620095" y="407707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nl-NL" dirty="0" smtClean="0">
                <a:latin typeface="Lucida Calligraphy" pitchFamily="66" charset="0"/>
              </a:rPr>
              <a:t>v = s / t</a:t>
            </a:r>
          </a:p>
        </p:txBody>
      </p:sp>
    </p:spTree>
    <p:extLst>
      <p:ext uri="{BB962C8B-B14F-4D97-AF65-F5344CB8AC3E}">
        <p14:creationId xmlns:p14="http://schemas.microsoft.com/office/powerpoint/2010/main" val="1390466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nl-NL" dirty="0" smtClean="0">
                <a:latin typeface="Lucida Calligraphy" pitchFamily="66" charset="0"/>
              </a:rPr>
              <a:t>s = v x t</a:t>
            </a:r>
          </a:p>
        </p:txBody>
      </p:sp>
      <p:sp>
        <p:nvSpPr>
          <p:cNvPr id="13315" name="Rectangle 3"/>
          <p:cNvSpPr>
            <a:spLocks noGrp="1" noChangeArrowheads="1"/>
          </p:cNvSpPr>
          <p:nvPr>
            <p:ph type="body" idx="1"/>
          </p:nvPr>
        </p:nvSpPr>
        <p:spPr>
          <a:xfrm>
            <a:off x="107504" y="1600200"/>
            <a:ext cx="8928992" cy="4533900"/>
          </a:xfrm>
        </p:spPr>
        <p:txBody>
          <a:bodyPr/>
          <a:lstStyle/>
          <a:p>
            <a:pPr eaLnBrk="1" hangingPunct="1">
              <a:lnSpc>
                <a:spcPct val="80000"/>
              </a:lnSpc>
              <a:buFont typeface="Wingdings" pitchFamily="2" charset="2"/>
              <a:buNone/>
              <a:tabLst>
                <a:tab pos="3586163" algn="l"/>
                <a:tab pos="5380038" algn="l"/>
                <a:tab pos="7267575" algn="l"/>
              </a:tabLst>
              <a:defRPr/>
            </a:pPr>
            <a:r>
              <a:rPr lang="nl-NL" sz="3600" dirty="0" smtClean="0">
                <a:latin typeface="Lucida Calligraphy" pitchFamily="66" charset="0"/>
              </a:rPr>
              <a:t>Afstand	s	m		km</a:t>
            </a:r>
          </a:p>
          <a:p>
            <a:pPr eaLnBrk="1" hangingPunct="1">
              <a:lnSpc>
                <a:spcPct val="80000"/>
              </a:lnSpc>
              <a:buFont typeface="Wingdings" pitchFamily="2" charset="2"/>
              <a:buNone/>
              <a:tabLst>
                <a:tab pos="3586163" algn="l"/>
                <a:tab pos="5380038" algn="l"/>
                <a:tab pos="7267575" algn="l"/>
              </a:tabLst>
              <a:defRPr/>
            </a:pPr>
            <a:r>
              <a:rPr lang="nl-NL" sz="3600" dirty="0" smtClean="0">
                <a:latin typeface="Lucida Calligraphy" pitchFamily="66" charset="0"/>
              </a:rPr>
              <a:t>Snelheid	</a:t>
            </a:r>
            <a:r>
              <a:rPr lang="nl-NL" sz="3600" dirty="0" err="1" smtClean="0">
                <a:latin typeface="Lucida Calligraphy" pitchFamily="66" charset="0"/>
              </a:rPr>
              <a:t>v</a:t>
            </a:r>
            <a:r>
              <a:rPr lang="nl-NL" sz="1100" dirty="0" err="1" smtClean="0">
                <a:latin typeface="Lucida Calligraphy" pitchFamily="66" charset="0"/>
              </a:rPr>
              <a:t>gem</a:t>
            </a:r>
            <a:r>
              <a:rPr lang="nl-NL" sz="3600" dirty="0" smtClean="0">
                <a:latin typeface="Lucida Calligraphy" pitchFamily="66" charset="0"/>
              </a:rPr>
              <a:t>	m/s		km/h</a:t>
            </a:r>
          </a:p>
          <a:p>
            <a:pPr eaLnBrk="1" hangingPunct="1">
              <a:lnSpc>
                <a:spcPct val="80000"/>
              </a:lnSpc>
              <a:buFont typeface="Wingdings" pitchFamily="2" charset="2"/>
              <a:buNone/>
              <a:tabLst>
                <a:tab pos="3586163" algn="l"/>
                <a:tab pos="5380038" algn="l"/>
                <a:tab pos="7267575" algn="l"/>
              </a:tabLst>
              <a:defRPr/>
            </a:pPr>
            <a:r>
              <a:rPr lang="nl-NL" sz="3600" dirty="0" smtClean="0">
                <a:latin typeface="Lucida Calligraphy" pitchFamily="66" charset="0"/>
              </a:rPr>
              <a:t>Tijd	t	s		h</a:t>
            </a:r>
          </a:p>
          <a:p>
            <a:pPr eaLnBrk="1" hangingPunct="1">
              <a:lnSpc>
                <a:spcPct val="80000"/>
              </a:lnSpc>
              <a:buFont typeface="Wingdings" pitchFamily="2" charset="2"/>
              <a:buNone/>
              <a:defRPr/>
            </a:pPr>
            <a:endParaRPr lang="nl-NL" sz="3600" dirty="0" smtClean="0"/>
          </a:p>
          <a:p>
            <a:pPr eaLnBrk="1" hangingPunct="1">
              <a:lnSpc>
                <a:spcPct val="80000"/>
              </a:lnSpc>
              <a:buFont typeface="Wingdings" pitchFamily="2" charset="2"/>
              <a:buNone/>
              <a:defRPr/>
            </a:pPr>
            <a:r>
              <a:rPr lang="nl-NL" sz="3600" dirty="0" smtClean="0"/>
              <a:t>			Formule: </a:t>
            </a:r>
            <a:r>
              <a:rPr lang="nl-NL" sz="4800" dirty="0" smtClean="0">
                <a:solidFill>
                  <a:srgbClr val="FFFF00"/>
                </a:solidFill>
                <a:latin typeface="Lucida Calligraphy" pitchFamily="66" charset="0"/>
              </a:rPr>
              <a:t>s = v</a:t>
            </a:r>
            <a:r>
              <a:rPr lang="nl-NL" sz="2400" dirty="0" smtClean="0">
                <a:solidFill>
                  <a:srgbClr val="FFFF00"/>
                </a:solidFill>
                <a:latin typeface="Lucida Calligraphy" pitchFamily="66" charset="0"/>
              </a:rPr>
              <a:t>gem</a:t>
            </a:r>
            <a:r>
              <a:rPr lang="nl-NL" sz="4800" dirty="0" smtClean="0">
                <a:solidFill>
                  <a:srgbClr val="FFFF00"/>
                </a:solidFill>
                <a:latin typeface="Lucida Calligraphy" pitchFamily="66" charset="0"/>
              </a:rPr>
              <a:t> x t</a:t>
            </a:r>
          </a:p>
          <a:p>
            <a:pPr eaLnBrk="1" hangingPunct="1">
              <a:lnSpc>
                <a:spcPct val="80000"/>
              </a:lnSpc>
              <a:buFont typeface="Wingdings" pitchFamily="2" charset="2"/>
              <a:buNone/>
              <a:defRPr/>
            </a:pPr>
            <a:endParaRPr lang="nl-NL" sz="3600" dirty="0" smtClean="0"/>
          </a:p>
        </p:txBody>
      </p:sp>
      <p:sp>
        <p:nvSpPr>
          <p:cNvPr id="18436" name="TextBox 3"/>
          <p:cNvSpPr txBox="1">
            <a:spLocks noChangeArrowheads="1"/>
          </p:cNvSpPr>
          <p:nvPr/>
        </p:nvSpPr>
        <p:spPr bwMode="auto">
          <a:xfrm>
            <a:off x="7236296" y="332656"/>
            <a:ext cx="197120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nl-NL" dirty="0" smtClean="0">
                <a:solidFill>
                  <a:srgbClr val="FFFF00"/>
                </a:solidFill>
                <a:latin typeface="Lucida Calligraphy" pitchFamily="66" charset="0"/>
                <a:cs typeface="+mn-cs"/>
              </a:rPr>
              <a:t>s = 100 km</a:t>
            </a:r>
          </a:p>
          <a:p>
            <a:pPr eaLnBrk="1" hangingPunct="1">
              <a:defRPr/>
            </a:pPr>
            <a:r>
              <a:rPr lang="nl-NL" dirty="0" smtClean="0">
                <a:solidFill>
                  <a:srgbClr val="FFFF00"/>
                </a:solidFill>
                <a:latin typeface="Lucida Calligraphy" pitchFamily="66" charset="0"/>
                <a:cs typeface="+mn-cs"/>
              </a:rPr>
              <a:t>t = 2 h</a:t>
            </a:r>
          </a:p>
          <a:p>
            <a:pPr eaLnBrk="1" hangingPunct="1">
              <a:defRPr/>
            </a:pPr>
            <a:r>
              <a:rPr lang="nl-NL" dirty="0" smtClean="0">
                <a:solidFill>
                  <a:srgbClr val="FFFF00"/>
                </a:solidFill>
                <a:latin typeface="Lucida Calligraphy" pitchFamily="66" charset="0"/>
                <a:cs typeface="+mn-cs"/>
              </a:rPr>
              <a:t>v = 50 km/h</a:t>
            </a:r>
          </a:p>
          <a:p>
            <a:pPr eaLnBrk="1" hangingPunct="1">
              <a:defRPr/>
            </a:pPr>
            <a:endParaRPr lang="nl-NL" dirty="0" smtClean="0">
              <a:solidFill>
                <a:srgbClr val="FFFFFF"/>
              </a:solidFill>
              <a:latin typeface="Lucida Calligraphy" pitchFamily="66" charset="0"/>
              <a:cs typeface="+mn-cs"/>
            </a:endParaRPr>
          </a:p>
        </p:txBody>
      </p:sp>
      <p:sp>
        <p:nvSpPr>
          <p:cNvPr id="2" name="Footer Placeholder 1"/>
          <p:cNvSpPr>
            <a:spLocks noGrp="1"/>
          </p:cNvSpPr>
          <p:nvPr>
            <p:ph type="ftr" sz="quarter" idx="12"/>
          </p:nvPr>
        </p:nvSpPr>
        <p:spPr/>
        <p:txBody>
          <a:bodyPr/>
          <a:lstStyle/>
          <a:p>
            <a:pPr>
              <a:defRPr/>
            </a:pPr>
            <a:endParaRPr lang="nl-NL"/>
          </a:p>
        </p:txBody>
      </p:sp>
      <p:pic>
        <p:nvPicPr>
          <p:cNvPr id="6"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4763"/>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4"/>
          <p:cNvSpPr txBox="1">
            <a:spLocks noChangeArrowheads="1"/>
          </p:cNvSpPr>
          <p:nvPr/>
        </p:nvSpPr>
        <p:spPr bwMode="auto">
          <a:xfrm>
            <a:off x="0" y="-26988"/>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Snelheid</a:t>
            </a:r>
          </a:p>
        </p:txBody>
      </p:sp>
      <p:pic>
        <p:nvPicPr>
          <p:cNvPr id="8"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4763"/>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BEWEGING – BASIS ALGEBRA</a:t>
            </a:r>
          </a:p>
        </p:txBody>
      </p:sp>
      <p:pic>
        <p:nvPicPr>
          <p:cNvPr id="3076"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4"/>
          <p:cNvSpPr txBox="1">
            <a:spLocks noChangeArrowheads="1"/>
          </p:cNvSpPr>
          <p:nvPr/>
        </p:nvSpPr>
        <p:spPr bwMode="auto">
          <a:xfrm>
            <a:off x="1571625" y="703263"/>
            <a:ext cx="6072188" cy="41544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a:solidFill>
                  <a:schemeClr val="bg1"/>
                </a:solidFill>
                <a:latin typeface="Calibri" pitchFamily="34" charset="0"/>
              </a:rPr>
              <a:t>In nask reken opgaven staan de grootheden meestal niet genoemd</a:t>
            </a:r>
          </a:p>
          <a:p>
            <a:pPr algn="ctr" eaLnBrk="1" hangingPunct="1"/>
            <a:endParaRPr lang="nl-NL" sz="2400">
              <a:solidFill>
                <a:schemeClr val="bg1"/>
              </a:solidFill>
              <a:latin typeface="Calibri" pitchFamily="34" charset="0"/>
            </a:endParaRPr>
          </a:p>
          <a:p>
            <a:pPr algn="ctr" eaLnBrk="1" hangingPunct="1"/>
            <a:r>
              <a:rPr lang="nl-NL" sz="2400">
                <a:solidFill>
                  <a:schemeClr val="bg1"/>
                </a:solidFill>
                <a:latin typeface="Calibri" pitchFamily="34" charset="0"/>
              </a:rPr>
              <a:t>De getallen worden dan wel met hun eenheid gegeven</a:t>
            </a:r>
          </a:p>
          <a:p>
            <a:pPr algn="ctr" eaLnBrk="1" hangingPunct="1"/>
            <a:endParaRPr lang="nl-NL" sz="2400">
              <a:solidFill>
                <a:schemeClr val="bg1"/>
              </a:solidFill>
              <a:latin typeface="Calibri" pitchFamily="34" charset="0"/>
            </a:endParaRPr>
          </a:p>
          <a:p>
            <a:pPr algn="ctr" eaLnBrk="1" hangingPunct="1"/>
            <a:endParaRPr lang="nl-NL" sz="2400">
              <a:solidFill>
                <a:schemeClr val="bg1"/>
              </a:solidFill>
              <a:latin typeface="Calibri" pitchFamily="34" charset="0"/>
            </a:endParaRPr>
          </a:p>
          <a:p>
            <a:pPr algn="ctr" eaLnBrk="1" hangingPunct="1"/>
            <a:r>
              <a:rPr lang="nl-NL" sz="2400">
                <a:solidFill>
                  <a:schemeClr val="bg1"/>
                </a:solidFill>
                <a:latin typeface="Calibri" pitchFamily="34" charset="0"/>
              </a:rPr>
              <a:t>Een auto rijd met een snelheid van 50 km/h</a:t>
            </a:r>
          </a:p>
          <a:p>
            <a:pPr algn="ctr" eaLnBrk="1" hangingPunct="1"/>
            <a:r>
              <a:rPr lang="nl-NL" sz="2400">
                <a:solidFill>
                  <a:schemeClr val="bg1"/>
                </a:solidFill>
                <a:latin typeface="Calibri" pitchFamily="34" charset="0"/>
              </a:rPr>
              <a:t>naar Den Bosch voor een onderhoudsbeurt en legt hierbij 200 km af.</a:t>
            </a:r>
          </a:p>
          <a:p>
            <a:pPr algn="ctr" eaLnBrk="1" hangingPunct="1"/>
            <a:r>
              <a:rPr lang="nl-NL" sz="2400">
                <a:solidFill>
                  <a:schemeClr val="bg1"/>
                </a:solidFill>
                <a:latin typeface="Calibri" pitchFamily="34" charset="0"/>
              </a:rPr>
              <a:t>Hoelang doet de auto over deze rit?</a:t>
            </a:r>
          </a:p>
        </p:txBody>
      </p:sp>
      <p:sp>
        <p:nvSpPr>
          <p:cNvPr id="7" name="TextBox 14"/>
          <p:cNvSpPr txBox="1">
            <a:spLocks noChangeArrowheads="1"/>
          </p:cNvSpPr>
          <p:nvPr/>
        </p:nvSpPr>
        <p:spPr bwMode="auto">
          <a:xfrm>
            <a:off x="1571625" y="703263"/>
            <a:ext cx="6072188" cy="4154487"/>
          </a:xfrm>
          <a:prstGeom prst="rect">
            <a:avLst/>
          </a:prstGeom>
          <a:solidFill>
            <a:schemeClr val="tx2">
              <a:lumMod val="10000"/>
            </a:schemeClr>
          </a:solidFill>
          <a:ln w="9525">
            <a:noFill/>
            <a:miter lim="800000"/>
            <a:headEnd/>
            <a:tailEnd/>
          </a:ln>
        </p:spPr>
        <p:txBody>
          <a:bodyPr>
            <a:spAutoFit/>
          </a:bodyPr>
          <a:lstStyle/>
          <a:p>
            <a:pPr algn="ctr">
              <a:defRPr/>
            </a:pPr>
            <a:r>
              <a:rPr lang="nl-NL" sz="2400" dirty="0">
                <a:solidFill>
                  <a:schemeClr val="tx2">
                    <a:lumMod val="90000"/>
                  </a:schemeClr>
                </a:solidFill>
                <a:latin typeface="Calibri" pitchFamily="34" charset="0"/>
              </a:rPr>
              <a:t>In nask reken opgaven staan de grootheden meestal niet genoemd</a:t>
            </a:r>
          </a:p>
          <a:p>
            <a:pPr algn="ctr">
              <a:defRPr/>
            </a:pPr>
            <a:endParaRPr lang="nl-NL" sz="2400" dirty="0">
              <a:solidFill>
                <a:schemeClr val="tx2">
                  <a:lumMod val="90000"/>
                </a:schemeClr>
              </a:solidFill>
              <a:latin typeface="Calibri" pitchFamily="34" charset="0"/>
            </a:endParaRPr>
          </a:p>
          <a:p>
            <a:pPr algn="ctr">
              <a:defRPr/>
            </a:pPr>
            <a:r>
              <a:rPr lang="nl-NL" sz="2400" dirty="0">
                <a:solidFill>
                  <a:schemeClr val="tx2">
                    <a:lumMod val="90000"/>
                  </a:schemeClr>
                </a:solidFill>
                <a:latin typeface="Calibri" pitchFamily="34" charset="0"/>
              </a:rPr>
              <a:t>De getallen worden dan wel met hun eenheid gegeven</a:t>
            </a:r>
          </a:p>
          <a:p>
            <a:pPr algn="ctr">
              <a:defRPr/>
            </a:pPr>
            <a:endParaRPr lang="nl-NL" sz="2400" dirty="0">
              <a:solidFill>
                <a:schemeClr val="bg1"/>
              </a:solidFill>
              <a:latin typeface="Calibri" pitchFamily="34" charset="0"/>
            </a:endParaRPr>
          </a:p>
          <a:p>
            <a:pPr algn="ctr">
              <a:defRPr/>
            </a:pPr>
            <a:endParaRPr lang="nl-NL" sz="2400" dirty="0">
              <a:solidFill>
                <a:schemeClr val="bg1"/>
              </a:solidFill>
              <a:latin typeface="Calibri" pitchFamily="34" charset="0"/>
            </a:endParaRPr>
          </a:p>
          <a:p>
            <a:pPr algn="ctr">
              <a:defRPr/>
            </a:pPr>
            <a:r>
              <a:rPr lang="nl-NL" sz="2400" dirty="0">
                <a:solidFill>
                  <a:schemeClr val="tx1">
                    <a:lumMod val="95000"/>
                    <a:lumOff val="5000"/>
                  </a:schemeClr>
                </a:solidFill>
                <a:latin typeface="Calibri" pitchFamily="34" charset="0"/>
              </a:rPr>
              <a:t>Een auto rijd met een snelheid van </a:t>
            </a:r>
            <a:r>
              <a:rPr lang="nl-NL" sz="2400" b="1" dirty="0">
                <a:solidFill>
                  <a:srgbClr val="FFC000"/>
                </a:solidFill>
                <a:latin typeface="Calibri" pitchFamily="34" charset="0"/>
              </a:rPr>
              <a:t>50 km/h</a:t>
            </a:r>
          </a:p>
          <a:p>
            <a:pPr algn="ctr">
              <a:defRPr/>
            </a:pPr>
            <a:r>
              <a:rPr lang="nl-NL" sz="2400" dirty="0">
                <a:solidFill>
                  <a:schemeClr val="tx1">
                    <a:lumMod val="95000"/>
                    <a:lumOff val="5000"/>
                  </a:schemeClr>
                </a:solidFill>
                <a:latin typeface="Calibri" pitchFamily="34" charset="0"/>
              </a:rPr>
              <a:t>naar Den Bosch voor een onderhoudsbeurt en legt hierbij </a:t>
            </a:r>
            <a:r>
              <a:rPr lang="nl-NL" sz="2400" b="1" dirty="0">
                <a:solidFill>
                  <a:srgbClr val="00B050"/>
                </a:solidFill>
                <a:latin typeface="Calibri" pitchFamily="34" charset="0"/>
              </a:rPr>
              <a:t>200 km </a:t>
            </a:r>
            <a:r>
              <a:rPr lang="nl-NL" sz="2400" dirty="0">
                <a:solidFill>
                  <a:schemeClr val="tx1">
                    <a:lumMod val="95000"/>
                    <a:lumOff val="5000"/>
                  </a:schemeClr>
                </a:solidFill>
                <a:latin typeface="Calibri" pitchFamily="34" charset="0"/>
              </a:rPr>
              <a:t>af.</a:t>
            </a:r>
          </a:p>
          <a:p>
            <a:pPr algn="ctr">
              <a:defRPr/>
            </a:pPr>
            <a:r>
              <a:rPr lang="nl-NL" sz="2400" b="1" dirty="0">
                <a:solidFill>
                  <a:srgbClr val="00B0F0"/>
                </a:solidFill>
                <a:latin typeface="Calibri" pitchFamily="34" charset="0"/>
              </a:rPr>
              <a:t>Hoelang</a:t>
            </a:r>
            <a:r>
              <a:rPr lang="nl-NL" sz="2400" dirty="0">
                <a:solidFill>
                  <a:schemeClr val="bg1"/>
                </a:solidFill>
                <a:latin typeface="Calibri" pitchFamily="34" charset="0"/>
              </a:rPr>
              <a:t> </a:t>
            </a:r>
            <a:r>
              <a:rPr lang="nl-NL" sz="2400" dirty="0">
                <a:solidFill>
                  <a:schemeClr val="tx1">
                    <a:lumMod val="95000"/>
                    <a:lumOff val="5000"/>
                  </a:schemeClr>
                </a:solidFill>
                <a:latin typeface="Calibri" pitchFamily="34" charset="0"/>
              </a:rPr>
              <a:t>doet de auto over deze rit?</a:t>
            </a:r>
          </a:p>
        </p:txBody>
      </p:sp>
      <p:sp>
        <p:nvSpPr>
          <p:cNvPr id="8" name="TextBox 7"/>
          <p:cNvSpPr txBox="1">
            <a:spLocks noChangeArrowheads="1"/>
          </p:cNvSpPr>
          <p:nvPr/>
        </p:nvSpPr>
        <p:spPr bwMode="auto">
          <a:xfrm>
            <a:off x="6929438" y="2500313"/>
            <a:ext cx="1571625" cy="4000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000" b="1"/>
              <a:t>Snelheid</a:t>
            </a:r>
          </a:p>
        </p:txBody>
      </p:sp>
      <p:sp>
        <p:nvSpPr>
          <p:cNvPr id="9" name="TextBox 8"/>
          <p:cNvSpPr txBox="1">
            <a:spLocks noChangeArrowheads="1"/>
          </p:cNvSpPr>
          <p:nvPr/>
        </p:nvSpPr>
        <p:spPr bwMode="auto">
          <a:xfrm>
            <a:off x="5715000" y="5000625"/>
            <a:ext cx="1571625" cy="40005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000" b="1"/>
              <a:t>Afstand</a:t>
            </a:r>
          </a:p>
        </p:txBody>
      </p:sp>
      <p:sp>
        <p:nvSpPr>
          <p:cNvPr id="10" name="TextBox 9"/>
          <p:cNvSpPr txBox="1">
            <a:spLocks noChangeArrowheads="1"/>
          </p:cNvSpPr>
          <p:nvPr/>
        </p:nvSpPr>
        <p:spPr bwMode="auto">
          <a:xfrm>
            <a:off x="1285875" y="5143500"/>
            <a:ext cx="1571625" cy="40005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000" b="1"/>
              <a:t>Tijd</a:t>
            </a:r>
          </a:p>
        </p:txBody>
      </p:sp>
    </p:spTree>
    <p:extLst>
      <p:ext uri="{BB962C8B-B14F-4D97-AF65-F5344CB8AC3E}">
        <p14:creationId xmlns:p14="http://schemas.microsoft.com/office/powerpoint/2010/main" val="145747189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Effect transition="in" filter="fade">
                                      <p:cBhvr>
                                        <p:cTn id="7" dur="2000"/>
                                        <p:tgtEl>
                                          <p:spTgt spid="6">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6" end="6"/>
                                            </p:txEl>
                                          </p:spTgt>
                                        </p:tgtEl>
                                        <p:attrNameLst>
                                          <p:attrName>style.visibility</p:attrName>
                                        </p:attrNameLst>
                                      </p:cBhvr>
                                      <p:to>
                                        <p:strVal val="visible"/>
                                      </p:to>
                                    </p:set>
                                    <p:animEffect transition="in" filter="fade">
                                      <p:cBhvr>
                                        <p:cTn id="10" dur="2000"/>
                                        <p:tgtEl>
                                          <p:spTgt spid="6">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animEffect transition="in" filter="fade">
                                      <p:cBhvr>
                                        <p:cTn id="13" dur="2000"/>
                                        <p:tgtEl>
                                          <p:spTgt spid="6">
                                            <p:txEl>
                                              <p:pRg st="7" end="7"/>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2000"/>
                                        <p:tgtEl>
                                          <p:spTgt spid="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extBox 14"/>
          <p:cNvSpPr txBox="1">
            <a:spLocks noChangeArrowheads="1"/>
          </p:cNvSpPr>
          <p:nvPr/>
        </p:nvSpPr>
        <p:spPr bwMode="auto">
          <a:xfrm>
            <a:off x="142875" y="872951"/>
            <a:ext cx="4500563"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nl-NL" sz="2000" dirty="0">
                <a:solidFill>
                  <a:schemeClr val="tx2">
                    <a:lumMod val="90000"/>
                  </a:schemeClr>
                </a:solidFill>
                <a:latin typeface="Calibri" pitchFamily="34" charset="0"/>
              </a:rPr>
              <a:t>Het was drie uur ‘s ochtends toen Pieter uit zijn bed stapte. Hij liet zijn ogen langs de thermometer gaan en zag dat het buiten dertien graden was. Een prima temperatuur om te vissen.</a:t>
            </a:r>
          </a:p>
          <a:p>
            <a:pPr eaLnBrk="1" hangingPunct="1"/>
            <a:r>
              <a:rPr lang="nl-NL" sz="2000" dirty="0">
                <a:solidFill>
                  <a:schemeClr val="tx2">
                    <a:lumMod val="90000"/>
                  </a:schemeClr>
                </a:solidFill>
                <a:latin typeface="Calibri" pitchFamily="34" charset="0"/>
              </a:rPr>
              <a:t>Hij liep naar de deur die nog geen twee meter van zijn bed verwijderd was en liep naar de badkamer. Terwijl hij zijn tanden een paar seconden poetste bedacht hij zich dat de tandpasta die hem een flinke twee euro vijftig had gekost eigenlijk helemaal niet lekker smaakte. “Nou ja,” dacht Pieter, “als mijn tanden maar sterk blijven.” .....</a:t>
            </a:r>
          </a:p>
          <a:p>
            <a:pPr eaLnBrk="1" hangingPunct="1"/>
            <a:r>
              <a:rPr lang="nl-NL" sz="2000" dirty="0">
                <a:solidFill>
                  <a:schemeClr val="tx2">
                    <a:lumMod val="90000"/>
                  </a:schemeClr>
                </a:solidFill>
                <a:latin typeface="Calibri" pitchFamily="34" charset="0"/>
              </a:rPr>
              <a:t>.... eenmaal thuis gekomen kon Pieter het niet laten om de vis aan een onderzoek te onderwerpen. Twee en een halve kilo, het was de zwaarste vis die hij in tijden had gevangen.</a:t>
            </a:r>
          </a:p>
        </p:txBody>
      </p:sp>
      <p:pic>
        <p:nvPicPr>
          <p:cNvPr id="4099"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BEWEGING – BASIS ALGEBRA</a:t>
            </a:r>
          </a:p>
        </p:txBody>
      </p:sp>
      <p:pic>
        <p:nvPicPr>
          <p:cNvPr id="4101"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Box 14"/>
          <p:cNvSpPr txBox="1">
            <a:spLocks noChangeArrowheads="1"/>
          </p:cNvSpPr>
          <p:nvPr/>
        </p:nvSpPr>
        <p:spPr bwMode="auto">
          <a:xfrm>
            <a:off x="0" y="428625"/>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2400" dirty="0">
                <a:solidFill>
                  <a:schemeClr val="tx2">
                    <a:lumMod val="90000"/>
                  </a:schemeClr>
                </a:solidFill>
                <a:latin typeface="Calibri" pitchFamily="34" charset="0"/>
              </a:rPr>
              <a:t>Hoeveel </a:t>
            </a:r>
            <a:r>
              <a:rPr lang="nl-NL" sz="2400" dirty="0" smtClean="0">
                <a:solidFill>
                  <a:schemeClr val="tx2">
                    <a:lumMod val="90000"/>
                  </a:schemeClr>
                </a:solidFill>
                <a:latin typeface="Calibri" pitchFamily="34" charset="0"/>
              </a:rPr>
              <a:t>eenheden </a:t>
            </a:r>
            <a:r>
              <a:rPr lang="nl-NL" sz="2400" dirty="0">
                <a:solidFill>
                  <a:schemeClr val="tx2">
                    <a:lumMod val="90000"/>
                  </a:schemeClr>
                </a:solidFill>
                <a:latin typeface="Calibri" pitchFamily="34" charset="0"/>
              </a:rPr>
              <a:t>herken jij</a:t>
            </a:r>
            <a:r>
              <a:rPr lang="nl-NL" sz="2400" dirty="0" smtClean="0">
                <a:solidFill>
                  <a:schemeClr val="tx2">
                    <a:lumMod val="90000"/>
                  </a:schemeClr>
                </a:solidFill>
                <a:latin typeface="Calibri" pitchFamily="34" charset="0"/>
              </a:rPr>
              <a:t>?       (welke grootheid hoort er bij)</a:t>
            </a:r>
            <a:endParaRPr lang="nl-NL" sz="2400" dirty="0">
              <a:solidFill>
                <a:schemeClr val="tx2">
                  <a:lumMod val="90000"/>
                </a:schemeClr>
              </a:solidFill>
              <a:latin typeface="Calibri" pitchFamily="34" charset="0"/>
            </a:endParaRPr>
          </a:p>
        </p:txBody>
      </p:sp>
      <p:sp>
        <p:nvSpPr>
          <p:cNvPr id="7" name="TextBox 14"/>
          <p:cNvSpPr txBox="1">
            <a:spLocks noChangeArrowheads="1"/>
          </p:cNvSpPr>
          <p:nvPr/>
        </p:nvSpPr>
        <p:spPr bwMode="auto">
          <a:xfrm>
            <a:off x="143445" y="872951"/>
            <a:ext cx="4500563"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nl-NL" sz="2000" dirty="0">
                <a:solidFill>
                  <a:schemeClr val="bg1"/>
                </a:solidFill>
                <a:latin typeface="Calibri" pitchFamily="34" charset="0"/>
              </a:rPr>
              <a:t>Het was </a:t>
            </a:r>
            <a:r>
              <a:rPr lang="nl-NL" sz="2000" dirty="0">
                <a:solidFill>
                  <a:srgbClr val="00B050"/>
                </a:solidFill>
                <a:latin typeface="Calibri" pitchFamily="34" charset="0"/>
              </a:rPr>
              <a:t>drie uur</a:t>
            </a:r>
            <a:r>
              <a:rPr lang="nl-NL" sz="2000" dirty="0">
                <a:solidFill>
                  <a:schemeClr val="bg1"/>
                </a:solidFill>
                <a:latin typeface="Calibri" pitchFamily="34" charset="0"/>
              </a:rPr>
              <a:t> ‘s ochtends toen Pieter uit zijn bed stapte. Hij liet zijn ogen langs</a:t>
            </a:r>
          </a:p>
          <a:p>
            <a:pPr eaLnBrk="1" hangingPunct="1"/>
            <a:r>
              <a:rPr lang="nl-NL" sz="2000" dirty="0">
                <a:solidFill>
                  <a:schemeClr val="bg1"/>
                </a:solidFill>
                <a:latin typeface="Calibri" pitchFamily="34" charset="0"/>
              </a:rPr>
              <a:t>de thermometer gaan en zag dat het buiten </a:t>
            </a:r>
            <a:r>
              <a:rPr lang="nl-NL" sz="2000" dirty="0">
                <a:solidFill>
                  <a:srgbClr val="FFC000"/>
                </a:solidFill>
                <a:latin typeface="Calibri" pitchFamily="34" charset="0"/>
              </a:rPr>
              <a:t>dertien graden </a:t>
            </a:r>
            <a:r>
              <a:rPr lang="nl-NL" sz="2000" dirty="0">
                <a:solidFill>
                  <a:schemeClr val="bg1"/>
                </a:solidFill>
                <a:latin typeface="Calibri" pitchFamily="34" charset="0"/>
              </a:rPr>
              <a:t>was. Een prima temperatuur om te vissen.</a:t>
            </a:r>
          </a:p>
          <a:p>
            <a:pPr eaLnBrk="1" hangingPunct="1"/>
            <a:r>
              <a:rPr lang="nl-NL" sz="2000" dirty="0">
                <a:solidFill>
                  <a:schemeClr val="bg1"/>
                </a:solidFill>
                <a:latin typeface="Calibri" pitchFamily="34" charset="0"/>
              </a:rPr>
              <a:t>Hij liep naar de deur die nog geen </a:t>
            </a:r>
            <a:r>
              <a:rPr lang="nl-NL" sz="2000" dirty="0">
                <a:solidFill>
                  <a:srgbClr val="00B0F0"/>
                </a:solidFill>
                <a:latin typeface="Calibri" pitchFamily="34" charset="0"/>
              </a:rPr>
              <a:t>twee meter</a:t>
            </a:r>
            <a:r>
              <a:rPr lang="nl-NL" sz="2000" dirty="0">
                <a:solidFill>
                  <a:schemeClr val="bg1"/>
                </a:solidFill>
                <a:latin typeface="Calibri" pitchFamily="34" charset="0"/>
              </a:rPr>
              <a:t> van zijn bed verwijderd was en liep</a:t>
            </a:r>
          </a:p>
          <a:p>
            <a:pPr eaLnBrk="1" hangingPunct="1"/>
            <a:r>
              <a:rPr lang="nl-NL" sz="2000" dirty="0">
                <a:solidFill>
                  <a:schemeClr val="bg1"/>
                </a:solidFill>
                <a:latin typeface="Calibri" pitchFamily="34" charset="0"/>
              </a:rPr>
              <a:t>naar de badkamer. Terwijl hij zijn tanden een </a:t>
            </a:r>
            <a:r>
              <a:rPr lang="nl-NL" sz="2000" dirty="0">
                <a:solidFill>
                  <a:srgbClr val="FF0000"/>
                </a:solidFill>
                <a:latin typeface="Calibri" pitchFamily="34" charset="0"/>
              </a:rPr>
              <a:t>paar seconden </a:t>
            </a:r>
            <a:r>
              <a:rPr lang="nl-NL" sz="2000" dirty="0">
                <a:solidFill>
                  <a:schemeClr val="bg1"/>
                </a:solidFill>
                <a:latin typeface="Calibri" pitchFamily="34" charset="0"/>
              </a:rPr>
              <a:t>poetste bedacht hij </a:t>
            </a:r>
          </a:p>
          <a:p>
            <a:pPr eaLnBrk="1" hangingPunct="1"/>
            <a:r>
              <a:rPr lang="nl-NL" sz="2000" dirty="0">
                <a:solidFill>
                  <a:schemeClr val="bg1"/>
                </a:solidFill>
                <a:latin typeface="Calibri" pitchFamily="34" charset="0"/>
              </a:rPr>
              <a:t>zich dat de tandpasta die hem een flinke </a:t>
            </a:r>
            <a:r>
              <a:rPr lang="nl-NL" sz="2000" dirty="0">
                <a:solidFill>
                  <a:srgbClr val="7030A0"/>
                </a:solidFill>
                <a:latin typeface="Calibri" pitchFamily="34" charset="0"/>
              </a:rPr>
              <a:t>twee euro vijftig </a:t>
            </a:r>
            <a:r>
              <a:rPr lang="nl-NL" sz="2000" dirty="0">
                <a:solidFill>
                  <a:schemeClr val="bg1"/>
                </a:solidFill>
                <a:latin typeface="Calibri" pitchFamily="34" charset="0"/>
              </a:rPr>
              <a:t>had gekost eigenlijk helemaal niet lekker smaakte. “Nou ja,” dacht Pieter, “als mijn tanden maar sterk blijven.” .....</a:t>
            </a:r>
          </a:p>
          <a:p>
            <a:pPr eaLnBrk="1" hangingPunct="1"/>
            <a:r>
              <a:rPr lang="nl-NL" sz="2000" dirty="0">
                <a:solidFill>
                  <a:schemeClr val="bg1"/>
                </a:solidFill>
                <a:latin typeface="Calibri" pitchFamily="34" charset="0"/>
              </a:rPr>
              <a:t>.... eenmaal thuis gekomen kon Pieter het niet laten om de vis aan een onderzoek te onderwerpen. </a:t>
            </a:r>
            <a:r>
              <a:rPr lang="nl-NL" sz="2000" dirty="0">
                <a:solidFill>
                  <a:srgbClr val="FFFF00"/>
                </a:solidFill>
                <a:latin typeface="Calibri" pitchFamily="34" charset="0"/>
              </a:rPr>
              <a:t>Twee en een halve kilo</a:t>
            </a:r>
            <a:r>
              <a:rPr lang="nl-NL" sz="2000" dirty="0">
                <a:solidFill>
                  <a:schemeClr val="bg1"/>
                </a:solidFill>
                <a:latin typeface="Calibri" pitchFamily="34" charset="0"/>
              </a:rPr>
              <a:t>, het was de zwaarste vis die hij in tijden had gevangen.</a:t>
            </a:r>
          </a:p>
        </p:txBody>
      </p:sp>
      <p:sp>
        <p:nvSpPr>
          <p:cNvPr id="8" name="TextBox 14"/>
          <p:cNvSpPr txBox="1">
            <a:spLocks noChangeArrowheads="1"/>
          </p:cNvSpPr>
          <p:nvPr/>
        </p:nvSpPr>
        <p:spPr bwMode="auto">
          <a:xfrm>
            <a:off x="4643438" y="928688"/>
            <a:ext cx="4500562"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nl-NL" sz="2000" dirty="0">
                <a:solidFill>
                  <a:srgbClr val="00B050"/>
                </a:solidFill>
                <a:latin typeface="Calibri" pitchFamily="34" charset="0"/>
              </a:rPr>
              <a:t>tijd = 3 uur</a:t>
            </a:r>
          </a:p>
          <a:p>
            <a:pPr eaLnBrk="1" hangingPunct="1"/>
            <a:r>
              <a:rPr lang="nl-NL" sz="2000" dirty="0">
                <a:solidFill>
                  <a:srgbClr val="FFC000"/>
                </a:solidFill>
                <a:latin typeface="Calibri" pitchFamily="34" charset="0"/>
              </a:rPr>
              <a:t>temperatuur = 13 graden</a:t>
            </a:r>
          </a:p>
          <a:p>
            <a:pPr eaLnBrk="1" hangingPunct="1"/>
            <a:r>
              <a:rPr lang="nl-NL" sz="2000" dirty="0">
                <a:solidFill>
                  <a:srgbClr val="00B0F0"/>
                </a:solidFill>
                <a:latin typeface="Calibri" pitchFamily="34" charset="0"/>
              </a:rPr>
              <a:t>afstand = 2 meter</a:t>
            </a:r>
          </a:p>
          <a:p>
            <a:pPr eaLnBrk="1" hangingPunct="1"/>
            <a:r>
              <a:rPr lang="nl-NL" sz="2000" dirty="0">
                <a:solidFill>
                  <a:srgbClr val="FF0000"/>
                </a:solidFill>
                <a:latin typeface="Calibri" pitchFamily="34" charset="0"/>
              </a:rPr>
              <a:t>tijd = 2 seconden</a:t>
            </a:r>
          </a:p>
          <a:p>
            <a:pPr eaLnBrk="1" hangingPunct="1"/>
            <a:r>
              <a:rPr lang="nl-NL" sz="2000" dirty="0">
                <a:solidFill>
                  <a:srgbClr val="7030A0"/>
                </a:solidFill>
                <a:latin typeface="Calibri" pitchFamily="34" charset="0"/>
              </a:rPr>
              <a:t>prijs = 2,5 euro</a:t>
            </a:r>
          </a:p>
          <a:p>
            <a:pPr eaLnBrk="1" hangingPunct="1"/>
            <a:r>
              <a:rPr lang="nl-NL" sz="2000" dirty="0">
                <a:solidFill>
                  <a:srgbClr val="FFFF00"/>
                </a:solidFill>
                <a:latin typeface="Calibri" pitchFamily="34" charset="0"/>
              </a:rPr>
              <a:t>massa = 2,5 kilogram</a:t>
            </a:r>
            <a:endParaRPr lang="nl-NL" sz="2000" dirty="0">
              <a:solidFill>
                <a:schemeClr val="bg1"/>
              </a:solidFill>
              <a:latin typeface="Calibri" pitchFamily="34" charset="0"/>
            </a:endParaRPr>
          </a:p>
        </p:txBody>
      </p:sp>
    </p:spTree>
    <p:extLst>
      <p:ext uri="{BB962C8B-B14F-4D97-AF65-F5344CB8AC3E}">
        <p14:creationId xmlns:p14="http://schemas.microsoft.com/office/powerpoint/2010/main" val="258801503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fade">
                                      <p:cBhvr>
                                        <p:cTn id="16" dur="500"/>
                                        <p:tgtEl>
                                          <p:spTgt spid="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500"/>
                                        <p:tgtEl>
                                          <p:spTgt spid="7">
                                            <p:txEl>
                                              <p:pRg st="1" end="1"/>
                                            </p:txEl>
                                          </p:spTgt>
                                        </p:tgtEl>
                                      </p:cBhvr>
                                    </p:animEffect>
                                  </p:childTnLst>
                                </p:cTn>
                              </p:par>
                            </p:childTnLst>
                          </p:cTn>
                        </p:par>
                        <p:par>
                          <p:cTn id="22" fill="hold" nodeType="afterGroup">
                            <p:stCondLst>
                              <p:cond delay="500"/>
                            </p:stCondLst>
                            <p:childTnLst>
                              <p:par>
                                <p:cTn id="23" presetID="10" presetClass="entr" presetSubtype="0" fill="hold" nodeType="after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fade">
                                      <p:cBhvr>
                                        <p:cTn id="25" dur="500"/>
                                        <p:tgtEl>
                                          <p:spTgt spid="8">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500"/>
                                        <p:tgtEl>
                                          <p:spTgt spid="7">
                                            <p:txEl>
                                              <p:pRg st="2" end="2"/>
                                            </p:txEl>
                                          </p:spTgt>
                                        </p:tgtEl>
                                      </p:cBhvr>
                                    </p:animEffect>
                                  </p:childTnLst>
                                </p:cTn>
                              </p:par>
                            </p:childTnLst>
                          </p:cTn>
                        </p:par>
                        <p:par>
                          <p:cTn id="31" fill="hold" nodeType="afterGroup">
                            <p:stCondLst>
                              <p:cond delay="500"/>
                            </p:stCondLst>
                            <p:childTnLst>
                              <p:par>
                                <p:cTn id="32" presetID="10" presetClass="entr" presetSubtype="0" fill="hold" nodeType="after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Effect transition="in" filter="fade">
                                      <p:cBhvr>
                                        <p:cTn id="34" dur="500"/>
                                        <p:tgtEl>
                                          <p:spTgt spid="8">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7">
                                            <p:txEl>
                                              <p:pRg st="3" end="3"/>
                                            </p:txEl>
                                          </p:spTgt>
                                        </p:tgtEl>
                                        <p:attrNameLst>
                                          <p:attrName>style.visibility</p:attrName>
                                        </p:attrNameLst>
                                      </p:cBhvr>
                                      <p:to>
                                        <p:strVal val="visible"/>
                                      </p:to>
                                    </p:set>
                                    <p:animEffect transition="in" filter="fade">
                                      <p:cBhvr>
                                        <p:cTn id="39" dur="500"/>
                                        <p:tgtEl>
                                          <p:spTgt spid="7">
                                            <p:txEl>
                                              <p:pRg st="3" end="3"/>
                                            </p:txEl>
                                          </p:spTgt>
                                        </p:tgtEl>
                                      </p:cBhvr>
                                    </p:animEffect>
                                  </p:childTnLst>
                                </p:cTn>
                              </p:par>
                            </p:childTnLst>
                          </p:cTn>
                        </p:par>
                        <p:par>
                          <p:cTn id="40" fill="hold" nodeType="afterGroup">
                            <p:stCondLst>
                              <p:cond delay="500"/>
                            </p:stCondLst>
                            <p:childTnLst>
                              <p:par>
                                <p:cTn id="41" presetID="10" presetClass="entr" presetSubtype="0" fill="hold" nodeType="after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animEffect transition="in" filter="fade">
                                      <p:cBhvr>
                                        <p:cTn id="43" dur="500"/>
                                        <p:tgtEl>
                                          <p:spTgt spid="8">
                                            <p:txEl>
                                              <p:pRg st="3" end="3"/>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animEffect transition="in" filter="fade">
                                      <p:cBhvr>
                                        <p:cTn id="48" dur="500"/>
                                        <p:tgtEl>
                                          <p:spTgt spid="7">
                                            <p:txEl>
                                              <p:pRg st="4" end="4"/>
                                            </p:txEl>
                                          </p:spTgt>
                                        </p:tgtEl>
                                      </p:cBhvr>
                                    </p:animEffect>
                                  </p:childTnLst>
                                </p:cTn>
                              </p:par>
                            </p:childTnLst>
                          </p:cTn>
                        </p:par>
                        <p:par>
                          <p:cTn id="49" fill="hold" nodeType="afterGroup">
                            <p:stCondLst>
                              <p:cond delay="500"/>
                            </p:stCondLst>
                            <p:childTnLst>
                              <p:par>
                                <p:cTn id="50" presetID="10" presetClass="entr" presetSubtype="0" fill="hold" nodeType="afterEffect">
                                  <p:stCondLst>
                                    <p:cond delay="0"/>
                                  </p:stCondLst>
                                  <p:childTnLst>
                                    <p:set>
                                      <p:cBhvr>
                                        <p:cTn id="51" dur="1" fill="hold">
                                          <p:stCondLst>
                                            <p:cond delay="0"/>
                                          </p:stCondLst>
                                        </p:cTn>
                                        <p:tgtEl>
                                          <p:spTgt spid="8">
                                            <p:txEl>
                                              <p:pRg st="4" end="4"/>
                                            </p:txEl>
                                          </p:spTgt>
                                        </p:tgtEl>
                                        <p:attrNameLst>
                                          <p:attrName>style.visibility</p:attrName>
                                        </p:attrNameLst>
                                      </p:cBhvr>
                                      <p:to>
                                        <p:strVal val="visible"/>
                                      </p:to>
                                    </p:set>
                                    <p:animEffect transition="in" filter="fade">
                                      <p:cBhvr>
                                        <p:cTn id="52" dur="500"/>
                                        <p:tgtEl>
                                          <p:spTgt spid="8">
                                            <p:txEl>
                                              <p:pRg st="4" end="4"/>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5" end="5"/>
                                            </p:txEl>
                                          </p:spTgt>
                                        </p:tgtEl>
                                        <p:attrNameLst>
                                          <p:attrName>style.visibility</p:attrName>
                                        </p:attrNameLst>
                                      </p:cBhvr>
                                      <p:to>
                                        <p:strVal val="visible"/>
                                      </p:to>
                                    </p:set>
                                    <p:animEffect transition="in" filter="fade">
                                      <p:cBhvr>
                                        <p:cTn id="57" dur="500"/>
                                        <p:tgtEl>
                                          <p:spTgt spid="7">
                                            <p:txEl>
                                              <p:pRg st="5" end="5"/>
                                            </p:txEl>
                                          </p:spTgt>
                                        </p:tgtEl>
                                      </p:cBhvr>
                                    </p:animEffect>
                                  </p:childTnLst>
                                </p:cTn>
                              </p:par>
                            </p:childTnLst>
                          </p:cTn>
                        </p:par>
                        <p:par>
                          <p:cTn id="58" fill="hold" nodeType="afterGroup">
                            <p:stCondLst>
                              <p:cond delay="500"/>
                            </p:stCondLst>
                            <p:childTnLst>
                              <p:par>
                                <p:cTn id="59" presetID="10" presetClass="entr" presetSubtype="0" fill="hold" nodeType="afterEffect">
                                  <p:stCondLst>
                                    <p:cond delay="0"/>
                                  </p:stCondLst>
                                  <p:childTnLst>
                                    <p:set>
                                      <p:cBhvr>
                                        <p:cTn id="60" dur="1" fill="hold">
                                          <p:stCondLst>
                                            <p:cond delay="0"/>
                                          </p:stCondLst>
                                        </p:cTn>
                                        <p:tgtEl>
                                          <p:spTgt spid="8">
                                            <p:txEl>
                                              <p:pRg st="5" end="5"/>
                                            </p:txEl>
                                          </p:spTgt>
                                        </p:tgtEl>
                                        <p:attrNameLst>
                                          <p:attrName>style.visibility</p:attrName>
                                        </p:attrNameLst>
                                      </p:cBhvr>
                                      <p:to>
                                        <p:strVal val="visible"/>
                                      </p:to>
                                    </p:set>
                                    <p:animEffect transition="in" filter="fade">
                                      <p:cBhvr>
                                        <p:cTn id="61"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TextBox 14"/>
          <p:cNvSpPr txBox="1">
            <a:spLocks noChangeArrowheads="1"/>
          </p:cNvSpPr>
          <p:nvPr/>
        </p:nvSpPr>
        <p:spPr bwMode="auto">
          <a:xfrm>
            <a:off x="285750" y="428625"/>
            <a:ext cx="8572500" cy="461963"/>
          </a:xfrm>
          <a:prstGeom prst="rect">
            <a:avLst/>
          </a:prstGeom>
          <a:noFill/>
          <a:ln w="9525">
            <a:noFill/>
            <a:miter lim="800000"/>
            <a:headEnd/>
            <a:tailEnd/>
          </a:ln>
        </p:spPr>
        <p:txBody>
          <a:bodyPr>
            <a:spAutoFit/>
          </a:bodyPr>
          <a:lstStyle/>
          <a:p>
            <a:pPr algn="ctr">
              <a:defRPr/>
            </a:pPr>
            <a:r>
              <a:rPr lang="nl-NL" sz="2400" u="sng" dirty="0">
                <a:solidFill>
                  <a:schemeClr val="tx2">
                    <a:lumMod val="90000"/>
                  </a:schemeClr>
                </a:solidFill>
                <a:latin typeface="+mn-lt"/>
              </a:rPr>
              <a:t>Omzetten van een formule</a:t>
            </a:r>
          </a:p>
        </p:txBody>
      </p:sp>
      <p:pic>
        <p:nvPicPr>
          <p:cNvPr id="10243"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BEWEGING – BASIS ALGEBRA</a:t>
            </a:r>
          </a:p>
        </p:txBody>
      </p:sp>
      <p:pic>
        <p:nvPicPr>
          <p:cNvPr id="10245"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4"/>
          <p:cNvSpPr txBox="1">
            <a:spLocks noChangeArrowheads="1"/>
          </p:cNvSpPr>
          <p:nvPr/>
        </p:nvSpPr>
        <p:spPr bwMode="auto">
          <a:xfrm>
            <a:off x="2081213" y="857250"/>
            <a:ext cx="5062537" cy="461963"/>
          </a:xfrm>
          <a:prstGeom prst="rect">
            <a:avLst/>
          </a:prstGeom>
          <a:noFill/>
          <a:ln w="9525">
            <a:noFill/>
            <a:miter lim="800000"/>
            <a:headEnd/>
            <a:tailEnd/>
          </a:ln>
        </p:spPr>
        <p:txBody>
          <a:bodyPr>
            <a:spAutoFit/>
          </a:bodyPr>
          <a:lstStyle/>
          <a:p>
            <a:pPr algn="ctr">
              <a:defRPr/>
            </a:pPr>
            <a:r>
              <a:rPr lang="nl-NL" sz="2400" i="1" dirty="0">
                <a:solidFill>
                  <a:schemeClr val="tx2">
                    <a:lumMod val="90000"/>
                  </a:schemeClr>
                </a:solidFill>
                <a:latin typeface="+mn-lt"/>
              </a:rPr>
              <a:t>De omgekeerde bewerking</a:t>
            </a:r>
          </a:p>
        </p:txBody>
      </p:sp>
      <p:sp>
        <p:nvSpPr>
          <p:cNvPr id="19" name="TextBox 14"/>
          <p:cNvSpPr txBox="1">
            <a:spLocks noChangeArrowheads="1"/>
          </p:cNvSpPr>
          <p:nvPr/>
        </p:nvSpPr>
        <p:spPr bwMode="auto">
          <a:xfrm>
            <a:off x="1461962" y="2532361"/>
            <a:ext cx="2071687" cy="1077912"/>
          </a:xfrm>
          <a:prstGeom prst="rect">
            <a:avLst/>
          </a:prstGeom>
          <a:noFill/>
          <a:ln w="9525">
            <a:solidFill>
              <a:schemeClr val="bg1"/>
            </a:solidFill>
            <a:miter lim="800000"/>
            <a:headEnd/>
            <a:tailEnd/>
          </a:ln>
        </p:spPr>
        <p:txBody>
          <a:bodyPr>
            <a:spAutoFit/>
          </a:bodyPr>
          <a:lstStyle/>
          <a:p>
            <a:pPr>
              <a:defRPr/>
            </a:pPr>
            <a:r>
              <a:rPr lang="nl-NL" sz="3200" dirty="0">
                <a:solidFill>
                  <a:schemeClr val="tx2">
                    <a:lumMod val="90000"/>
                  </a:schemeClr>
                </a:solidFill>
                <a:latin typeface="+mn-lt"/>
              </a:rPr>
              <a:t>2 x 4 = 8</a:t>
            </a:r>
          </a:p>
          <a:p>
            <a:pPr>
              <a:defRPr/>
            </a:pPr>
            <a:r>
              <a:rPr lang="nl-NL" sz="3200" dirty="0">
                <a:solidFill>
                  <a:schemeClr val="tx2">
                    <a:lumMod val="90000"/>
                  </a:schemeClr>
                </a:solidFill>
                <a:latin typeface="+mn-lt"/>
              </a:rPr>
              <a:t>          /4</a:t>
            </a:r>
          </a:p>
        </p:txBody>
      </p:sp>
      <p:sp>
        <p:nvSpPr>
          <p:cNvPr id="20" name="Bent Arrow 19"/>
          <p:cNvSpPr/>
          <p:nvPr/>
        </p:nvSpPr>
        <p:spPr>
          <a:xfrm flipV="1">
            <a:off x="1962024" y="3038773"/>
            <a:ext cx="428625" cy="35718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chemeClr val="tx2">
                  <a:lumMod val="90000"/>
                </a:schemeClr>
              </a:solidFill>
            </a:endParaRPr>
          </a:p>
        </p:txBody>
      </p:sp>
      <p:sp>
        <p:nvSpPr>
          <p:cNvPr id="21" name="Bent Arrow 20"/>
          <p:cNvSpPr/>
          <p:nvPr/>
        </p:nvSpPr>
        <p:spPr>
          <a:xfrm rot="16200000" flipV="1">
            <a:off x="2962149" y="2967336"/>
            <a:ext cx="357187" cy="35718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chemeClr val="tx2">
                  <a:lumMod val="90000"/>
                </a:schemeClr>
              </a:solidFill>
            </a:endParaRPr>
          </a:p>
        </p:txBody>
      </p:sp>
      <p:sp>
        <p:nvSpPr>
          <p:cNvPr id="22" name="TextBox 14"/>
          <p:cNvSpPr txBox="1">
            <a:spLocks noChangeArrowheads="1"/>
          </p:cNvSpPr>
          <p:nvPr/>
        </p:nvSpPr>
        <p:spPr bwMode="auto">
          <a:xfrm>
            <a:off x="5649409" y="2564904"/>
            <a:ext cx="2071688" cy="1077913"/>
          </a:xfrm>
          <a:prstGeom prst="rect">
            <a:avLst/>
          </a:prstGeom>
          <a:noFill/>
          <a:ln w="9525">
            <a:solidFill>
              <a:schemeClr val="bg1"/>
            </a:solidFill>
            <a:miter lim="800000"/>
            <a:headEnd/>
            <a:tailEnd/>
          </a:ln>
        </p:spPr>
        <p:txBody>
          <a:bodyPr>
            <a:spAutoFit/>
          </a:bodyPr>
          <a:lstStyle/>
          <a:p>
            <a:pPr>
              <a:defRPr/>
            </a:pPr>
            <a:r>
              <a:rPr lang="nl-NL" sz="3200" dirty="0">
                <a:solidFill>
                  <a:schemeClr val="tx2">
                    <a:lumMod val="90000"/>
                  </a:schemeClr>
                </a:solidFill>
                <a:latin typeface="+mn-lt"/>
              </a:rPr>
              <a:t>6 / 2 = 3</a:t>
            </a:r>
          </a:p>
          <a:p>
            <a:pPr>
              <a:defRPr/>
            </a:pPr>
            <a:r>
              <a:rPr lang="nl-NL" sz="3200" dirty="0">
                <a:solidFill>
                  <a:schemeClr val="tx2">
                    <a:lumMod val="90000"/>
                  </a:schemeClr>
                </a:solidFill>
                <a:latin typeface="+mn-lt"/>
              </a:rPr>
              <a:t>          x2</a:t>
            </a:r>
          </a:p>
        </p:txBody>
      </p:sp>
      <p:sp>
        <p:nvSpPr>
          <p:cNvPr id="23" name="Bent Arrow 22"/>
          <p:cNvSpPr/>
          <p:nvPr/>
        </p:nvSpPr>
        <p:spPr>
          <a:xfrm flipV="1">
            <a:off x="6149472" y="3071317"/>
            <a:ext cx="428625" cy="3571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chemeClr val="tx2">
                  <a:lumMod val="90000"/>
                </a:schemeClr>
              </a:solidFill>
            </a:endParaRPr>
          </a:p>
        </p:txBody>
      </p:sp>
      <p:sp>
        <p:nvSpPr>
          <p:cNvPr id="24" name="Bent Arrow 23"/>
          <p:cNvSpPr/>
          <p:nvPr/>
        </p:nvSpPr>
        <p:spPr>
          <a:xfrm rot="16200000" flipV="1">
            <a:off x="7149597" y="2999879"/>
            <a:ext cx="357188" cy="3571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chemeClr val="tx2">
                  <a:lumMod val="90000"/>
                </a:schemeClr>
              </a:solidFill>
            </a:endParaRPr>
          </a:p>
        </p:txBody>
      </p:sp>
      <p:sp>
        <p:nvSpPr>
          <p:cNvPr id="25" name="TextBox 14"/>
          <p:cNvSpPr txBox="1">
            <a:spLocks noChangeArrowheads="1"/>
          </p:cNvSpPr>
          <p:nvPr/>
        </p:nvSpPr>
        <p:spPr bwMode="auto">
          <a:xfrm>
            <a:off x="112450" y="1349272"/>
            <a:ext cx="8858250" cy="923925"/>
          </a:xfrm>
          <a:prstGeom prst="rect">
            <a:avLst/>
          </a:prstGeom>
          <a:noFill/>
          <a:ln w="9525">
            <a:noFill/>
            <a:miter lim="800000"/>
            <a:headEnd/>
            <a:tailEnd/>
          </a:ln>
        </p:spPr>
        <p:txBody>
          <a:bodyPr>
            <a:spAutoFit/>
          </a:bodyPr>
          <a:lstStyle/>
          <a:p>
            <a:pPr algn="ctr">
              <a:defRPr/>
            </a:pPr>
            <a:r>
              <a:rPr lang="nl-NL" sz="5400" i="1" dirty="0">
                <a:solidFill>
                  <a:schemeClr val="tx2">
                    <a:lumMod val="90000"/>
                  </a:schemeClr>
                </a:solidFill>
                <a:latin typeface="+mj-lt"/>
              </a:rPr>
              <a:t>5       =  10</a:t>
            </a:r>
          </a:p>
        </p:txBody>
      </p:sp>
      <p:sp>
        <p:nvSpPr>
          <p:cNvPr id="26" name="TextBox 14"/>
          <p:cNvSpPr txBox="1">
            <a:spLocks noChangeArrowheads="1"/>
          </p:cNvSpPr>
          <p:nvPr/>
        </p:nvSpPr>
        <p:spPr bwMode="auto">
          <a:xfrm>
            <a:off x="3327138" y="1349272"/>
            <a:ext cx="1214437" cy="923925"/>
          </a:xfrm>
          <a:prstGeom prst="rect">
            <a:avLst/>
          </a:prstGeom>
          <a:noFill/>
          <a:ln w="9525">
            <a:noFill/>
            <a:miter lim="800000"/>
            <a:headEnd/>
            <a:tailEnd/>
          </a:ln>
        </p:spPr>
        <p:txBody>
          <a:bodyPr>
            <a:spAutoFit/>
          </a:bodyPr>
          <a:lstStyle/>
          <a:p>
            <a:pPr algn="r">
              <a:defRPr/>
            </a:pPr>
            <a:r>
              <a:rPr lang="nl-NL" sz="5400" dirty="0">
                <a:solidFill>
                  <a:schemeClr val="tx2">
                    <a:lumMod val="90000"/>
                  </a:schemeClr>
                </a:solidFill>
                <a:latin typeface="+mn-lt"/>
              </a:rPr>
              <a:t>\ 2</a:t>
            </a:r>
          </a:p>
        </p:txBody>
      </p:sp>
      <p:sp>
        <p:nvSpPr>
          <p:cNvPr id="27" name="TextBox 14"/>
          <p:cNvSpPr txBox="1">
            <a:spLocks noChangeArrowheads="1"/>
          </p:cNvSpPr>
          <p:nvPr/>
        </p:nvSpPr>
        <p:spPr bwMode="auto">
          <a:xfrm>
            <a:off x="3327138" y="1349272"/>
            <a:ext cx="1214437" cy="923330"/>
          </a:xfrm>
          <a:prstGeom prst="rect">
            <a:avLst/>
          </a:prstGeom>
          <a:noFill/>
          <a:ln w="9525">
            <a:noFill/>
            <a:miter lim="800000"/>
            <a:headEnd/>
            <a:tailEnd/>
          </a:ln>
        </p:spPr>
        <p:txBody>
          <a:bodyPr>
            <a:spAutoFit/>
          </a:bodyPr>
          <a:lstStyle/>
          <a:p>
            <a:pPr algn="r">
              <a:defRPr/>
            </a:pPr>
            <a:r>
              <a:rPr lang="nl-NL" sz="5400" dirty="0">
                <a:solidFill>
                  <a:schemeClr val="tx2">
                    <a:lumMod val="90000"/>
                  </a:schemeClr>
                </a:solidFill>
                <a:latin typeface="+mn-lt"/>
              </a:rPr>
              <a:t>/ 2</a:t>
            </a:r>
          </a:p>
        </p:txBody>
      </p:sp>
      <p:sp>
        <p:nvSpPr>
          <p:cNvPr id="28" name="TextBox 14"/>
          <p:cNvSpPr txBox="1">
            <a:spLocks noChangeArrowheads="1"/>
          </p:cNvSpPr>
          <p:nvPr/>
        </p:nvSpPr>
        <p:spPr bwMode="auto">
          <a:xfrm>
            <a:off x="1445504" y="3758495"/>
            <a:ext cx="2071687" cy="584775"/>
          </a:xfrm>
          <a:prstGeom prst="rect">
            <a:avLst/>
          </a:prstGeom>
          <a:noFill/>
          <a:ln w="9525">
            <a:solidFill>
              <a:schemeClr val="bg1"/>
            </a:solidFill>
            <a:miter lim="800000"/>
            <a:headEnd/>
            <a:tailEnd/>
          </a:ln>
        </p:spPr>
        <p:txBody>
          <a:bodyPr>
            <a:spAutoFit/>
          </a:bodyPr>
          <a:lstStyle/>
          <a:p>
            <a:pPr>
              <a:defRPr/>
            </a:pPr>
            <a:r>
              <a:rPr lang="nl-NL" sz="3200" dirty="0">
                <a:solidFill>
                  <a:schemeClr val="tx2">
                    <a:lumMod val="90000"/>
                  </a:schemeClr>
                </a:solidFill>
                <a:latin typeface="+mn-lt"/>
              </a:rPr>
              <a:t>2 </a:t>
            </a:r>
            <a:r>
              <a:rPr lang="nl-NL" sz="3200" dirty="0" smtClean="0">
                <a:solidFill>
                  <a:schemeClr val="tx2">
                    <a:lumMod val="90000"/>
                  </a:schemeClr>
                </a:solidFill>
                <a:latin typeface="+mn-lt"/>
              </a:rPr>
              <a:t>= 8 / 4</a:t>
            </a:r>
            <a:endParaRPr lang="nl-NL" sz="3200" dirty="0">
              <a:solidFill>
                <a:schemeClr val="tx2">
                  <a:lumMod val="90000"/>
                </a:schemeClr>
              </a:solidFill>
              <a:latin typeface="+mn-lt"/>
            </a:endParaRPr>
          </a:p>
        </p:txBody>
      </p:sp>
      <p:sp>
        <p:nvSpPr>
          <p:cNvPr id="31" name="TextBox 14"/>
          <p:cNvSpPr txBox="1">
            <a:spLocks noChangeArrowheads="1"/>
          </p:cNvSpPr>
          <p:nvPr/>
        </p:nvSpPr>
        <p:spPr bwMode="auto">
          <a:xfrm>
            <a:off x="5649409" y="3795810"/>
            <a:ext cx="2071688" cy="584775"/>
          </a:xfrm>
          <a:prstGeom prst="rect">
            <a:avLst/>
          </a:prstGeom>
          <a:noFill/>
          <a:ln w="9525">
            <a:solidFill>
              <a:schemeClr val="bg1"/>
            </a:solidFill>
            <a:miter lim="800000"/>
            <a:headEnd/>
            <a:tailEnd/>
          </a:ln>
        </p:spPr>
        <p:txBody>
          <a:bodyPr wrap="square">
            <a:spAutoFit/>
          </a:bodyPr>
          <a:lstStyle/>
          <a:p>
            <a:pPr>
              <a:defRPr/>
            </a:pPr>
            <a:r>
              <a:rPr lang="nl-NL" sz="3200" dirty="0" smtClean="0">
                <a:solidFill>
                  <a:schemeClr val="tx2">
                    <a:lumMod val="90000"/>
                  </a:schemeClr>
                </a:solidFill>
                <a:latin typeface="+mn-lt"/>
              </a:rPr>
              <a:t>6 = 3 </a:t>
            </a:r>
            <a:r>
              <a:rPr lang="nl-NL" sz="3200" dirty="0" smtClean="0">
                <a:solidFill>
                  <a:schemeClr val="tx2">
                    <a:lumMod val="90000"/>
                  </a:schemeClr>
                </a:solidFill>
              </a:rPr>
              <a:t>x 2</a:t>
            </a:r>
            <a:endParaRPr lang="nl-NL" sz="3200" dirty="0">
              <a:solidFill>
                <a:schemeClr val="tx2">
                  <a:lumMod val="90000"/>
                </a:schemeClr>
              </a:solidFill>
            </a:endParaRPr>
          </a:p>
        </p:txBody>
      </p:sp>
    </p:spTree>
    <p:extLst>
      <p:ext uri="{BB962C8B-B14F-4D97-AF65-F5344CB8AC3E}">
        <p14:creationId xmlns:p14="http://schemas.microsoft.com/office/powerpoint/2010/main" val="88033421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path" presetSubtype="0" accel="50000" decel="50000" fill="hold" grpId="0" nodeType="clickEffect">
                                  <p:stCondLst>
                                    <p:cond delay="0"/>
                                  </p:stCondLst>
                                  <p:childTnLst>
                                    <p:animMotion origin="layout" path="M -1.94444E-6 5.92044E-7 L 0.07483 0.09574 C 0.09045 0.11748 0.11389 0.12974 0.13837 0.12974 C 0.16632 0.12974 0.18854 0.11748 0.20417 0.09574 L 0.27917 5.92044E-7 " pathEditMode="relative" rAng="0" ptsTypes="FffFF">
                                      <p:cBhvr>
                                        <p:cTn id="6" dur="3000" fill="hold"/>
                                        <p:tgtEl>
                                          <p:spTgt spid="26"/>
                                        </p:tgtEl>
                                        <p:attrNameLst>
                                          <p:attrName>ppt_x</p:attrName>
                                          <p:attrName>ppt_y</p:attrName>
                                        </p:attrNameLst>
                                      </p:cBhvr>
                                      <p:rCtr x="13958" y="6475"/>
                                    </p:animMotion>
                                  </p:childTnLst>
                                </p:cTn>
                              </p:par>
                              <p:par>
                                <p:cTn id="7" presetID="10" presetClass="exit" presetSubtype="0" fill="hold" grpId="1" nodeType="withEffect">
                                  <p:stCondLst>
                                    <p:cond delay="0"/>
                                  </p:stCondLst>
                                  <p:childTnLst>
                                    <p:animEffect transition="out" filter="fade">
                                      <p:cBhvr>
                                        <p:cTn id="8" dur="3000"/>
                                        <p:tgtEl>
                                          <p:spTgt spid="26"/>
                                        </p:tgtEl>
                                      </p:cBhvr>
                                    </p:animEffect>
                                    <p:set>
                                      <p:cBhvr>
                                        <p:cTn id="9" dur="1" fill="hold">
                                          <p:stCondLst>
                                            <p:cond delay="2999"/>
                                          </p:stCondLst>
                                        </p:cTn>
                                        <p:tgtEl>
                                          <p:spTgt spid="26"/>
                                        </p:tgtEl>
                                        <p:attrNameLst>
                                          <p:attrName>style.visibility</p:attrName>
                                        </p:attrNameLst>
                                      </p:cBhvr>
                                      <p:to>
                                        <p:strVal val="hidden"/>
                                      </p:to>
                                    </p:set>
                                  </p:childTnLst>
                                </p:cTn>
                              </p:par>
                              <p:par>
                                <p:cTn id="10" presetID="37" presetClass="path" presetSubtype="0" accel="50000" decel="50000" fill="hold" grpId="0" nodeType="withEffect">
                                  <p:stCondLst>
                                    <p:cond delay="0"/>
                                  </p:stCondLst>
                                  <p:childTnLst>
                                    <p:animMotion origin="layout" path="M -1.94444E-6 5.92044E-7 L 0.07483 0.09574 C 0.09045 0.11748 0.11389 0.12974 0.13837 0.12974 C 0.16632 0.12974 0.18854 0.11748 0.20417 0.09574 L 0.27917 5.92044E-7 " pathEditMode="relative" rAng="0" ptsTypes="FffFF">
                                      <p:cBhvr>
                                        <p:cTn id="11" dur="3000" fill="hold"/>
                                        <p:tgtEl>
                                          <p:spTgt spid="27"/>
                                        </p:tgtEl>
                                        <p:attrNameLst>
                                          <p:attrName>ppt_x</p:attrName>
                                          <p:attrName>ppt_y</p:attrName>
                                        </p:attrNameLst>
                                      </p:cBhvr>
                                      <p:rCtr x="13958" y="6475"/>
                                    </p:animMotion>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2000"/>
                                        <p:tgtEl>
                                          <p:spTgt spid="19"/>
                                        </p:tgtEl>
                                      </p:cBhvr>
                                    </p:animEffect>
                                  </p:childTnLst>
                                </p:cTn>
                              </p:par>
                              <p:par>
                                <p:cTn id="17" presetID="10"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2000"/>
                                        <p:tgtEl>
                                          <p:spTgt spid="20"/>
                                        </p:tgtEl>
                                      </p:cBhvr>
                                    </p:animEffect>
                                  </p:childTnLst>
                                </p:cTn>
                              </p:par>
                              <p:par>
                                <p:cTn id="20" presetID="10"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2000"/>
                                        <p:tgtEl>
                                          <p:spTgt spid="2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20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2000"/>
                                        <p:tgtEl>
                                          <p:spTgt spid="22"/>
                                        </p:tgtEl>
                                      </p:cBhvr>
                                    </p:animEffect>
                                  </p:childTnLst>
                                </p:cTn>
                              </p:par>
                              <p:par>
                                <p:cTn id="31" presetID="10"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2000"/>
                                        <p:tgtEl>
                                          <p:spTgt spid="23"/>
                                        </p:tgtEl>
                                      </p:cBhvr>
                                    </p:animEffect>
                                  </p:childTnLst>
                                </p:cTn>
                              </p:par>
                              <p:par>
                                <p:cTn id="34" presetID="10" presetClass="entr" presetSubtype="0" fill="hold"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2000"/>
                                        <p:tgtEl>
                                          <p:spTgt spid="2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6" grpId="0"/>
      <p:bldP spid="26" grpId="1"/>
      <p:bldP spid="27" grpId="0"/>
      <p:bldP spid="28"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TextBox 14"/>
          <p:cNvSpPr txBox="1">
            <a:spLocks noChangeArrowheads="1"/>
          </p:cNvSpPr>
          <p:nvPr/>
        </p:nvSpPr>
        <p:spPr bwMode="auto">
          <a:xfrm>
            <a:off x="285750" y="428625"/>
            <a:ext cx="8572500" cy="461963"/>
          </a:xfrm>
          <a:prstGeom prst="rect">
            <a:avLst/>
          </a:prstGeom>
          <a:noFill/>
          <a:ln w="9525">
            <a:noFill/>
            <a:miter lim="800000"/>
            <a:headEnd/>
            <a:tailEnd/>
          </a:ln>
        </p:spPr>
        <p:txBody>
          <a:bodyPr>
            <a:spAutoFit/>
          </a:bodyPr>
          <a:lstStyle/>
          <a:p>
            <a:pPr algn="ctr">
              <a:defRPr/>
            </a:pPr>
            <a:r>
              <a:rPr lang="nl-NL" sz="2400" u="sng" dirty="0">
                <a:solidFill>
                  <a:schemeClr val="tx2">
                    <a:lumMod val="90000"/>
                  </a:schemeClr>
                </a:solidFill>
                <a:latin typeface="+mn-lt"/>
              </a:rPr>
              <a:t>Omzetten van een formule</a:t>
            </a:r>
          </a:p>
        </p:txBody>
      </p:sp>
      <p:pic>
        <p:nvPicPr>
          <p:cNvPr id="10243" name="Rectangle 3"/>
          <p:cNvPicPr>
            <a:picLocks noChangeAspect="1"/>
          </p:cNvPicPr>
          <p:nvPr/>
        </p:nvPicPr>
        <p:blipFill>
          <a:blip r:embed="rId3">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a:solidFill>
                  <a:schemeClr val="bg1"/>
                </a:solidFill>
              </a:rPr>
              <a:t>BEWEGING – BASIS ALGEBRA</a:t>
            </a:r>
          </a:p>
        </p:txBody>
      </p:sp>
      <p:pic>
        <p:nvPicPr>
          <p:cNvPr id="10245" name="Rectangle 3"/>
          <p:cNvPicPr>
            <a:picLocks noChangeAspect="1"/>
          </p:cNvPicPr>
          <p:nvPr/>
        </p:nvPicPr>
        <p:blipFill>
          <a:blip r:embed="rId3">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4"/>
          <p:cNvSpPr txBox="1">
            <a:spLocks noChangeArrowheads="1"/>
          </p:cNvSpPr>
          <p:nvPr/>
        </p:nvSpPr>
        <p:spPr bwMode="auto">
          <a:xfrm>
            <a:off x="2081213" y="857250"/>
            <a:ext cx="5062537" cy="461963"/>
          </a:xfrm>
          <a:prstGeom prst="rect">
            <a:avLst/>
          </a:prstGeom>
          <a:noFill/>
          <a:ln w="9525">
            <a:noFill/>
            <a:miter lim="800000"/>
            <a:headEnd/>
            <a:tailEnd/>
          </a:ln>
        </p:spPr>
        <p:txBody>
          <a:bodyPr>
            <a:spAutoFit/>
          </a:bodyPr>
          <a:lstStyle/>
          <a:p>
            <a:pPr algn="ctr">
              <a:defRPr/>
            </a:pPr>
            <a:r>
              <a:rPr lang="nl-NL" sz="2400" i="1" dirty="0">
                <a:solidFill>
                  <a:schemeClr val="tx2">
                    <a:lumMod val="90000"/>
                  </a:schemeClr>
                </a:solidFill>
                <a:latin typeface="+mn-lt"/>
              </a:rPr>
              <a:t>De omgekeerde bewerking</a:t>
            </a:r>
          </a:p>
        </p:txBody>
      </p:sp>
      <p:sp>
        <p:nvSpPr>
          <p:cNvPr id="16" name="TextBox 14"/>
          <p:cNvSpPr txBox="1">
            <a:spLocks noChangeArrowheads="1"/>
          </p:cNvSpPr>
          <p:nvPr/>
        </p:nvSpPr>
        <p:spPr bwMode="auto">
          <a:xfrm>
            <a:off x="916867" y="2841811"/>
            <a:ext cx="2071688" cy="1077912"/>
          </a:xfrm>
          <a:prstGeom prst="rect">
            <a:avLst/>
          </a:prstGeom>
          <a:noFill/>
          <a:ln w="9525">
            <a:solidFill>
              <a:schemeClr val="bg1"/>
            </a:solidFill>
            <a:miter lim="800000"/>
            <a:headEnd/>
            <a:tailEnd/>
          </a:ln>
        </p:spPr>
        <p:txBody>
          <a:bodyPr>
            <a:spAutoFit/>
          </a:bodyPr>
          <a:lstStyle/>
          <a:p>
            <a:pPr>
              <a:defRPr/>
            </a:pPr>
            <a:r>
              <a:rPr lang="nl-NL" sz="3200" dirty="0" smtClean="0">
                <a:solidFill>
                  <a:schemeClr val="tx2">
                    <a:lumMod val="90000"/>
                  </a:schemeClr>
                </a:solidFill>
                <a:latin typeface="Lucida Calligraphy" pitchFamily="66" charset="0"/>
              </a:rPr>
              <a:t>v </a:t>
            </a:r>
            <a:r>
              <a:rPr lang="nl-NL" sz="3200" dirty="0">
                <a:solidFill>
                  <a:schemeClr val="tx2">
                    <a:lumMod val="90000"/>
                  </a:schemeClr>
                </a:solidFill>
                <a:latin typeface="Lucida Calligraphy" pitchFamily="66" charset="0"/>
              </a:rPr>
              <a:t>x </a:t>
            </a:r>
            <a:r>
              <a:rPr lang="nl-NL" sz="3200" dirty="0" smtClean="0">
                <a:solidFill>
                  <a:schemeClr val="tx2">
                    <a:lumMod val="90000"/>
                  </a:schemeClr>
                </a:solidFill>
                <a:latin typeface="Lucida Calligraphy" pitchFamily="66" charset="0"/>
              </a:rPr>
              <a:t>t </a:t>
            </a:r>
            <a:r>
              <a:rPr lang="nl-NL" sz="3200" dirty="0">
                <a:solidFill>
                  <a:schemeClr val="tx2">
                    <a:lumMod val="90000"/>
                  </a:schemeClr>
                </a:solidFill>
                <a:latin typeface="Lucida Calligraphy" pitchFamily="66" charset="0"/>
              </a:rPr>
              <a:t>= </a:t>
            </a:r>
            <a:r>
              <a:rPr lang="nl-NL" sz="3200" dirty="0" smtClean="0">
                <a:solidFill>
                  <a:schemeClr val="tx2">
                    <a:lumMod val="90000"/>
                  </a:schemeClr>
                </a:solidFill>
                <a:latin typeface="Lucida Calligraphy" pitchFamily="66" charset="0"/>
              </a:rPr>
              <a:t>s</a:t>
            </a:r>
            <a:endParaRPr lang="nl-NL" sz="3200" dirty="0">
              <a:solidFill>
                <a:schemeClr val="tx2">
                  <a:lumMod val="90000"/>
                </a:schemeClr>
              </a:solidFill>
              <a:latin typeface="Lucida Calligraphy" pitchFamily="66" charset="0"/>
            </a:endParaRPr>
          </a:p>
          <a:p>
            <a:pPr>
              <a:defRPr/>
            </a:pPr>
            <a:r>
              <a:rPr lang="nl-NL" sz="3200" dirty="0">
                <a:solidFill>
                  <a:schemeClr val="tx2">
                    <a:lumMod val="90000"/>
                  </a:schemeClr>
                </a:solidFill>
                <a:latin typeface="Lucida Calligraphy" pitchFamily="66" charset="0"/>
              </a:rPr>
              <a:t>      </a:t>
            </a:r>
            <a:r>
              <a:rPr lang="nl-NL" sz="3200" dirty="0" smtClean="0">
                <a:solidFill>
                  <a:schemeClr val="tx2">
                    <a:lumMod val="90000"/>
                  </a:schemeClr>
                </a:solidFill>
                <a:latin typeface="Lucida Calligraphy" pitchFamily="66" charset="0"/>
              </a:rPr>
              <a:t>/v</a:t>
            </a:r>
            <a:endParaRPr lang="nl-NL" sz="3200" dirty="0">
              <a:solidFill>
                <a:schemeClr val="tx2">
                  <a:lumMod val="90000"/>
                </a:schemeClr>
              </a:solidFill>
              <a:latin typeface="Lucida Calligraphy" pitchFamily="66" charset="0"/>
            </a:endParaRPr>
          </a:p>
        </p:txBody>
      </p:sp>
      <p:sp>
        <p:nvSpPr>
          <p:cNvPr id="17" name="Bent Arrow 16"/>
          <p:cNvSpPr/>
          <p:nvPr/>
        </p:nvSpPr>
        <p:spPr>
          <a:xfrm flipV="1">
            <a:off x="1426057" y="3380767"/>
            <a:ext cx="428625" cy="35718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chemeClr val="tx2">
                  <a:lumMod val="90000"/>
                </a:schemeClr>
              </a:solidFill>
              <a:latin typeface="Lucida Calligraphy" pitchFamily="66" charset="0"/>
            </a:endParaRPr>
          </a:p>
        </p:txBody>
      </p:sp>
      <p:sp>
        <p:nvSpPr>
          <p:cNvPr id="18" name="Bent Arrow 17"/>
          <p:cNvSpPr/>
          <p:nvPr/>
        </p:nvSpPr>
        <p:spPr>
          <a:xfrm rot="16200000" flipV="1">
            <a:off x="2426182" y="3309330"/>
            <a:ext cx="357187" cy="3571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solidFill>
                <a:schemeClr val="tx2">
                  <a:lumMod val="90000"/>
                </a:schemeClr>
              </a:solidFill>
              <a:latin typeface="Lucida Calligraphy" pitchFamily="66" charset="0"/>
            </a:endParaRPr>
          </a:p>
        </p:txBody>
      </p:sp>
      <p:sp>
        <p:nvSpPr>
          <p:cNvPr id="25" name="TextBox 14"/>
          <p:cNvSpPr txBox="1">
            <a:spLocks noChangeArrowheads="1"/>
          </p:cNvSpPr>
          <p:nvPr/>
        </p:nvSpPr>
        <p:spPr bwMode="auto">
          <a:xfrm>
            <a:off x="35496" y="1340768"/>
            <a:ext cx="8858250" cy="923925"/>
          </a:xfrm>
          <a:prstGeom prst="rect">
            <a:avLst/>
          </a:prstGeom>
          <a:noFill/>
          <a:ln w="9525">
            <a:noFill/>
            <a:miter lim="800000"/>
            <a:headEnd/>
            <a:tailEnd/>
          </a:ln>
        </p:spPr>
        <p:txBody>
          <a:bodyPr>
            <a:spAutoFit/>
          </a:bodyPr>
          <a:lstStyle/>
          <a:p>
            <a:pPr algn="ctr">
              <a:defRPr/>
            </a:pPr>
            <a:r>
              <a:rPr lang="nl-NL" sz="5400" i="1" dirty="0" smtClean="0">
                <a:solidFill>
                  <a:schemeClr val="tx2">
                    <a:lumMod val="90000"/>
                  </a:schemeClr>
                </a:solidFill>
                <a:latin typeface="Lucida Calligraphy" pitchFamily="66" charset="0"/>
              </a:rPr>
              <a:t>v       </a:t>
            </a:r>
            <a:r>
              <a:rPr lang="nl-NL" sz="5400" i="1" dirty="0">
                <a:solidFill>
                  <a:schemeClr val="tx2">
                    <a:lumMod val="90000"/>
                  </a:schemeClr>
                </a:solidFill>
                <a:latin typeface="Lucida Calligraphy" pitchFamily="66" charset="0"/>
              </a:rPr>
              <a:t>=  </a:t>
            </a:r>
            <a:r>
              <a:rPr lang="nl-NL" sz="5400" i="1" dirty="0" smtClean="0">
                <a:solidFill>
                  <a:schemeClr val="tx2">
                    <a:lumMod val="90000"/>
                  </a:schemeClr>
                </a:solidFill>
                <a:latin typeface="Lucida Calligraphy" pitchFamily="66" charset="0"/>
              </a:rPr>
              <a:t>s</a:t>
            </a:r>
            <a:endParaRPr lang="nl-NL" sz="5400" i="1" dirty="0">
              <a:solidFill>
                <a:schemeClr val="tx2">
                  <a:lumMod val="90000"/>
                </a:schemeClr>
              </a:solidFill>
              <a:latin typeface="Lucida Calligraphy" pitchFamily="66" charset="0"/>
            </a:endParaRPr>
          </a:p>
        </p:txBody>
      </p:sp>
      <p:sp>
        <p:nvSpPr>
          <p:cNvPr id="26" name="TextBox 14"/>
          <p:cNvSpPr txBox="1">
            <a:spLocks noChangeArrowheads="1"/>
          </p:cNvSpPr>
          <p:nvPr/>
        </p:nvSpPr>
        <p:spPr bwMode="auto">
          <a:xfrm>
            <a:off x="3275856" y="1349272"/>
            <a:ext cx="1214437" cy="923925"/>
          </a:xfrm>
          <a:prstGeom prst="rect">
            <a:avLst/>
          </a:prstGeom>
          <a:noFill/>
          <a:ln w="9525">
            <a:noFill/>
            <a:miter lim="800000"/>
            <a:headEnd/>
            <a:tailEnd/>
          </a:ln>
        </p:spPr>
        <p:txBody>
          <a:bodyPr>
            <a:spAutoFit/>
          </a:bodyPr>
          <a:lstStyle/>
          <a:p>
            <a:pPr algn="r">
              <a:defRPr/>
            </a:pPr>
            <a:r>
              <a:rPr lang="nl-NL" sz="5400" dirty="0">
                <a:solidFill>
                  <a:schemeClr val="tx2">
                    <a:lumMod val="90000"/>
                  </a:schemeClr>
                </a:solidFill>
                <a:latin typeface="Lucida Calligraphy" pitchFamily="66" charset="0"/>
              </a:rPr>
              <a:t>\ </a:t>
            </a:r>
            <a:r>
              <a:rPr lang="nl-NL" sz="5400" dirty="0" smtClean="0">
                <a:solidFill>
                  <a:schemeClr val="tx2">
                    <a:lumMod val="90000"/>
                  </a:schemeClr>
                </a:solidFill>
                <a:latin typeface="Lucida Calligraphy" pitchFamily="66" charset="0"/>
              </a:rPr>
              <a:t>t</a:t>
            </a:r>
            <a:endParaRPr lang="nl-NL" sz="5400" dirty="0">
              <a:solidFill>
                <a:schemeClr val="tx2">
                  <a:lumMod val="90000"/>
                </a:schemeClr>
              </a:solidFill>
              <a:latin typeface="Lucida Calligraphy" pitchFamily="66" charset="0"/>
            </a:endParaRPr>
          </a:p>
        </p:txBody>
      </p:sp>
      <p:sp>
        <p:nvSpPr>
          <p:cNvPr id="27" name="TextBox 14"/>
          <p:cNvSpPr txBox="1">
            <a:spLocks noChangeArrowheads="1"/>
          </p:cNvSpPr>
          <p:nvPr/>
        </p:nvSpPr>
        <p:spPr bwMode="auto">
          <a:xfrm>
            <a:off x="3285555" y="1353542"/>
            <a:ext cx="1214437" cy="923330"/>
          </a:xfrm>
          <a:prstGeom prst="rect">
            <a:avLst/>
          </a:prstGeom>
          <a:noFill/>
          <a:ln w="9525">
            <a:noFill/>
            <a:miter lim="800000"/>
            <a:headEnd/>
            <a:tailEnd/>
          </a:ln>
        </p:spPr>
        <p:txBody>
          <a:bodyPr>
            <a:spAutoFit/>
          </a:bodyPr>
          <a:lstStyle/>
          <a:p>
            <a:pPr algn="r">
              <a:defRPr/>
            </a:pPr>
            <a:r>
              <a:rPr lang="nl-NL" sz="5400" dirty="0">
                <a:solidFill>
                  <a:schemeClr val="tx2">
                    <a:lumMod val="90000"/>
                  </a:schemeClr>
                </a:solidFill>
                <a:latin typeface="Lucida Calligraphy" pitchFamily="66" charset="0"/>
              </a:rPr>
              <a:t>/ </a:t>
            </a:r>
            <a:r>
              <a:rPr lang="nl-NL" sz="5400" dirty="0" smtClean="0">
                <a:solidFill>
                  <a:schemeClr val="tx2">
                    <a:lumMod val="90000"/>
                  </a:schemeClr>
                </a:solidFill>
                <a:latin typeface="Lucida Calligraphy" pitchFamily="66" charset="0"/>
              </a:rPr>
              <a:t>t</a:t>
            </a:r>
            <a:endParaRPr lang="nl-NL" sz="5400" dirty="0">
              <a:solidFill>
                <a:schemeClr val="tx2">
                  <a:lumMod val="90000"/>
                </a:schemeClr>
              </a:solidFill>
              <a:latin typeface="Lucida Calligraphy" pitchFamily="66" charset="0"/>
            </a:endParaRPr>
          </a:p>
        </p:txBody>
      </p:sp>
      <p:sp>
        <p:nvSpPr>
          <p:cNvPr id="31" name="TextBox 14"/>
          <p:cNvSpPr txBox="1">
            <a:spLocks noChangeArrowheads="1"/>
          </p:cNvSpPr>
          <p:nvPr/>
        </p:nvSpPr>
        <p:spPr bwMode="auto">
          <a:xfrm>
            <a:off x="4860032" y="3309329"/>
            <a:ext cx="2071688" cy="584775"/>
          </a:xfrm>
          <a:prstGeom prst="rect">
            <a:avLst/>
          </a:prstGeom>
          <a:noFill/>
          <a:ln w="9525">
            <a:solidFill>
              <a:schemeClr val="bg1"/>
            </a:solidFill>
            <a:miter lim="800000"/>
            <a:headEnd/>
            <a:tailEnd/>
          </a:ln>
        </p:spPr>
        <p:txBody>
          <a:bodyPr wrap="square">
            <a:spAutoFit/>
          </a:bodyPr>
          <a:lstStyle/>
          <a:p>
            <a:pPr>
              <a:defRPr/>
            </a:pPr>
            <a:r>
              <a:rPr lang="nl-NL" sz="3200" dirty="0" smtClean="0">
                <a:solidFill>
                  <a:schemeClr val="tx2">
                    <a:lumMod val="90000"/>
                  </a:schemeClr>
                </a:solidFill>
                <a:latin typeface="Lucida Calligraphy" pitchFamily="66" charset="0"/>
              </a:rPr>
              <a:t>t = s / v</a:t>
            </a:r>
            <a:endParaRPr lang="nl-NL" sz="3200" dirty="0">
              <a:solidFill>
                <a:schemeClr val="tx2">
                  <a:lumMod val="90000"/>
                </a:schemeClr>
              </a:solidFill>
              <a:latin typeface="Lucida Calligraphy" pitchFamily="66" charset="0"/>
            </a:endParaRPr>
          </a:p>
        </p:txBody>
      </p:sp>
    </p:spTree>
    <p:extLst>
      <p:ext uri="{BB962C8B-B14F-4D97-AF65-F5344CB8AC3E}">
        <p14:creationId xmlns:p14="http://schemas.microsoft.com/office/powerpoint/2010/main" val="86273313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path" presetSubtype="0" accel="50000" decel="50000" fill="hold" grpId="0" nodeType="clickEffect">
                                  <p:stCondLst>
                                    <p:cond delay="0"/>
                                  </p:stCondLst>
                                  <p:childTnLst>
                                    <p:animMotion origin="layout" path="M -2.77778E-6 3.9593E-6 L 0.08768 0.09574 C 0.10608 0.11748 0.13351 0.12974 0.16216 0.12974 C 0.19497 0.12974 0.22101 0.11748 0.23941 0.09574 L 0.32743 3.9593E-6 " pathEditMode="relative" rAng="0" ptsTypes="FffFF">
                                      <p:cBhvr>
                                        <p:cTn id="6" dur="3000" fill="hold"/>
                                        <p:tgtEl>
                                          <p:spTgt spid="26"/>
                                        </p:tgtEl>
                                        <p:attrNameLst>
                                          <p:attrName>ppt_x</p:attrName>
                                          <p:attrName>ppt_y</p:attrName>
                                        </p:attrNameLst>
                                      </p:cBhvr>
                                      <p:rCtr x="16372" y="6475"/>
                                    </p:animMotion>
                                  </p:childTnLst>
                                </p:cTn>
                              </p:par>
                              <p:par>
                                <p:cTn id="7" presetID="10" presetClass="exit" presetSubtype="0" fill="hold" grpId="1" nodeType="withEffect">
                                  <p:stCondLst>
                                    <p:cond delay="0"/>
                                  </p:stCondLst>
                                  <p:childTnLst>
                                    <p:animEffect transition="out" filter="fade">
                                      <p:cBhvr>
                                        <p:cTn id="8" dur="3000"/>
                                        <p:tgtEl>
                                          <p:spTgt spid="26"/>
                                        </p:tgtEl>
                                      </p:cBhvr>
                                    </p:animEffect>
                                    <p:set>
                                      <p:cBhvr>
                                        <p:cTn id="9" dur="1" fill="hold">
                                          <p:stCondLst>
                                            <p:cond delay="2999"/>
                                          </p:stCondLst>
                                        </p:cTn>
                                        <p:tgtEl>
                                          <p:spTgt spid="26"/>
                                        </p:tgtEl>
                                        <p:attrNameLst>
                                          <p:attrName>style.visibility</p:attrName>
                                        </p:attrNameLst>
                                      </p:cBhvr>
                                      <p:to>
                                        <p:strVal val="hidden"/>
                                      </p:to>
                                    </p:set>
                                  </p:childTnLst>
                                </p:cTn>
                              </p:par>
                              <p:par>
                                <p:cTn id="10" presetID="37" presetClass="path" presetSubtype="0" accel="50000" decel="50000" fill="hold" grpId="0" nodeType="withEffect">
                                  <p:stCondLst>
                                    <p:cond delay="0"/>
                                  </p:stCondLst>
                                  <p:childTnLst>
                                    <p:animMotion origin="layout" path="M -4.44444E-6 1.42461E-6 L 0.08733 0.09574 C 0.10573 0.11748 0.13299 0.12974 0.16164 0.12974 C 0.19445 0.12974 0.22032 0.11748 0.23855 0.09574 L 0.32639 1.42461E-6 " pathEditMode="relative" rAng="0" ptsTypes="FffFF">
                                      <p:cBhvr>
                                        <p:cTn id="11" dur="3000" fill="hold"/>
                                        <p:tgtEl>
                                          <p:spTgt spid="27"/>
                                        </p:tgtEl>
                                        <p:attrNameLst>
                                          <p:attrName>ppt_x</p:attrName>
                                          <p:attrName>ppt_y</p:attrName>
                                        </p:attrNameLst>
                                      </p:cBhvr>
                                      <p:rCtr x="16319" y="6475"/>
                                    </p:animMotion>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20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2000"/>
                                        <p:tgtEl>
                                          <p:spTgt spid="17"/>
                                        </p:tgtEl>
                                      </p:cBhvr>
                                    </p:animEffect>
                                  </p:childTnLst>
                                </p:cTn>
                              </p:par>
                              <p:par>
                                <p:cTn id="20" presetID="10"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2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6" grpId="0"/>
      <p:bldP spid="26" grpId="1"/>
      <p:bldP spid="27" grpId="0"/>
      <p:bldP spid="31" grpId="0" animBg="1"/>
    </p:bldLst>
  </p:timing>
</p:sld>
</file>

<file path=ppt/theme/theme1.xml><?xml version="1.0" encoding="utf-8"?>
<a:theme xmlns:a="http://schemas.openxmlformats.org/drawingml/2006/main" name="Digitale puntjes">
  <a:themeElements>
    <a:clrScheme name="Digitale puntje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e puntjes">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e puntje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e puntje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e puntje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e puntje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e puntje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e puntje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e puntje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e puntje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e puntje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855</Words>
  <Application>Microsoft Office PowerPoint</Application>
  <PresentationFormat>Diavoorstelling (4:3)</PresentationFormat>
  <Paragraphs>208</Paragraphs>
  <Slides>14</Slides>
  <Notes>8</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14</vt:i4>
      </vt:variant>
    </vt:vector>
  </HeadingPairs>
  <TitlesOfParts>
    <vt:vector size="21" baseType="lpstr">
      <vt:lpstr>Arial</vt:lpstr>
      <vt:lpstr>Calibri</vt:lpstr>
      <vt:lpstr>Cambria Math</vt:lpstr>
      <vt:lpstr>Lucida Calligraphy</vt:lpstr>
      <vt:lpstr>Wingdings</vt:lpstr>
      <vt:lpstr>Digitale puntjes</vt:lpstr>
      <vt:lpstr>1_Office Theme</vt:lpstr>
      <vt:lpstr>3.2 Bewegen</vt:lpstr>
      <vt:lpstr>PowerPoint-presentatie</vt:lpstr>
      <vt:lpstr>PowerPoint-presentatie</vt:lpstr>
      <vt:lpstr>Snelheid</vt:lpstr>
      <vt:lpstr>s = v x t</vt:lpstr>
      <vt:lpstr>PowerPoint-presentatie</vt:lpstr>
      <vt:lpstr>PowerPoint-presentatie</vt:lpstr>
      <vt:lpstr>PowerPoint-presentatie</vt:lpstr>
      <vt:lpstr>PowerPoint-presentatie</vt:lpstr>
      <vt:lpstr>PowerPoint-presentatie</vt:lpstr>
      <vt:lpstr>Probleem oplossing</vt:lpstr>
      <vt:lpstr>PowerPoint-presentatie</vt:lpstr>
      <vt:lpstr>Alles op en rij</vt:lpstr>
      <vt:lpstr>Omrekenen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Ricardo</dc:creator>
  <cp:lastModifiedBy>Wim tomassen</cp:lastModifiedBy>
  <cp:revision>84</cp:revision>
  <dcterms:created xsi:type="dcterms:W3CDTF">2010-04-04T19:22:57Z</dcterms:created>
  <dcterms:modified xsi:type="dcterms:W3CDTF">2015-01-19T15:16:28Z</dcterms:modified>
</cp:coreProperties>
</file>