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65" r:id="rId3"/>
    <p:sldId id="257" r:id="rId4"/>
    <p:sldId id="266" r:id="rId5"/>
    <p:sldId id="259" r:id="rId6"/>
    <p:sldId id="262" r:id="rId7"/>
    <p:sldId id="263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1077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1077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429D6-050F-4E0F-986B-46E2EEF3BA7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41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9FD19-9AFC-40C3-9B0F-6747C0E7B4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152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AC3A8-CE44-47A1-A7AF-D83C8C333D1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34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604BC-DF17-47FC-8840-E5AE667D2E7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73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78D40-60D3-4C5F-92D3-FCF1AC3F46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32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E3490-0FFC-462A-AE73-D5C8C443717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67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EF689-4CE0-4A5C-B075-0FCE4D1A48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93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E8943-5CAD-4F84-808E-6785980837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17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918F5-9E0C-4B94-8C8E-A30EC54FA18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17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B404E-9399-4578-862C-5492841B80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664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1D236-968D-4E47-AEE6-5DBA9901DE4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31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</a:schemeClr>
            </a:gs>
            <a:gs pos="39999">
              <a:schemeClr val="accent5">
                <a:lumMod val="10000"/>
              </a:schemeClr>
            </a:gs>
            <a:gs pos="70000">
              <a:schemeClr val="accent5">
                <a:lumMod val="8000"/>
              </a:schemeClr>
            </a:gs>
            <a:gs pos="100000">
              <a:schemeClr val="accent5">
                <a:lumMod val="1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64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5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1067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F9498D2-2FFB-4BE1-B1AA-1006CE03855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67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67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67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67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Snelheid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Reactie afstand en Remweg</a:t>
            </a: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57200" y="1590246"/>
            <a:ext cx="8327268" cy="4543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Reactie afstand en remweg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remfei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18033"/>
            <a:ext cx="6740512" cy="443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38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Reactie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 dirty="0" smtClean="0">
                <a:solidFill>
                  <a:srgbClr val="FFFFCC"/>
                </a:solidFill>
              </a:rPr>
              <a:t>Reactietijd </a:t>
            </a:r>
            <a:br>
              <a:rPr lang="nl-NL" sz="3600" dirty="0" smtClean="0">
                <a:solidFill>
                  <a:srgbClr val="FFFFCC"/>
                </a:solidFill>
              </a:rPr>
            </a:b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400" dirty="0" smtClean="0"/>
              <a:t>De tijd tussen het waarnemen van een gebeurtenis en het reageren hierop.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pPr eaLnBrk="1" hangingPunct="1">
              <a:defRPr/>
            </a:pPr>
            <a:r>
              <a:rPr lang="nl-NL" sz="3600" dirty="0" smtClean="0">
                <a:solidFill>
                  <a:srgbClr val="FFFFCC"/>
                </a:solidFill>
              </a:rPr>
              <a:t>Reactieweg</a:t>
            </a:r>
            <a:br>
              <a:rPr lang="nl-NL" sz="3600" dirty="0" smtClean="0">
                <a:solidFill>
                  <a:srgbClr val="FFFFCC"/>
                </a:solidFill>
              </a:rPr>
            </a:br>
            <a:r>
              <a:rPr lang="nl-NL" sz="2800" dirty="0" smtClean="0">
                <a:solidFill>
                  <a:srgbClr val="FFFFCC"/>
                </a:solidFill>
              </a:rPr>
              <a:t/>
            </a:r>
            <a:br>
              <a:rPr lang="nl-NL" sz="2800" dirty="0" smtClean="0">
                <a:solidFill>
                  <a:srgbClr val="FFFFCC"/>
                </a:solidFill>
              </a:rPr>
            </a:br>
            <a:r>
              <a:rPr lang="nl-NL" sz="2400" dirty="0" smtClean="0"/>
              <a:t>De weg die afgelegd is tussen het waarnemen (Het beginpunt) en het reageren hierop (de actie).</a:t>
            </a:r>
            <a:endParaRPr lang="nl-NL" sz="2800" dirty="0" smtClean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Reactie tijd wordt beïnvloed door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https://encrypted-tbn3.gstatic.com/images?q=tbn:ANd9GcStwotlw8yTxhnqKlTqF4Bten-heTs2HSzKw2ZghdTZR85Epb0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089" y="1196752"/>
            <a:ext cx="2868833" cy="203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euregioscheldemond.westsite.be/uploadpics/Foto%27s%20Scheldemondfonds/Drugsinhetverke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46" y="1520788"/>
            <a:ext cx="1857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sowetanlive.co.za/incoming/2011/12/14/cartoon_400.jpg1/RESIZED/Big/cartoon_4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67633"/>
            <a:ext cx="3552329" cy="254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89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De Remweg.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nl-NL" sz="3600" dirty="0" smtClean="0">
                <a:solidFill>
                  <a:srgbClr val="FFFFCC"/>
                </a:solidFill>
              </a:rPr>
              <a:t>Remweg.</a:t>
            </a: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De afstand die afgelegd wordt van het moment dat er geremd wordt (de actie) tot stilstand.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3600" dirty="0" smtClean="0">
                <a:solidFill>
                  <a:srgbClr val="FFFFCC"/>
                </a:solidFill>
              </a:rPr>
              <a:t>De remweg hangt af van:</a:t>
            </a:r>
            <a:r>
              <a:rPr lang="nl-NL" dirty="0" smtClean="0">
                <a:solidFill>
                  <a:srgbClr val="FFFFCC"/>
                </a:solidFill>
              </a:rPr>
              <a:t/>
            </a:r>
            <a:br>
              <a:rPr lang="nl-NL" dirty="0" smtClean="0">
                <a:solidFill>
                  <a:srgbClr val="FFFFCC"/>
                </a:solidFill>
              </a:rPr>
            </a:br>
            <a:r>
              <a:rPr lang="nl-NL" sz="2400" dirty="0" smtClean="0"/>
              <a:t>	De Snelheid</a:t>
            </a:r>
            <a:br>
              <a:rPr lang="nl-NL" sz="2400" dirty="0" smtClean="0"/>
            </a:br>
            <a:r>
              <a:rPr lang="nl-NL" sz="2400" dirty="0" smtClean="0"/>
              <a:t>	De massa van het voertuig</a:t>
            </a:r>
            <a:br>
              <a:rPr lang="nl-NL" sz="2400" dirty="0" smtClean="0"/>
            </a:br>
            <a:r>
              <a:rPr lang="nl-NL" sz="2400" dirty="0" smtClean="0"/>
              <a:t>	De wrijving t.o.v. het wegdek.</a:t>
            </a:r>
            <a:endParaRPr lang="nl-NL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lnSpc>
                <a:spcPct val="90000"/>
              </a:lnSpc>
              <a:defRPr/>
            </a:pPr>
            <a:endParaRPr lang="nl-NL" dirty="0" smtClean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pic>
        <p:nvPicPr>
          <p:cNvPr id="3074" name="Picture 2" descr="https://encrypted-tbn1.gstatic.com/images?q=tbn:ANd9GcTCza3pmNMZUj-uCqxlliGAK4UFrOjNjzWqMfkkvQ54i02zgOg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09" y="370996"/>
            <a:ext cx="2854391" cy="110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Reageren en remmen.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Het groene gebied heeft te maken met het reactievermogen.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Het blauwe gebied heeft te maken met hoe lang het duurt voor de auto stilstaat (de remtijd)</a:t>
            </a:r>
            <a:endParaRPr lang="nl-NL" dirty="0" smtClean="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254250" y="2851150"/>
            <a:ext cx="0" cy="233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254250" y="5191125"/>
            <a:ext cx="5364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254250" y="3319463"/>
            <a:ext cx="1295400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549650" y="3319463"/>
            <a:ext cx="2520950" cy="1871662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549650" y="3067050"/>
            <a:ext cx="0" cy="22320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 rot="-5400000">
            <a:off x="1368425" y="323691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v in m/s</a:t>
            </a:r>
          </a:p>
        </p:txBody>
      </p:sp>
      <p:sp>
        <p:nvSpPr>
          <p:cNvPr id="4106" name="Text Box 11"/>
          <p:cNvSpPr txBox="1">
            <a:spLocks noChangeArrowheads="1"/>
          </p:cNvSpPr>
          <p:nvPr/>
        </p:nvSpPr>
        <p:spPr bwMode="auto">
          <a:xfrm>
            <a:off x="6897688" y="5299075"/>
            <a:ext cx="757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t in s</a:t>
            </a:r>
          </a:p>
        </p:txBody>
      </p:sp>
      <p:sp>
        <p:nvSpPr>
          <p:cNvPr id="4107" name="AutoShape 12"/>
          <p:cNvSpPr>
            <a:spLocks/>
          </p:cNvSpPr>
          <p:nvPr/>
        </p:nvSpPr>
        <p:spPr bwMode="auto">
          <a:xfrm rot="-5400000">
            <a:off x="2766219" y="4895056"/>
            <a:ext cx="234950" cy="1258888"/>
          </a:xfrm>
          <a:prstGeom prst="leftBrace">
            <a:avLst>
              <a:gd name="adj1" fmla="val 446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2366963" y="5900738"/>
            <a:ext cx="1547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 reactie</a:t>
            </a:r>
          </a:p>
        </p:txBody>
      </p:sp>
      <p:sp>
        <p:nvSpPr>
          <p:cNvPr id="4109" name="AutoShape 15"/>
          <p:cNvSpPr>
            <a:spLocks/>
          </p:cNvSpPr>
          <p:nvPr/>
        </p:nvSpPr>
        <p:spPr bwMode="auto">
          <a:xfrm rot="-5400000">
            <a:off x="4683918" y="4272757"/>
            <a:ext cx="252413" cy="2520950"/>
          </a:xfrm>
          <a:prstGeom prst="leftBrace">
            <a:avLst>
              <a:gd name="adj1" fmla="val 832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10" name="Text Box 16"/>
          <p:cNvSpPr txBox="1">
            <a:spLocks noChangeArrowheads="1"/>
          </p:cNvSpPr>
          <p:nvPr/>
        </p:nvSpPr>
        <p:spPr bwMode="auto">
          <a:xfrm>
            <a:off x="4338638" y="5645150"/>
            <a:ext cx="161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 </a:t>
            </a:r>
            <a:r>
              <a:rPr lang="nl-NL"/>
              <a:t>rem</a:t>
            </a:r>
          </a:p>
        </p:txBody>
      </p:sp>
      <p:sp>
        <p:nvSpPr>
          <p:cNvPr id="4111" name="AutoShape 19"/>
          <p:cNvSpPr>
            <a:spLocks noChangeArrowheads="1"/>
          </p:cNvSpPr>
          <p:nvPr/>
        </p:nvSpPr>
        <p:spPr bwMode="auto">
          <a:xfrm>
            <a:off x="3549650" y="3319463"/>
            <a:ext cx="2484438" cy="1871662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4112" name="Rectangle 20"/>
          <p:cNvSpPr>
            <a:spLocks noChangeArrowheads="1"/>
          </p:cNvSpPr>
          <p:nvPr/>
        </p:nvSpPr>
        <p:spPr bwMode="auto">
          <a:xfrm>
            <a:off x="2254250" y="3354388"/>
            <a:ext cx="1295400" cy="18367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Reageren en remmen.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68538" y="2205038"/>
            <a:ext cx="0" cy="233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268538" y="4545013"/>
            <a:ext cx="5364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268538" y="2673350"/>
            <a:ext cx="1295400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563938" y="2673350"/>
            <a:ext cx="2520950" cy="1871663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563938" y="2420938"/>
            <a:ext cx="0" cy="22320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 rot="-5400000">
            <a:off x="1371600" y="2381251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v in m/s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6911975" y="4652963"/>
            <a:ext cx="757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t in s</a:t>
            </a:r>
          </a:p>
        </p:txBody>
      </p:sp>
      <p:sp>
        <p:nvSpPr>
          <p:cNvPr id="7179" name="AutoShape 12"/>
          <p:cNvSpPr>
            <a:spLocks/>
          </p:cNvSpPr>
          <p:nvPr/>
        </p:nvSpPr>
        <p:spPr bwMode="auto">
          <a:xfrm rot="-5400000">
            <a:off x="2780507" y="4248944"/>
            <a:ext cx="234950" cy="1258887"/>
          </a:xfrm>
          <a:prstGeom prst="leftBrace">
            <a:avLst>
              <a:gd name="adj1" fmla="val 446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1797050" y="5035550"/>
            <a:ext cx="1547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t</a:t>
            </a:r>
            <a:r>
              <a:rPr lang="nl-NL"/>
              <a:t> reactie</a:t>
            </a:r>
          </a:p>
        </p:txBody>
      </p:sp>
      <p:sp>
        <p:nvSpPr>
          <p:cNvPr id="7181" name="AutoShape 15"/>
          <p:cNvSpPr>
            <a:spLocks/>
          </p:cNvSpPr>
          <p:nvPr/>
        </p:nvSpPr>
        <p:spPr bwMode="auto">
          <a:xfrm rot="-5400000">
            <a:off x="4698207" y="3626644"/>
            <a:ext cx="252412" cy="2520950"/>
          </a:xfrm>
          <a:prstGeom prst="leftBrace">
            <a:avLst>
              <a:gd name="adj1" fmla="val 832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4608513" y="4976813"/>
            <a:ext cx="161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t </a:t>
            </a:r>
            <a:r>
              <a:rPr lang="nl-NL"/>
              <a:t>rem</a:t>
            </a:r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4608513" y="5516563"/>
            <a:ext cx="3527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v</a:t>
            </a:r>
            <a:r>
              <a:rPr lang="nl-NL"/>
              <a:t>gem = (</a:t>
            </a:r>
            <a:r>
              <a:rPr lang="nl-NL" sz="3600"/>
              <a:t>v</a:t>
            </a:r>
            <a:r>
              <a:rPr lang="nl-NL"/>
              <a:t>begin + </a:t>
            </a:r>
            <a:r>
              <a:rPr lang="nl-NL" sz="3600"/>
              <a:t>v</a:t>
            </a:r>
            <a:r>
              <a:rPr lang="nl-NL"/>
              <a:t>eind) : 2 </a:t>
            </a: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1468438" y="5583238"/>
            <a:ext cx="20526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v</a:t>
            </a:r>
            <a:r>
              <a:rPr lang="nl-NL"/>
              <a:t>gem = </a:t>
            </a:r>
            <a:r>
              <a:rPr lang="nl-NL" sz="3600"/>
              <a:t>v</a:t>
            </a:r>
            <a:r>
              <a:rPr lang="nl-NL"/>
              <a:t>begin</a:t>
            </a:r>
          </a:p>
        </p:txBody>
      </p:sp>
      <p:sp>
        <p:nvSpPr>
          <p:cNvPr id="7185" name="AutoShape 19"/>
          <p:cNvSpPr>
            <a:spLocks noChangeArrowheads="1"/>
          </p:cNvSpPr>
          <p:nvPr/>
        </p:nvSpPr>
        <p:spPr bwMode="auto">
          <a:xfrm>
            <a:off x="3563938" y="2673350"/>
            <a:ext cx="2484437" cy="1871663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7186" name="Rectangle 20"/>
          <p:cNvSpPr>
            <a:spLocks noChangeArrowheads="1"/>
          </p:cNvSpPr>
          <p:nvPr/>
        </p:nvSpPr>
        <p:spPr bwMode="auto">
          <a:xfrm>
            <a:off x="2268538" y="2708275"/>
            <a:ext cx="1295400" cy="18367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cxnSp>
        <p:nvCxnSpPr>
          <p:cNvPr id="20" name="Rechte verbindingslijn 19"/>
          <p:cNvCxnSpPr/>
          <p:nvPr/>
        </p:nvCxnSpPr>
        <p:spPr>
          <a:xfrm rot="5400000">
            <a:off x="1521619" y="4067969"/>
            <a:ext cx="4054475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3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De berekening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95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165225"/>
                <a:ext cx="8229600" cy="4968875"/>
              </a:xfrm>
            </p:spPr>
            <p:txBody>
              <a:bodyPr/>
              <a:lstStyle/>
              <a:p>
                <a:pPr eaLnBrk="1" hangingPunct="1">
                  <a:buFont typeface="Wingdings" pitchFamily="2" charset="2"/>
                  <a:buNone/>
                  <a:defRPr/>
                </a:pPr>
                <a:r>
                  <a:rPr lang="nl-NL" dirty="0" smtClean="0"/>
                  <a:t>De Reactieafstand:</a:t>
                </a:r>
              </a:p>
              <a:p>
                <a:pPr eaLnBrk="1" hangingPunct="1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3600" i="1" dirty="0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cs typeface="MV Boli" panose="02000500030200090000" pitchFamily="2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l-NL" sz="3600" dirty="0">
                              <a:solidFill>
                                <a:srgbClr val="92D050"/>
                              </a:solidFill>
                              <a:latin typeface="MV Boli" panose="02000500030200090000" pitchFamily="2" charset="0"/>
                              <a:cs typeface="MV Boli" panose="02000500030200090000" pitchFamily="2" charset="0"/>
                            </a:rPr>
                            <m:t>s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nl-NL" dirty="0">
                              <a:solidFill>
                                <a:srgbClr val="92D050"/>
                              </a:solidFill>
                              <a:latin typeface="MV Boli" panose="02000500030200090000" pitchFamily="2" charset="0"/>
                              <a:cs typeface="MV Boli" panose="02000500030200090000" pitchFamily="2" charset="0"/>
                            </a:rPr>
                            <m:t>reactie</m:t>
                          </m:r>
                        </m:sub>
                      </m:sSub>
                      <m:r>
                        <m:rPr>
                          <m:nor/>
                        </m:rPr>
                        <a:rPr lang="nl-NL" dirty="0">
                          <a:solidFill>
                            <a:srgbClr val="92D050"/>
                          </a:solidFill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m:t> =</m:t>
                      </m:r>
                      <m:sSub>
                        <m:sSubPr>
                          <m:ctrlPr>
                            <a:rPr lang="nl-NL" sz="3600" i="1" dirty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cs typeface="MV Boli" panose="02000500030200090000" pitchFamily="2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l-NL" sz="3600" b="0" i="0" dirty="0" smtClean="0">
                              <a:solidFill>
                                <a:srgbClr val="92D050"/>
                              </a:solidFill>
                              <a:latin typeface="MV Boli" panose="02000500030200090000" pitchFamily="2" charset="0"/>
                              <a:cs typeface="MV Boli" panose="02000500030200090000" pitchFamily="2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nl-NL" b="0" i="0" dirty="0" smtClean="0">
                              <a:solidFill>
                                <a:srgbClr val="92D050"/>
                              </a:solidFill>
                              <a:latin typeface="MV Boli" panose="02000500030200090000" pitchFamily="2" charset="0"/>
                              <a:cs typeface="MV Boli" panose="02000500030200090000" pitchFamily="2" charset="0"/>
                            </a:rPr>
                            <m:t>begin</m:t>
                          </m:r>
                        </m:sub>
                      </m:sSub>
                      <m:r>
                        <m:rPr>
                          <m:nor/>
                        </m:rPr>
                        <a:rPr lang="nl-NL" dirty="0">
                          <a:solidFill>
                            <a:srgbClr val="92D050"/>
                          </a:solidFill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nl-NL" dirty="0">
                          <a:solidFill>
                            <a:srgbClr val="92D050"/>
                          </a:solidFill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nl-NL" dirty="0" smtClean="0">
                          <a:solidFill>
                            <a:srgbClr val="92D050"/>
                          </a:solidFill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m:t> </m:t>
                      </m:r>
                      <m:sSub>
                        <m:sSubPr>
                          <m:ctrlPr>
                            <a:rPr lang="nl-NL" sz="3600" i="1" dirty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cs typeface="MV Boli" panose="02000500030200090000" pitchFamily="2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l-NL" sz="3600" b="0" i="0" dirty="0" smtClean="0">
                              <a:solidFill>
                                <a:srgbClr val="92D050"/>
                              </a:solidFill>
                              <a:latin typeface="MV Boli" panose="02000500030200090000" pitchFamily="2" charset="0"/>
                              <a:cs typeface="MV Boli" panose="02000500030200090000" pitchFamily="2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nl-NL" dirty="0">
                              <a:solidFill>
                                <a:srgbClr val="92D050"/>
                              </a:solidFill>
                              <a:latin typeface="MV Boli" panose="02000500030200090000" pitchFamily="2" charset="0"/>
                              <a:cs typeface="MV Boli" panose="02000500030200090000" pitchFamily="2" charset="0"/>
                            </a:rPr>
                            <m:t>reactie</m:t>
                          </m:r>
                        </m:sub>
                      </m:sSub>
                    </m:oMath>
                  </m:oMathPara>
                </a14:m>
                <a:endParaRPr lang="nl-NL" dirty="0" smtClean="0"/>
              </a:p>
              <a:p>
                <a:pPr eaLnBrk="1" hangingPunct="1">
                  <a:buFont typeface="Wingdings" pitchFamily="2" charset="2"/>
                  <a:buNone/>
                  <a:defRPr/>
                </a:pPr>
                <a:r>
                  <a:rPr lang="nl-NL" dirty="0" smtClean="0"/>
                  <a:t>De remweg:</a:t>
                </a:r>
              </a:p>
              <a:p>
                <a:pPr marL="971550" lvl="1" indent="-514350" eaLnBrk="1" hangingPunct="1">
                  <a:buFont typeface="+mj-lt"/>
                  <a:buAutoNum type="arabicPeriod"/>
                  <a:defRPr/>
                </a:pPr>
                <a:r>
                  <a:rPr lang="nl-NL" sz="2000" dirty="0" smtClean="0"/>
                  <a:t>Bepaal de gemiddelde snelheid</a:t>
                </a:r>
                <a:br>
                  <a:rPr lang="nl-NL" sz="2000" dirty="0" smtClean="0"/>
                </a:br>
                <a:r>
                  <a:rPr lang="nl-NL" sz="2000" dirty="0" smtClean="0"/>
                  <a:t/>
                </a:r>
                <a:br>
                  <a:rPr lang="nl-NL" sz="2000" dirty="0" smtClean="0"/>
                </a:br>
                <a:endParaRPr lang="nl-NL" sz="2000" dirty="0" smtClean="0"/>
              </a:p>
              <a:p>
                <a:pPr marL="971550" lvl="1" indent="-514350" eaLnBrk="1" hangingPunct="1">
                  <a:buFont typeface="+mj-lt"/>
                  <a:buAutoNum type="arabicPeriod"/>
                  <a:defRPr/>
                </a:pPr>
                <a:r>
                  <a:rPr lang="nl-NL" sz="2000" dirty="0" smtClean="0"/>
                  <a:t>De Remafstand</a:t>
                </a:r>
              </a:p>
              <a:p>
                <a:pPr eaLnBrk="1" hangingPunct="1">
                  <a:buFont typeface="Wingdings" pitchFamily="2" charset="2"/>
                  <a:buNone/>
                  <a:defRPr/>
                </a:pPr>
                <a:endParaRPr lang="nl-NL" dirty="0" smtClean="0"/>
              </a:p>
              <a:p>
                <a:pPr eaLnBrk="1" hangingPunct="1">
                  <a:buFont typeface="Wingdings" pitchFamily="2" charset="2"/>
                  <a:buNone/>
                  <a:defRPr/>
                </a:pPr>
                <a:r>
                  <a:rPr lang="nl-NL" dirty="0" smtClean="0"/>
                  <a:t>De stopafstand:</a:t>
                </a:r>
              </a:p>
              <a:p>
                <a:pPr eaLnBrk="1" hangingPunct="1">
                  <a:buFont typeface="Wingdings" pitchFamily="2" charset="2"/>
                  <a:buNone/>
                  <a:defRPr/>
                </a:pPr>
                <a:endParaRPr lang="nl-NL" dirty="0" smtClean="0"/>
              </a:p>
            </p:txBody>
          </p:sp>
        </mc:Choice>
        <mc:Fallback>
          <p:sp>
            <p:nvSpPr>
              <p:cNvPr id="1095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165225"/>
                <a:ext cx="8229600" cy="4968875"/>
              </a:xfrm>
              <a:blipFill rotWithShape="0">
                <a:blip r:embed="rId2"/>
                <a:stretch>
                  <a:fillRect l="-2000" t="-171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8" name="Text Box 17"/>
          <p:cNvSpPr txBox="1">
            <a:spLocks noChangeArrowheads="1"/>
          </p:cNvSpPr>
          <p:nvPr/>
        </p:nvSpPr>
        <p:spPr bwMode="auto">
          <a:xfrm>
            <a:off x="2454275" y="3282950"/>
            <a:ext cx="42419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 dirty="0" err="1">
                <a:latin typeface="MV Boli" panose="02000500030200090000" pitchFamily="2" charset="0"/>
                <a:cs typeface="MV Boli" panose="02000500030200090000" pitchFamily="2" charset="0"/>
              </a:rPr>
              <a:t>v</a:t>
            </a:r>
            <a:r>
              <a:rPr lang="nl-NL" dirty="0" err="1">
                <a:latin typeface="MV Boli" panose="02000500030200090000" pitchFamily="2" charset="0"/>
                <a:cs typeface="MV Boli" panose="02000500030200090000" pitchFamily="2" charset="0"/>
              </a:rPr>
              <a:t>gem</a:t>
            </a:r>
            <a:r>
              <a:rPr lang="nl-NL" dirty="0">
                <a:latin typeface="MV Boli" panose="02000500030200090000" pitchFamily="2" charset="0"/>
                <a:cs typeface="MV Boli" panose="02000500030200090000" pitchFamily="2" charset="0"/>
              </a:rPr>
              <a:t> = (</a:t>
            </a:r>
            <a:r>
              <a:rPr lang="nl-NL" sz="3600" dirty="0" err="1">
                <a:latin typeface="MV Boli" panose="02000500030200090000" pitchFamily="2" charset="0"/>
                <a:cs typeface="MV Boli" panose="02000500030200090000" pitchFamily="2" charset="0"/>
              </a:rPr>
              <a:t>v</a:t>
            </a:r>
            <a:r>
              <a:rPr lang="nl-NL" dirty="0" err="1">
                <a:latin typeface="MV Boli" panose="02000500030200090000" pitchFamily="2" charset="0"/>
                <a:cs typeface="MV Boli" panose="02000500030200090000" pitchFamily="2" charset="0"/>
              </a:rPr>
              <a:t>begin</a:t>
            </a:r>
            <a:r>
              <a:rPr lang="nl-NL" dirty="0">
                <a:latin typeface="MV Boli" panose="02000500030200090000" pitchFamily="2" charset="0"/>
                <a:cs typeface="MV Boli" panose="02000500030200090000" pitchFamily="2" charset="0"/>
              </a:rPr>
              <a:t> + </a:t>
            </a:r>
            <a:r>
              <a:rPr lang="nl-NL" sz="3600" dirty="0" err="1">
                <a:latin typeface="MV Boli" panose="02000500030200090000" pitchFamily="2" charset="0"/>
                <a:cs typeface="MV Boli" panose="02000500030200090000" pitchFamily="2" charset="0"/>
              </a:rPr>
              <a:t>v</a:t>
            </a:r>
            <a:r>
              <a:rPr lang="nl-NL" dirty="0" err="1">
                <a:latin typeface="MV Boli" panose="02000500030200090000" pitchFamily="2" charset="0"/>
                <a:cs typeface="MV Boli" panose="02000500030200090000" pitchFamily="2" charset="0"/>
              </a:rPr>
              <a:t>eind</a:t>
            </a:r>
            <a:r>
              <a:rPr lang="nl-NL" dirty="0">
                <a:latin typeface="MV Boli" panose="02000500030200090000" pitchFamily="2" charset="0"/>
                <a:cs typeface="MV Boli" panose="02000500030200090000" pitchFamily="2" charset="0"/>
              </a:rPr>
              <a:t>) : 2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600325" y="5510213"/>
            <a:ext cx="33025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nl-NL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stop</a:t>
            </a:r>
            <a:r>
              <a:rPr lang="nl-NL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  <a:r>
              <a:rPr lang="nl-NL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nl-NL" sz="3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nl-NL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reactie</a:t>
            </a:r>
            <a:r>
              <a:rPr lang="nl-NL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nl-NL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+</a:t>
            </a:r>
            <a:r>
              <a:rPr lang="nl-NL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nl-NL" sz="3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nl-NL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rem</a:t>
            </a:r>
            <a:endParaRPr lang="nl-NL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hoek 1"/>
              <p:cNvSpPr/>
              <p:nvPr/>
            </p:nvSpPr>
            <p:spPr>
              <a:xfrm>
                <a:off x="2053734" y="4306968"/>
                <a:ext cx="4919745" cy="717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36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MV Boli" panose="02000500030200090000" pitchFamily="2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 sz="3600" dirty="0">
                            <a:solidFill>
                              <a:srgbClr val="FFFF00"/>
                            </a:solidFill>
                            <a:latin typeface="MV Boli" panose="02000500030200090000" pitchFamily="2" charset="0"/>
                            <a:cs typeface="MV Boli" panose="02000500030200090000" pitchFamily="2" charset="0"/>
                          </a:rPr>
                          <m:t>s</m:t>
                        </m:r>
                      </m:e>
                      <m:sub>
                        <m:r>
                          <m:rPr>
                            <m:nor/>
                          </m:rPr>
                          <a:rPr lang="nl-NL" sz="3200" dirty="0">
                            <a:solidFill>
                              <a:srgbClr val="FFFF00"/>
                            </a:solidFill>
                            <a:latin typeface="MV Boli" panose="02000500030200090000" pitchFamily="2" charset="0"/>
                            <a:cs typeface="MV Boli" panose="02000500030200090000" pitchFamily="2" charset="0"/>
                          </a:rPr>
                          <m:t>re</m:t>
                        </m:r>
                        <m:r>
                          <m:rPr>
                            <m:nor/>
                          </m:rPr>
                          <a:rPr lang="nl-NL" sz="3200" b="0" i="0" dirty="0" smtClean="0">
                            <a:solidFill>
                              <a:srgbClr val="FFFF00"/>
                            </a:solidFill>
                            <a:latin typeface="MV Boli" panose="02000500030200090000" pitchFamily="2" charset="0"/>
                            <a:cs typeface="MV Boli" panose="02000500030200090000" pitchFamily="2" charset="0"/>
                          </a:rPr>
                          <m:t>m</m:t>
                        </m:r>
                      </m:sub>
                    </m:sSub>
                    <m:r>
                      <m:rPr>
                        <m:nor/>
                      </m:rPr>
                      <a:rPr lang="nl-NL" sz="3200" dirty="0">
                        <a:solidFill>
                          <a:srgbClr val="FFFF00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rPr>
                      <m:t> =</m:t>
                    </m:r>
                    <m:sSub>
                      <m:sSubPr>
                        <m:ctrlPr>
                          <a:rPr lang="nl-NL" sz="36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MV Boli" panose="02000500030200090000" pitchFamily="2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 sz="3600" dirty="0">
                            <a:solidFill>
                              <a:srgbClr val="FFFF00"/>
                            </a:solidFill>
                            <a:latin typeface="MV Boli" panose="02000500030200090000" pitchFamily="2" charset="0"/>
                            <a:cs typeface="MV Boli" panose="02000500030200090000" pitchFamily="2" charset="0"/>
                          </a:rPr>
                          <m:t>v</m:t>
                        </m:r>
                      </m:e>
                      <m:sub>
                        <m:r>
                          <m:rPr>
                            <m:nor/>
                          </m:rPr>
                          <a:rPr lang="nl-NL" sz="3200" b="0" i="0" dirty="0" smtClean="0">
                            <a:solidFill>
                              <a:srgbClr val="FFFF00"/>
                            </a:solidFill>
                            <a:latin typeface="MV Boli" panose="02000500030200090000" pitchFamily="2" charset="0"/>
                            <a:cs typeface="MV Boli" panose="02000500030200090000" pitchFamily="2" charset="0"/>
                          </a:rPr>
                          <m:t>gem</m:t>
                        </m:r>
                      </m:sub>
                    </m:sSub>
                    <m:r>
                      <m:rPr>
                        <m:nor/>
                      </m:rPr>
                      <a:rPr lang="nl-NL" sz="3200" dirty="0">
                        <a:solidFill>
                          <a:srgbClr val="FFFF00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nl-NL" sz="3200" dirty="0">
                        <a:solidFill>
                          <a:srgbClr val="FFFF00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rPr>
                      <m:t>X</m:t>
                    </m:r>
                    <m:r>
                      <m:rPr>
                        <m:nor/>
                      </m:rPr>
                      <a:rPr lang="nl-NL" sz="3200" dirty="0">
                        <a:solidFill>
                          <a:srgbClr val="FFFF00"/>
                        </a:solidFill>
                        <a:latin typeface="MV Boli" panose="02000500030200090000" pitchFamily="2" charset="0"/>
                        <a:cs typeface="MV Boli" panose="02000500030200090000" pitchFamily="2" charset="0"/>
                      </a:rPr>
                      <m:t> </m:t>
                    </m:r>
                    <m:sSub>
                      <m:sSubPr>
                        <m:ctrlPr>
                          <a:rPr lang="nl-NL" sz="36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MV Boli" panose="02000500030200090000" pitchFamily="2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 sz="3600" dirty="0">
                            <a:solidFill>
                              <a:srgbClr val="FFFF00"/>
                            </a:solidFill>
                            <a:latin typeface="MV Boli" panose="02000500030200090000" pitchFamily="2" charset="0"/>
                            <a:cs typeface="MV Boli" panose="02000500030200090000" pitchFamily="2" charset="0"/>
                          </a:rPr>
                          <m:t>t</m:t>
                        </m:r>
                      </m:e>
                      <m:sub>
                        <m:r>
                          <m:rPr>
                            <m:nor/>
                          </m:rPr>
                          <a:rPr lang="nl-NL" sz="3200" dirty="0">
                            <a:solidFill>
                              <a:srgbClr val="FFFF00"/>
                            </a:solidFill>
                            <a:latin typeface="MV Boli" panose="02000500030200090000" pitchFamily="2" charset="0"/>
                            <a:cs typeface="MV Boli" panose="02000500030200090000" pitchFamily="2" charset="0"/>
                          </a:rPr>
                          <m:t>re</m:t>
                        </m:r>
                        <m:r>
                          <m:rPr>
                            <m:nor/>
                          </m:rPr>
                          <a:rPr lang="nl-NL" sz="3200" b="0" i="0" dirty="0" smtClean="0">
                            <a:solidFill>
                              <a:srgbClr val="FFFF00"/>
                            </a:solidFill>
                            <a:latin typeface="MV Boli" panose="02000500030200090000" pitchFamily="2" charset="0"/>
                            <a:cs typeface="MV Boli" panose="02000500030200090000" pitchFamily="2" charset="0"/>
                          </a:rPr>
                          <m:t>m</m:t>
                        </m:r>
                      </m:sub>
                    </m:sSub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 of:</a:t>
                </a:r>
                <a:endParaRPr lang="nl-NL" sz="3200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734" y="4306968"/>
                <a:ext cx="4919745" cy="717825"/>
              </a:xfrm>
              <a:prstGeom prst="rect">
                <a:avLst/>
              </a:prstGeom>
              <a:blipFill rotWithShape="0">
                <a:blip r:embed="rId4"/>
                <a:stretch>
                  <a:fillRect t="-5983" r="-2230" b="-1453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2" descr="data:image/jpeg;base64,/9j/4AAQSkZJRgABAQAAAQABAAD/2wCEAAkGBhQQEBQUEBIWFBUUGBYVFxQVFRAVFBUVFBsVFBQVFBQXGyYeFxkkGRQVHy8gJCcpLCwsFR4xNTAtNiYrLCkBCQoKBQUFDQUFDSkYEhgpKSkpKSkpKSkpKSkpKSkpKSkpKSkpKSkpKSkpKSkpKSkpKSkpKSkpKSkpKSkpKSkpKf/AABEIALAAtgMBIgACEQEDEQH/xAAbAAACAwEBAQAAAAAAAAAAAAACAwAEBQEGB//EAD8QAAIAAwMHCAkDBAIDAAAAAAECAAMRBBIhEyIxMkFCUQUGFDNSYXFyI1NikZKiscHRgqGyJDSBs0NjRNLw/8QAFAEBAAAAAAAAAAAAAAAAAAAAAP/EABQRAQAAAAAAAAAAAAAAAAAAAAD/2gAMAwEAAhEDEQA/APsXKdvMlQwW9U0xYgA7NCkknuEcn2l8mjBaEsl5dbNYgNo7iTWmzRFbnLKDShfYAXhgUmPVsbtAhB48Yt8kzxMlKyveFKVClBh7JxX/ADAZdg5Vnu0vNvKwJrkpksspMzON7BCt1M06b8aVh5SM5A6yyASwxZa5jMh/dTF6kZfNn+2Xzzv9syAuGe4p6PSaaywWWf1fzLBTt3zD7w2ArLaWJIEvQaHOXgD94j2hwKmXo9pYORrP5h/FY7adQ+EAOVf1fzLAi0tepk8aV1l0HD7GLMIXrT5F+rQEM5/V/MscWe5AOT0+0sPbRASNRfAfSASbQwIGTxNd5dkHlX9X8yx2b1ifq+0OgK62hz/x92suyBmWlhSsvSQNZdJ0Q6RoPi31MBa93zr9YCZZ/V/MsCLQ5JGT0e0vjFmFStZ/EfQQCptpZQSZegV1lg8q/q/mWJberfyn6Q+ArdIetMn36ywRmv6v5lgt/wDT94bABImXlBpSuMcgbF1a+AiQGTzxUmykCusmAANaEGlKGujhGpYFpLQY6q6dNaCtcBjxwHhGXzt/txgTnpgACTjSlCwrhXQaxbnW0ypKNdr1YI0EBqA0pXEV0VNaaYDRjG5tSQbMuJ1520j/AJZkJsPOgzJgTJjGmq96t4MwKCmcAFoxrgcMYZzatNLMua+vO3f+2ZAaU6zjNxOsN5u+GdHHFvib8wmbatXNfWG6e+GdK9h/hMAEmQLz4nWG83ZWO2izi6cTo7TfmFybVnPmvrDdPZWCtFqzTmvo7JgHdHHFvib8wlZAyhxOqu83FoZ0r2X+EwlbV6Q5r6o3TxaAe1nHFviaBkSBdXFtA3m4eMRrV7L/AAmBk2rNXMfQN08IDkyzi+mJ3t5u6HdHHFviaK8y1Z6Zr726eAhvSvYf4TAckSBQ4tpbebie+BtVnGbiddd5uMSTasDmvpbdPEwNptNbua+su6eMBY6OOLfE0LlWcXmxOkbzdkQXSvYf4TCpdqxbNfSN08BAdttnGTbE6p3mh/Rxxb4m/MVrZavRtmvqndMO6V7L/CYARZxf0nV7TcYZ0ccW+JvzCRas/VfV7J4wzpXsv8JgJYerTwESJYT6NfARIDI562mdKsUxrNJWdNFy6j3LtSwBJvYUAJ98bMrFVqt3AG6aZvdhhhowivyyhMhgASc3AYnWWLsACygCKAYV0AYVxPvjM5sf2y+ed/tmRrRjc2kJsy5xGfO2L62Z3QGpO3fMPvDIrzpZzc86w2J390MyZ7Z9yfiA5I1n8w/isdtOofCFSZZvPnHWGxeyvdBWiWbhzzo4J+ICxCF60+Vfq0Fkj2z7l/EJWWcoc86q7E4t3QFpoCRqL4D6RwyzTXPuT8QEiWbq550DYnDwgCmdYn6vtDYrTJZvpnne2L3d0OyZ7Z9y/iAkjQfFvqYC17vnX6xyRLNDnnS2xOJ7oC1Szm55112Jx8IC3WFStZ/EfxEdyR7Z9y/iFSpZvNnnSNicB3QBW3q38ph9Yq22Wcm+edU7E/EOyZ7Z9y/iA5v/AKfvDaxWyZv651eCcfCM7l7lVpKoko37ROJSTLN2halWd6ColoM5j4DSwBDTsXVr4COwrklGEiWHa+wRQz0C3mAALBRoBONIkBbgXaggo461FDiDs490BkWHnRKnUu3qHCpAuqTeKhiDgSFJ7qY0gObNsToy541523/tmRds3I0mWwZJYDDQcSeGk6aAkDgIRzYP9Mvnnf7ZkBam21M3PGsNvjDOmp2x74Odu+YfeGQFORbUvPnjWG32VjtptqXTnro4w2RrP5h/FYK06h8IAOnJ2x74SttTKHPGou3vaLsIXrT5V+rQHGtqdtffAybal1c8aBt7ostAyNRfAfSAqzLYl9M8b23uEO6cnbHvjszXT9X2h0BUk21KHPGltveYG021Ddzxrrt74syNB8W+pgLXu+ZfrATpydse+FSral5s8aRt9kRchUrWfxH0EBXtltQy2zxqnbDump2x747berfymGuwAJJoBiScAANJJgMvlPl6TZ0ebMcXVXQMWZiaKiLpZ2NAANJIilyBIzmtNqZekTgBcDAiRKBvJIQjTpqzbzdwUBPJYNvtC2pwchLBNlQ6HOKm1sO8EiXwWraWFPUQCLB1aeAiR2xdWvgIkA6JEjhMB2Mbm1e6MtLuvO019bMi5J5YlOyqrglq3dONKjA6MbrU43TTQYrc2D/TL553+2ZAXZ17N1dYdrvhmf7P7xJx1fMPvDL3fAVpN68+rrDj2Vjtov3Dq6PagpDZz+YfxWCtJzD4QEz/AGf3hK3sodXVXjxaLV6EKfSnyr9WgDa/7PzQEm/dXV0DtcIczYQMg5q+A+kAiZevpq73Huh2f7PzQM1s9P1faHXoBEi/Q6ulu1xMBar2bq6y8eMOkNgfFvqYC1HV8y/WAPP9n94XLvXm1dI49kRYvQqW2c3iP4iAVbS2TbV0HjwjA5QvcoTms606NKYC0sK0nPp6Ip4CoMwjiE2tR/OflRz/AE1mNJ0xCzPpFnk4hpp9o0KoNrY6FMa3JnJsuzyllShREFBiSTpJZm3mJJJJ0knjAGisGoLuC6MaUrDc/wBn5olc/wDT94ZegE2Hq08BEiWLq18BHYB0cZax2JAZNi5sypRBW8QKZpK3TcBVCVAAqqkjCldtTjCubNkQ2ZcxdedsHrZkbcY3Npz0ZaLXPnbR62ZAXptjTNzF1hsHfDehp2F9wgJsxs3M3hvL3weUbsfMsAmTY0vPmLrDYOysdtFjS4cxdHARJMxrz5u8N5eysdtExrpzNnaWAZ0JOwvuEIWyJlCLi6q7BxaLGVbsfusJWY2UOburvLxaAY1iTsL7hASLGl1cxdA2DhDGmt2PmWBkTWurmbBtXhALmWRL6Zi72wd0NNiTsL7hC5kxr6Zva2r3Q7Kt2P3WAVIsaUOYultg4mBtVkQXcxdddg4wcmY1DmbW3l4mBtUxqLm7y7V4wDOhJ2F9wjI5atqWdaLKEydMYJJkgAGZMug4ndQDOZjgAONAbnK3LS2aUZk1TQUAClWd3bBERd5iSABGdyBydNyr2m1IDaJgChQwK2eVgwkodp0F33mHBVgD5M5vLZ5EwzKTJ8ysydNugX3pQBRuoozVXYBxJJ2uhJ2F9whVsmNk2zN07Vh2VbsfusAnoaX9RdXgOMN6EnYX3CAExr+pu9peMMyjdj91gBsI9GngIkSxdWngI7AOiExI461EAC2hSQAwJxwBFTTA0HdGbzY/tl887/bMhFh5qiUynKswBJxCh61mEUdQKda1cMf8mpc2bMDZlxbXnb7+tmd8BrTt3zD7w2Kk2yjNzn1hvv398M6KO0/xv+YDsjWfzD+Kx206h8IRJsovPnPrDffsr3x20WUXTnPo7b/mAtwhetPlX6tE6IO0/wAb/mErZRlDi+qu+/Fu+AuNASNRfAfSFtZB2n+N/wAwMmyi6uL6Bvvw8YBk3rE/V9ocYpzLML6Ytvb793fDeiDtP8b/AJgDkaD4t9TFPlrlBJEozZrXUllWY46K6ABiSagADEkgCF2u0SrPKebOmFES8WYu9AKnvqSTQADEkgCMWycmzLU6Wm1K6IrqbPZmZryVPXz8euIOC7g76mAt8kcnzLRNW12pSpFej2c/+OjCheYNBnsCandBujeJ3pOs3iP4iB6IO0/xv+YXKsovNnPpG+/Ad8Ay29W/lMPilbLKBLbOfQd9/wAw/oo7T/G/5gO7/wCn7w2KnRRf1n1e2/Hxhoso7T/G/wCYDli6tfAR2OWEejTwESAfEiRICRjc2ptLMuB152hSf+WZGzGTzY/tl887/bMgLs6fq4NrDdbvhmX7m+Fok7d8w+8NgKsmdnPg2sN1uysdtE7MODaOy0HI1n8w/isdtOofCAmX7m+FoSs70hwbVXdbi0W4QvWnyL9WgCaf3N8LQEmeLq4NoG63CHtASNRfAfSATMnZ6YNvbrd0K5S5al2eWZk4lEFMbrkkk0CqoFWYnAKASYrcu8tJZml1DPMe8suTLFZsxqDBQcABtZqKNphHJvIjvNFptpV5wrk5S1MmzA4UlkjPmUJBmmhNSAAMICrydYHtUxbRbZZUIxaz2WhIlGppOnUwafwAwSuGNTG7aZuC4NrLutxh8gYHzN9TA2vd86/WALL9zfC0LlTs5sG0jdbgIswqVrP4j+IgE2yd6NsG0HdaH5fub4WgLb1b+Uw+ArZbP0Nq9luMNy/c3wtHN/8AT94bAIsPVp4CJEsXVr4COwDoF9GH/wB/mCiQHn7ByVPV5bM1wCpK5WZMC1MwsgDDPBvJQnEXIbzalsbMufvzt1fWzI24x+bU5RZlqwGfO2j1syAuzpT4ek2jdXvhmRf1nyrAzrQubnLrDaO+G9IXtL7xAV5Mprz5+8N1eysdtEp7p9Js7Kx2TPW8+cNYbR2VjtptC3DnLo4iALJP6z5VhKymyhz91cbq8Wix0le0PeIyOU+ckizzaMxaYyrckywZk58WpdlrjTvNB3wGoZbes+VY89N5dmTGyNgKzpi0DzWUdGkGgrfdTWZM/wCtMe0VGMQ2adbR/VTBZ5J/8aVMGVccJ9oQ4A7UlmntHERucny5UqUiS7iIqgKi3VVRhgANEBmcm83chNyhmtNnzA2UnuqlyBSiINEuWNiLQbTU4xs5J/WfKsBMtC30zhvbR3Q7pC9pfeIBMmU9D6Ta26vEwFplNm5+8u6vGGyLQtDnLpbaOJgLVPXNzhrrtHGAZkn9Z8qwuVKerZ+0bq8BD+kL2l94hUq0LebOXSNo7IgF2yU+TbP2HdWHZJ/WfKsBbJ65N84ap2iHdIXtD3iAQJT3+s3eyvGGZJ/WfKsc6Qt/WXV4jjDOkL2h7xABYerXwESJYurTwEdgHRIkSAkZPNgf0y+ed/tmRpu+wEVpUA937x5uw2PlCUlxDZboaYReFpvUZ2cVoab0B6KcNXzD7wykeWtFm5WbVnWFaY1yNqb6zIrnkPlJ+utinulFpA96yyw+KA9M1pWXlGmMqKGFWYhVGauksaCMi0c8JUwMtlSZam0VkJ6MeNoeksfFGTY+arCYXMiyTn0iZPm2u0ORRReVpoamO0RvEW0il2y04VtH/rAI6DbLT101bLLP/HZzfnEcGtDABf0L+oxd5J5Fk2Z2ElAt5VLMatMc1bOmTGqznvJMLvW7hZfitH/rCg9tvnCy1oo1rRpzjQYaaYwG4VwgZAzF8B9IyibdwsvxWj8RxOnAAUsuAprWjZ+mA05g9In6vtDqRgzJlsvrXotQDvWjCtANm04Q4m3cLL8Vo/EBqSBgfFvqYG1jV86/WMxBbhssuknWtG017MKtMy2YA9FrUEC/aK0Uip0bIDepC5Qzn8R9BGUHtp0Cy/FaPxEUW0VzbLj7Vo8OEBp20ejfymH0jAtUy2XWB6Lo0X7RtwGzacIaJltNaCymmGtaMDwOEBq0z/0/eGUjFpbq1pZdFNa0+PCI822jT0UaTi88aNOyA1LF1a+AjsByexySBqXrqkgGoqeFcaaaRICzEMSJAZ0zkmtpE68MAMLudUB1AD1wWjk0pp8Y0REiQEgXBphp79H+YKJAYfJvN0ynVyyEipNxLlWIYG7nG6hvVu6AcdsbkSJAcIjBXmrSYXypaszKEMq1HVHNYUo1ZIF7HNYiN+JAcEdiRIDAt/NgzZjvlBR8bjJeGoJeNTsAJWlKEmtY3JaXRThhU4k+MHATUJBAN07DQGn+DhAFWMTlfm/0iaszKXaKBdK3gaFjRheAKmorhoFARUxbewTiDS0tWmHo5WnjojJsPNy1LZklz7abRNVw+VKCVoDLQFMTrDE8OBgN2wWXIy1Stbo06Bia4DYKnAeEWb0eYTka1h0BtBcVJMw4AUNaXBpJND3bIeeQrRoFqYCmmrlr1DdPgGNSNtANkBc5U5Hyz3qqM0C6yBlahbBhUVGeacCAYnIvJAs14Xr1Qq1u0YhbxBc1znN81bCtBGfL5tz6hjaTlAKX6GuvexGgi6SKGGWXkKeGlGZPvhGDNW9iQgXClAxrXTo8YD0F6KXKFjM26VIDJfu3lvCrKyYioqKnEVxpGPZ+b08A0nlK3SQtQQVRUbEawN29j3d8XJ3I0xgjNNz03hepQKVA04gk3jXT/iALkvkDIvfDDUCUVbugIDiSSVzAQNl5scYkXuTJBSSitpApxpwHuiQH/9k="/>
          <p:cNvSpPr>
            <a:spLocks noChangeAspect="1" noChangeArrowheads="1"/>
          </p:cNvSpPr>
          <p:nvPr/>
        </p:nvSpPr>
        <p:spPr bwMode="auto">
          <a:xfrm>
            <a:off x="155575" y="-1004888"/>
            <a:ext cx="217170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QEBQUEBIWFBUUGBYVFxQVFRAVFBUVFBsVFBQVFBQXGyYeFxkkGRQVHy8gJCcpLCwsFR4xNTAtNiYrLCkBCQoKBQUFDQUFDSkYEhgpKSkpKSkpKSkpKSkpKSkpKSkpKSkpKSkpKSkpKSkpKSkpKSkpKSkpKSkpKSkpKSkpKf/AABEIALAAtgMBIgACEQEDEQH/xAAbAAACAwEBAQAAAAAAAAAAAAACAwAEBQEGB//EAD8QAAIAAwMHCAkDBAIDAAAAAAECAAMRBBIhEyIxMkFCUQUGFDNSYXFyI1NikZKiscHRgqGyJDSBs0NjRNLw/8QAFAEBAAAAAAAAAAAAAAAAAAAAAP/EABQRAQAAAAAAAAAAAAAAAAAAAAD/2gAMAwEAAhEDEQA/APsXKdvMlQwW9U0xYgA7NCkknuEcn2l8mjBaEsl5dbNYgNo7iTWmzRFbnLKDShfYAXhgUmPVsbtAhB48Yt8kzxMlKyveFKVClBh7JxX/ADAZdg5Vnu0vNvKwJrkpksspMzON7BCt1M06b8aVh5SM5A6yyASwxZa5jMh/dTF6kZfNn+2Xzzv9syAuGe4p6PSaaywWWf1fzLBTt3zD7w2ArLaWJIEvQaHOXgD94j2hwKmXo9pYORrP5h/FY7adQ+EAOVf1fzLAi0tepk8aV1l0HD7GLMIXrT5F+rQEM5/V/MscWe5AOT0+0sPbRASNRfAfSASbQwIGTxNd5dkHlX9X8yx2b1ifq+0OgK62hz/x92suyBmWlhSsvSQNZdJ0Q6RoPi31MBa93zr9YCZZ/V/MsCLQ5JGT0e0vjFmFStZ/EfQQCptpZQSZegV1lg8q/q/mWJberfyn6Q+ArdIetMn36ywRmv6v5lgt/wDT94bABImXlBpSuMcgbF1a+AiQGTzxUmykCusmAANaEGlKGujhGpYFpLQY6q6dNaCtcBjxwHhGXzt/txgTnpgACTjSlCwrhXQaxbnW0ypKNdr1YI0EBqA0pXEV0VNaaYDRjG5tSQbMuJ1520j/AJZkJsPOgzJgTJjGmq96t4MwKCmcAFoxrgcMYZzatNLMua+vO3f+2ZAaU6zjNxOsN5u+GdHHFvib8wmbatXNfWG6e+GdK9h/hMAEmQLz4nWG83ZWO2izi6cTo7TfmFybVnPmvrDdPZWCtFqzTmvo7JgHdHHFvib8wlZAyhxOqu83FoZ0r2X+EwlbV6Q5r6o3TxaAe1nHFviaBkSBdXFtA3m4eMRrV7L/AAmBk2rNXMfQN08IDkyzi+mJ3t5u6HdHHFviaK8y1Z6Zr726eAhvSvYf4TAckSBQ4tpbebie+BtVnGbiddd5uMSTasDmvpbdPEwNptNbua+su6eMBY6OOLfE0LlWcXmxOkbzdkQXSvYf4TCpdqxbNfSN08BAdttnGTbE6p3mh/Rxxb4m/MVrZavRtmvqndMO6V7L/CYARZxf0nV7TcYZ0ccW+JvzCRas/VfV7J4wzpXsv8JgJYerTwESJYT6NfARIDI562mdKsUxrNJWdNFy6j3LtSwBJvYUAJ98bMrFVqt3AG6aZvdhhhowivyyhMhgASc3AYnWWLsACygCKAYV0AYVxPvjM5sf2y+ed/tmRrRjc2kJsy5xGfO2L62Z3QGpO3fMPvDIrzpZzc86w2J390MyZ7Z9yfiA5I1n8w/isdtOofCFSZZvPnHWGxeyvdBWiWbhzzo4J+ICxCF60+Vfq0Fkj2z7l/EJWWcoc86q7E4t3QFpoCRqL4D6RwyzTXPuT8QEiWbq550DYnDwgCmdYn6vtDYrTJZvpnne2L3d0OyZ7Z9y/iAkjQfFvqYC17vnX6xyRLNDnnS2xOJ7oC1Szm55112Jx8IC3WFStZ/EfxEdyR7Z9y/iFSpZvNnnSNicB3QBW3q38ph9Yq22Wcm+edU7E/EOyZ7Z9y/iA5v/AKfvDaxWyZv651eCcfCM7l7lVpKoko37ROJSTLN2halWd6ColoM5j4DSwBDTsXVr4COwrklGEiWHa+wRQz0C3mAALBRoBONIkBbgXaggo461FDiDs490BkWHnRKnUu3qHCpAuqTeKhiDgSFJ7qY0gObNsToy541523/tmRds3I0mWwZJYDDQcSeGk6aAkDgIRzYP9Mvnnf7ZkBam21M3PGsNvjDOmp2x74Odu+YfeGQFORbUvPnjWG32VjtptqXTnro4w2RrP5h/FYK06h8IAOnJ2x74SttTKHPGou3vaLsIXrT5V+rQHGtqdtffAybal1c8aBt7ostAyNRfAfSAqzLYl9M8b23uEO6cnbHvjszXT9X2h0BUk21KHPGltveYG021Ddzxrrt74syNB8W+pgLXu+ZfrATpydse+FSral5s8aRt9kRchUrWfxH0EBXtltQy2zxqnbDump2x747berfymGuwAJJoBiScAANJJgMvlPl6TZ0ebMcXVXQMWZiaKiLpZ2NAANJIilyBIzmtNqZekTgBcDAiRKBvJIQjTpqzbzdwUBPJYNvtC2pwchLBNlQ6HOKm1sO8EiXwWraWFPUQCLB1aeAiR2xdWvgIkA6JEjhMB2Mbm1e6MtLuvO019bMi5J5YlOyqrglq3dONKjA6MbrU43TTQYrc2D/TL553+2ZAXZ17N1dYdrvhmf7P7xJx1fMPvDL3fAVpN68+rrDj2Vjtov3Dq6PagpDZz+YfxWCtJzD4QEz/AGf3hK3sodXVXjxaLV6EKfSnyr9WgDa/7PzQEm/dXV0DtcIczYQMg5q+A+kAiZevpq73Huh2f7PzQM1s9P1faHXoBEi/Q6ulu1xMBar2bq6y8eMOkNgfFvqYC1HV8y/WAPP9n94XLvXm1dI49kRYvQqW2c3iP4iAVbS2TbV0HjwjA5QvcoTms606NKYC0sK0nPp6Ip4CoMwjiE2tR/OflRz/AE1mNJ0xCzPpFnk4hpp9o0KoNrY6FMa3JnJsuzyllShREFBiSTpJZm3mJJJJ0knjAGisGoLuC6MaUrDc/wBn5olc/wDT94ZegE2Hq08BEiWLq18BHYB0cZax2JAZNi5sypRBW8QKZpK3TcBVCVAAqqkjCldtTjCubNkQ2ZcxdedsHrZkbcY3Npz0ZaLXPnbR62ZAXptjTNzF1hsHfDehp2F9wgJsxs3M3hvL3weUbsfMsAmTY0vPmLrDYOysdtFjS4cxdHARJMxrz5u8N5eysdtExrpzNnaWAZ0JOwvuEIWyJlCLi6q7BxaLGVbsfusJWY2UOburvLxaAY1iTsL7hASLGl1cxdA2DhDGmt2PmWBkTWurmbBtXhALmWRL6Zi72wd0NNiTsL7hC5kxr6Zva2r3Q7Kt2P3WAVIsaUOYultg4mBtVkQXcxdddg4wcmY1DmbW3l4mBtUxqLm7y7V4wDOhJ2F9wjI5atqWdaLKEydMYJJkgAGZMug4ndQDOZjgAONAbnK3LS2aUZk1TQUAClWd3bBERd5iSABGdyBydNyr2m1IDaJgChQwK2eVgwkodp0F33mHBVgD5M5vLZ5EwzKTJ8ysydNugX3pQBRuoozVXYBxJJ2uhJ2F9whVsmNk2zN07Vh2VbsfusAnoaX9RdXgOMN6EnYX3CAExr+pu9peMMyjdj91gBsI9GngIkSxdWngI7AOiExI461EAC2hSQAwJxwBFTTA0HdGbzY/tl887/bMhFh5qiUynKswBJxCh61mEUdQKda1cMf8mpc2bMDZlxbXnb7+tmd8BrTt3zD7w2Kk2yjNzn1hvv398M6KO0/xv+YDsjWfzD+Kx206h8IRJsovPnPrDffsr3x20WUXTnPo7b/mAtwhetPlX6tE6IO0/wAb/mErZRlDi+qu+/Fu+AuNASNRfAfSFtZB2n+N/wAwMmyi6uL6Bvvw8YBk3rE/V9ocYpzLML6Ytvb793fDeiDtP8b/AJgDkaD4t9TFPlrlBJEozZrXUllWY46K6ABiSagADEkgCF2u0SrPKebOmFES8WYu9AKnvqSTQADEkgCMWycmzLU6Wm1K6IrqbPZmZryVPXz8euIOC7g76mAt8kcnzLRNW12pSpFej2c/+OjCheYNBnsCandBujeJ3pOs3iP4iB6IO0/xv+YXKsovNnPpG+/Ad8Ay29W/lMPilbLKBLbOfQd9/wAw/oo7T/G/5gO7/wCn7w2KnRRf1n1e2/Hxhoso7T/G/wCYDli6tfAR2OWEejTwESAfEiRICRjc2ptLMuB152hSf+WZGzGTzY/tl887/bMgLs6fq4NrDdbvhmX7m+Fok7d8w+8NgKsmdnPg2sN1uysdtE7MODaOy0HI1n8w/isdtOofCAmX7m+FoSs70hwbVXdbi0W4QvWnyL9WgCaf3N8LQEmeLq4NoG63CHtASNRfAfSATMnZ6YNvbrd0K5S5al2eWZk4lEFMbrkkk0CqoFWYnAKASYrcu8tJZml1DPMe8suTLFZsxqDBQcABtZqKNphHJvIjvNFptpV5wrk5S1MmzA4UlkjPmUJBmmhNSAAMICrydYHtUxbRbZZUIxaz2WhIlGppOnUwafwAwSuGNTG7aZuC4NrLutxh8gYHzN9TA2vd86/WALL9zfC0LlTs5sG0jdbgIswqVrP4j+IgE2yd6NsG0HdaH5fub4WgLb1b+Uw+ArZbP0Nq9luMNy/c3wtHN/8AT94bAIsPVp4CJEsXVr4COwDoF9GH/wB/mCiQHn7ByVPV5bM1wCpK5WZMC1MwsgDDPBvJQnEXIbzalsbMufvzt1fWzI24x+bU5RZlqwGfO2j1syAuzpT4ek2jdXvhmRf1nyrAzrQubnLrDaO+G9IXtL7xAV5Mprz5+8N1eysdtEp7p9Js7Kx2TPW8+cNYbR2VjtptC3DnLo4iALJP6z5VhKymyhz91cbq8Wix0le0PeIyOU+ckizzaMxaYyrckywZk58WpdlrjTvNB3wGoZbes+VY89N5dmTGyNgKzpi0DzWUdGkGgrfdTWZM/wCtMe0VGMQ2adbR/VTBZ5J/8aVMGVccJ9oQ4A7UlmntHERucny5UqUiS7iIqgKi3VVRhgANEBmcm83chNyhmtNnzA2UnuqlyBSiINEuWNiLQbTU4xs5J/WfKsBMtC30zhvbR3Q7pC9pfeIBMmU9D6Ta26vEwFplNm5+8u6vGGyLQtDnLpbaOJgLVPXNzhrrtHGAZkn9Z8qwuVKerZ+0bq8BD+kL2l94hUq0LebOXSNo7IgF2yU+TbP2HdWHZJ/WfKsBbJ65N84ap2iHdIXtD3iAQJT3+s3eyvGGZJ/WfKsc6Qt/WXV4jjDOkL2h7xABYerXwESJYurTwEdgHRIkSAkZPNgf0y+ed/tmRpu+wEVpUA937x5uw2PlCUlxDZboaYReFpvUZ2cVoab0B6KcNXzD7wykeWtFm5WbVnWFaY1yNqb6zIrnkPlJ+utinulFpA96yyw+KA9M1pWXlGmMqKGFWYhVGauksaCMi0c8JUwMtlSZam0VkJ6MeNoeksfFGTY+arCYXMiyTn0iZPm2u0ORRReVpoamO0RvEW0il2y04VtH/rAI6DbLT101bLLP/HZzfnEcGtDABf0L+oxd5J5Fk2Z2ElAt5VLMatMc1bOmTGqznvJMLvW7hZfitH/rCg9tvnCy1oo1rRpzjQYaaYwG4VwgZAzF8B9IyibdwsvxWj8RxOnAAUsuAprWjZ+mA05g9In6vtDqRgzJlsvrXotQDvWjCtANm04Q4m3cLL8Vo/EBqSBgfFvqYG1jV86/WMxBbhssuknWtG017MKtMy2YA9FrUEC/aK0Uip0bIDepC5Qzn8R9BGUHtp0Cy/FaPxEUW0VzbLj7Vo8OEBp20ejfymH0jAtUy2XWB6Lo0X7RtwGzacIaJltNaCymmGtaMDwOEBq0z/0/eGUjFpbq1pZdFNa0+PCI822jT0UaTi88aNOyA1LF1a+AjsByexySBqXrqkgGoqeFcaaaRICzEMSJAZ0zkmtpE68MAMLudUB1AD1wWjk0pp8Y0REiQEgXBphp79H+YKJAYfJvN0ynVyyEipNxLlWIYG7nG6hvVu6AcdsbkSJAcIjBXmrSYXypaszKEMq1HVHNYUo1ZIF7HNYiN+JAcEdiRIDAt/NgzZjvlBR8bjJeGoJeNTsAJWlKEmtY3JaXRThhU4k+MHATUJBAN07DQGn+DhAFWMTlfm/0iaszKXaKBdK3gaFjRheAKmorhoFARUxbewTiDS0tWmHo5WnjojJsPNy1LZklz7abRNVw+VKCVoDLQFMTrDE8OBgN2wWXIy1Stbo06Bia4DYKnAeEWb0eYTka1h0BtBcVJMw4AUNaXBpJND3bIeeQrRoFqYCmmrlr1DdPgGNSNtANkBc5U5Hyz3qqM0C6yBlahbBhUVGeacCAYnIvJAs14Xr1Qq1u0YhbxBc1znN81bCtBGfL5tz6hjaTlAKX6GuvexGgi6SKGGWXkKeGlGZPvhGDNW9iQgXClAxrXTo8YD0F6KXKFjM26VIDJfu3lvCrKyYioqKnEVxpGPZ+b08A0nlK3SQtQQVRUbEawN29j3d8XJ3I0xgjNNz03hepQKVA04gk3jXT/iALkvkDIvfDDUCUVbugIDiSSVzAQNl5scYkXuTJBSSitpApxpwHuiQH/9k="/>
          <p:cNvSpPr>
            <a:spLocks noChangeAspect="1" noChangeArrowheads="1"/>
          </p:cNvSpPr>
          <p:nvPr/>
        </p:nvSpPr>
        <p:spPr bwMode="auto">
          <a:xfrm>
            <a:off x="307975" y="-852488"/>
            <a:ext cx="217170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4102" name="Picture 6" descr="http://www.sgcambium.net/3VWO%202005-2006/3V-H3/extra%20oefenopdrachten%20+%20uitwerkingen_bestanden/image00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096" y="3414043"/>
            <a:ext cx="217170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Afstand is </a:t>
            </a:r>
            <a:r>
              <a:rPr lang="nl-NL" dirty="0" err="1" smtClean="0"/>
              <a:t>opp</a:t>
            </a:r>
            <a:r>
              <a:rPr lang="nl-NL" dirty="0" smtClean="0"/>
              <a:t> </a:t>
            </a:r>
            <a:r>
              <a:rPr lang="nl-NL" dirty="0" err="1" smtClean="0"/>
              <a:t>v-t</a:t>
            </a:r>
            <a:r>
              <a:rPr lang="nl-NL" dirty="0" smtClean="0"/>
              <a:t> grafiek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Reactieafstand: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remweg:</a:t>
            </a:r>
          </a:p>
          <a:p>
            <a:pPr marL="971550" lvl="1" indent="-514350"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		</a:t>
            </a:r>
          </a:p>
          <a:p>
            <a:pPr marL="971550" lvl="1" indent="-514350" eaLnBrk="1" hangingPunct="1">
              <a:buFont typeface="Wingdings" pitchFamily="2" charset="2"/>
              <a:buNone/>
              <a:defRPr/>
            </a:pPr>
            <a:endParaRPr lang="nl-NL" sz="2000" dirty="0" smtClean="0"/>
          </a:p>
          <a:p>
            <a:pPr marL="971550" lvl="1" indent="-514350" eaLnBrk="1" hangingPunct="1">
              <a:buFont typeface="Wingdings" pitchFamily="2" charset="2"/>
              <a:buNone/>
              <a:defRPr/>
            </a:pPr>
            <a:r>
              <a:rPr lang="nl-NL" dirty="0" smtClean="0"/>
              <a:t>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stopafstand: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>
              <a:buFont typeface="Wingdings" pitchFamily="2" charset="2"/>
              <a:buNone/>
              <a:defRPr/>
            </a:pPr>
            <a:endParaRPr lang="nl-NL" dirty="0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673350" y="1931988"/>
            <a:ext cx="33329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reactie</a:t>
            </a:r>
            <a:r>
              <a:rPr lang="nl-NL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3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nl-NL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begin</a:t>
            </a:r>
            <a:r>
              <a:rPr lang="nl-NL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 </a:t>
            </a:r>
            <a:r>
              <a:rPr lang="nl-NL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nl-NL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reactie</a:t>
            </a:r>
            <a:endParaRPr lang="nl-NL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411760" y="2333625"/>
            <a:ext cx="31966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3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opp</a:t>
            </a:r>
            <a:r>
              <a:rPr lang="nl-NL" sz="1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</a:t>
            </a:r>
            <a:r>
              <a:rPr lang="nl-NL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l  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   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27300" y="3355975"/>
            <a:ext cx="6207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000" dirty="0"/>
              <a:t>(</a:t>
            </a:r>
            <a:r>
              <a:rPr lang="nl-NL" sz="4000" dirty="0" err="1"/>
              <a:t>v</a:t>
            </a:r>
            <a:r>
              <a:rPr lang="nl-NL" sz="2000" dirty="0" err="1"/>
              <a:t>begin</a:t>
            </a:r>
            <a:r>
              <a:rPr lang="nl-NL" sz="2000" dirty="0"/>
              <a:t> + </a:t>
            </a:r>
            <a:r>
              <a:rPr lang="nl-NL" sz="4000" dirty="0" err="1"/>
              <a:t>v</a:t>
            </a:r>
            <a:r>
              <a:rPr lang="nl-NL" sz="2000" dirty="0" err="1"/>
              <a:t>eind</a:t>
            </a:r>
            <a:r>
              <a:rPr lang="nl-NL" sz="2000" dirty="0"/>
              <a:t>) : 2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X </a:t>
            </a:r>
            <a:r>
              <a:rPr lang="nl-NL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nl-NL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</a:t>
            </a:r>
            <a:endParaRPr lang="nl-NL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600325" y="4013200"/>
            <a:ext cx="3751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opp</a:t>
            </a:r>
            <a:r>
              <a:rPr lang="nl-NL" sz="1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l  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   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 : 2</a:t>
            </a:r>
            <a:endParaRPr lang="nl-NL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600325" y="5072063"/>
            <a:ext cx="309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stop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reactie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nl-NL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</a:t>
            </a:r>
            <a:endParaRPr lang="nl-NL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600325" y="5802313"/>
            <a:ext cx="44735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Opp</a:t>
            </a:r>
            <a:r>
              <a:rPr lang="nl-NL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stop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Opp</a:t>
            </a:r>
            <a:r>
              <a:rPr lang="nl-NL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reactie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nl-NL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nl-NL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Opp</a:t>
            </a:r>
            <a:r>
              <a:rPr lang="nl-NL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</a:t>
            </a:r>
            <a:endParaRPr lang="nl-NL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9226" name="Groep 10"/>
          <p:cNvGrpSpPr>
            <a:grpSpLocks/>
          </p:cNvGrpSpPr>
          <p:nvPr/>
        </p:nvGrpSpPr>
        <p:grpSpPr bwMode="auto">
          <a:xfrm>
            <a:off x="6032500" y="1420813"/>
            <a:ext cx="2874963" cy="1887537"/>
            <a:chOff x="1705021" y="2844796"/>
            <a:chExt cx="5949904" cy="3706950"/>
          </a:xfrm>
        </p:grpSpPr>
        <p:sp>
          <p:nvSpPr>
            <p:cNvPr id="9227" name="Line 4"/>
            <p:cNvSpPr>
              <a:spLocks noChangeShapeType="1"/>
            </p:cNvSpPr>
            <p:nvPr/>
          </p:nvSpPr>
          <p:spPr bwMode="auto">
            <a:xfrm>
              <a:off x="2254250" y="2851150"/>
              <a:ext cx="0" cy="2339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28" name="Line 5"/>
            <p:cNvSpPr>
              <a:spLocks noChangeShapeType="1"/>
            </p:cNvSpPr>
            <p:nvPr/>
          </p:nvSpPr>
          <p:spPr bwMode="auto">
            <a:xfrm>
              <a:off x="2254250" y="5191125"/>
              <a:ext cx="5364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29" name="Line 6"/>
            <p:cNvSpPr>
              <a:spLocks noChangeShapeType="1"/>
            </p:cNvSpPr>
            <p:nvPr/>
          </p:nvSpPr>
          <p:spPr bwMode="auto">
            <a:xfrm>
              <a:off x="2254250" y="3319463"/>
              <a:ext cx="1295400" cy="0"/>
            </a:xfrm>
            <a:prstGeom prst="lin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3549650" y="3319463"/>
              <a:ext cx="2520950" cy="1871662"/>
            </a:xfrm>
            <a:prstGeom prst="lin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31" name="Line 8"/>
            <p:cNvSpPr>
              <a:spLocks noChangeShapeType="1"/>
            </p:cNvSpPr>
            <p:nvPr/>
          </p:nvSpPr>
          <p:spPr bwMode="auto">
            <a:xfrm>
              <a:off x="3549650" y="3067050"/>
              <a:ext cx="0" cy="2232025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32" name="Text Box 9"/>
            <p:cNvSpPr txBox="1">
              <a:spLocks noChangeArrowheads="1"/>
            </p:cNvSpPr>
            <p:nvPr/>
          </p:nvSpPr>
          <p:spPr bwMode="auto">
            <a:xfrm rot="-5400000">
              <a:off x="1368426" y="3181391"/>
              <a:ext cx="1150938" cy="477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 sz="900"/>
                <a:t>v in m/s</a:t>
              </a:r>
            </a:p>
          </p:txBody>
        </p:sp>
        <p:sp>
          <p:nvSpPr>
            <p:cNvPr id="9233" name="Text Box 11"/>
            <p:cNvSpPr txBox="1">
              <a:spLocks noChangeArrowheads="1"/>
            </p:cNvSpPr>
            <p:nvPr/>
          </p:nvSpPr>
          <p:spPr bwMode="auto">
            <a:xfrm>
              <a:off x="6897688" y="5299075"/>
              <a:ext cx="757237" cy="362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 sz="600"/>
                <a:t>t in s</a:t>
              </a:r>
            </a:p>
          </p:txBody>
        </p:sp>
        <p:sp>
          <p:nvSpPr>
            <p:cNvPr id="9234" name="AutoShape 12"/>
            <p:cNvSpPr>
              <a:spLocks/>
            </p:cNvSpPr>
            <p:nvPr/>
          </p:nvSpPr>
          <p:spPr bwMode="auto">
            <a:xfrm rot="-5400000">
              <a:off x="2766219" y="4895056"/>
              <a:ext cx="234950" cy="1258888"/>
            </a:xfrm>
            <a:prstGeom prst="leftBrace">
              <a:avLst>
                <a:gd name="adj1" fmla="val 4465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235" name="Text Box 13"/>
            <p:cNvSpPr txBox="1">
              <a:spLocks noChangeArrowheads="1"/>
            </p:cNvSpPr>
            <p:nvPr/>
          </p:nvSpPr>
          <p:spPr bwMode="auto">
            <a:xfrm>
              <a:off x="2366964" y="5900739"/>
              <a:ext cx="1547812" cy="543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 sz="1200"/>
                <a:t> reactie</a:t>
              </a:r>
            </a:p>
          </p:txBody>
        </p:sp>
        <p:sp>
          <p:nvSpPr>
            <p:cNvPr id="9236" name="AutoShape 15"/>
            <p:cNvSpPr>
              <a:spLocks/>
            </p:cNvSpPr>
            <p:nvPr/>
          </p:nvSpPr>
          <p:spPr bwMode="auto">
            <a:xfrm rot="-5400000">
              <a:off x="4683918" y="4272757"/>
              <a:ext cx="252413" cy="2520950"/>
            </a:xfrm>
            <a:prstGeom prst="leftBrace">
              <a:avLst>
                <a:gd name="adj1" fmla="val 8322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237" name="Text Box 16"/>
            <p:cNvSpPr txBox="1">
              <a:spLocks noChangeArrowheads="1"/>
            </p:cNvSpPr>
            <p:nvPr/>
          </p:nvSpPr>
          <p:spPr bwMode="auto">
            <a:xfrm>
              <a:off x="4338639" y="5645151"/>
              <a:ext cx="1619251" cy="906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 sz="2400"/>
                <a:t> </a:t>
              </a:r>
              <a:r>
                <a:rPr lang="nl-NL" sz="1200"/>
                <a:t>rem</a:t>
              </a:r>
            </a:p>
          </p:txBody>
        </p:sp>
        <p:sp>
          <p:nvSpPr>
            <p:cNvPr id="9238" name="AutoShape 19"/>
            <p:cNvSpPr>
              <a:spLocks noChangeArrowheads="1"/>
            </p:cNvSpPr>
            <p:nvPr/>
          </p:nvSpPr>
          <p:spPr bwMode="auto">
            <a:xfrm>
              <a:off x="3549650" y="3319463"/>
              <a:ext cx="2484438" cy="1871662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239" name="Rectangle 20"/>
            <p:cNvSpPr>
              <a:spLocks noChangeArrowheads="1"/>
            </p:cNvSpPr>
            <p:nvPr/>
          </p:nvSpPr>
          <p:spPr bwMode="auto">
            <a:xfrm>
              <a:off x="2254250" y="3354388"/>
              <a:ext cx="1295400" cy="1836737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pic>
        <p:nvPicPr>
          <p:cNvPr id="2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168</TotalTime>
  <Words>197</Words>
  <Application>Microsoft Office PowerPoint</Application>
  <PresentationFormat>Diavoorstelling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MV Boli</vt:lpstr>
      <vt:lpstr>Wingdings</vt:lpstr>
      <vt:lpstr>Digitale puntjes</vt:lpstr>
      <vt:lpstr>Snelheid</vt:lpstr>
      <vt:lpstr>Reactie afstand en remweg</vt:lpstr>
      <vt:lpstr>Reactie</vt:lpstr>
      <vt:lpstr>Reactie tijd wordt beïnvloed door</vt:lpstr>
      <vt:lpstr>De Remweg.</vt:lpstr>
      <vt:lpstr>Reageren en remmen.</vt:lpstr>
      <vt:lpstr>Reageren en remmen.</vt:lpstr>
      <vt:lpstr>De berekening </vt:lpstr>
      <vt:lpstr>Afstand is opp v-t grafiek</vt:lpstr>
    </vt:vector>
  </TitlesOfParts>
  <Company>Tomcom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14</cp:revision>
  <cp:lastPrinted>1601-01-01T00:00:00Z</cp:lastPrinted>
  <dcterms:created xsi:type="dcterms:W3CDTF">2005-11-15T19:39:19Z</dcterms:created>
  <dcterms:modified xsi:type="dcterms:W3CDTF">2014-03-26T07:43:46Z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