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sldIdLst>
    <p:sldId id="256" r:id="rId2"/>
    <p:sldId id="262" r:id="rId3"/>
    <p:sldId id="257" r:id="rId4"/>
    <p:sldId id="259" r:id="rId5"/>
    <p:sldId id="263" r:id="rId6"/>
    <p:sldId id="258" r:id="rId7"/>
    <p:sldId id="26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xmlns:mc="http://schemas.openxmlformats.org/markup-compatibility/2006" xmlns:a14="http://schemas.microsoft.com/office/drawing/2010/main" val="66FF33" mc:Ignorable=""/>
    <a:srgbClr xmlns:mc="http://schemas.openxmlformats.org/markup-compatibility/2006" xmlns:a14="http://schemas.microsoft.com/office/drawing/2010/main" val="FF0066" mc:Ignorable=""/>
    <a:srgbClr xmlns:mc="http://schemas.openxmlformats.org/markup-compatibility/2006" xmlns:a14="http://schemas.microsoft.com/office/drawing/2010/main" val="FFFFCC" mc:Ignorable="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0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1077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1077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429D6-050F-4E0F-986B-46E2EEF3BA74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2414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9FD19-9AFC-40C3-9B0F-6747C0E7B4F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1521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AC3A8-CE44-47A1-A7AF-D83C8C333D14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9343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604BC-DF17-47FC-8840-E5AE667D2E7E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8734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78D40-60D3-4C5F-92D3-FCF1AC3F4697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3321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E3490-0FFC-462A-AE73-D5C8C443717B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567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EF689-4CE0-4A5C-B075-0FCE4D1A485C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9937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E8943-5CAD-4F84-808E-67859808379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9174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918F5-9E0C-4B94-8C8E-A30EC54FA18C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017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B404E-9399-4578-862C-5492841B80E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6649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1D236-968D-4E47-AEE6-5DBA9901DE48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4313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0"/>
              </a:schemeClr>
            </a:gs>
            <a:gs pos="39999">
              <a:schemeClr val="accent5">
                <a:lumMod val="10000"/>
              </a:schemeClr>
            </a:gs>
            <a:gs pos="70000">
              <a:schemeClr val="accent5">
                <a:lumMod val="8000"/>
              </a:schemeClr>
            </a:gs>
            <a:gs pos="100000">
              <a:schemeClr val="accent5">
                <a:lumMod val="18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0649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endParaRPr>
            </a:p>
          </p:txBody>
        </p:sp>
        <p:sp>
          <p:nvSpPr>
            <p:cNvPr id="10650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endParaRPr>
            </a:p>
          </p:txBody>
        </p:sp>
        <p:sp>
          <p:nvSpPr>
            <p:cNvPr id="10650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endParaRPr>
            </a:p>
          </p:txBody>
        </p:sp>
        <p:sp>
          <p:nvSpPr>
            <p:cNvPr id="10650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endParaRPr>
            </a:p>
          </p:txBody>
        </p:sp>
        <p:sp>
          <p:nvSpPr>
            <p:cNvPr id="10650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endParaRPr>
            </a:p>
          </p:txBody>
        </p:sp>
        <p:sp>
          <p:nvSpPr>
            <p:cNvPr id="10650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endParaRPr>
            </a:p>
          </p:txBody>
        </p:sp>
        <p:sp>
          <p:nvSpPr>
            <p:cNvPr id="10650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endParaRPr>
            </a:p>
          </p:txBody>
        </p:sp>
        <p:sp>
          <p:nvSpPr>
            <p:cNvPr id="10650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endParaRPr>
            </a:p>
          </p:txBody>
        </p:sp>
        <p:sp>
          <p:nvSpPr>
            <p:cNvPr id="10650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endParaRPr>
            </a:p>
          </p:txBody>
        </p:sp>
        <p:sp>
          <p:nvSpPr>
            <p:cNvPr id="10650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endParaRPr>
            </a:p>
          </p:txBody>
        </p:sp>
        <p:sp>
          <p:nvSpPr>
            <p:cNvPr id="10650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endParaRPr>
            </a:p>
          </p:txBody>
        </p:sp>
        <p:sp>
          <p:nvSpPr>
            <p:cNvPr id="10651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endParaRPr>
            </a:p>
          </p:txBody>
        </p:sp>
        <p:sp>
          <p:nvSpPr>
            <p:cNvPr id="10651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endParaRPr>
            </a:p>
          </p:txBody>
        </p:sp>
        <p:sp>
          <p:nvSpPr>
            <p:cNvPr id="10651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endParaRPr>
            </a:p>
          </p:txBody>
        </p:sp>
        <p:sp>
          <p:nvSpPr>
            <p:cNvPr id="10651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endParaRPr>
            </a:p>
          </p:txBody>
        </p:sp>
        <p:sp>
          <p:nvSpPr>
            <p:cNvPr id="10651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endParaRPr>
            </a:p>
          </p:txBody>
        </p:sp>
        <p:sp>
          <p:nvSpPr>
            <p:cNvPr id="10651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endParaRPr>
            </a:p>
          </p:txBody>
        </p:sp>
        <p:sp>
          <p:nvSpPr>
            <p:cNvPr id="10651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endParaRPr>
            </a:p>
          </p:txBody>
        </p:sp>
        <p:sp>
          <p:nvSpPr>
            <p:cNvPr id="10651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endParaRPr>
            </a:p>
          </p:txBody>
        </p:sp>
        <p:sp>
          <p:nvSpPr>
            <p:cNvPr id="10651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endParaRPr>
            </a:p>
          </p:txBody>
        </p:sp>
        <p:sp>
          <p:nvSpPr>
            <p:cNvPr id="10651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endParaRPr>
            </a:p>
          </p:txBody>
        </p:sp>
        <p:sp>
          <p:nvSpPr>
            <p:cNvPr id="10652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endParaRPr>
            </a:p>
          </p:txBody>
        </p:sp>
        <p:sp>
          <p:nvSpPr>
            <p:cNvPr id="10652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endParaRPr>
            </a:p>
          </p:txBody>
        </p:sp>
        <p:sp>
          <p:nvSpPr>
            <p:cNvPr id="10652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endParaRPr>
            </a:p>
          </p:txBody>
        </p:sp>
        <p:sp>
          <p:nvSpPr>
            <p:cNvPr id="10652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endParaRPr>
            </a:p>
          </p:txBody>
        </p:sp>
        <p:sp>
          <p:nvSpPr>
            <p:cNvPr id="10652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endParaRPr>
            </a:p>
          </p:txBody>
        </p:sp>
        <p:sp>
          <p:nvSpPr>
            <p:cNvPr id="10652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endParaRPr>
            </a:p>
          </p:txBody>
        </p:sp>
        <p:sp>
          <p:nvSpPr>
            <p:cNvPr id="10652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endParaRPr>
            </a:p>
          </p:txBody>
        </p:sp>
        <p:sp>
          <p:nvSpPr>
            <p:cNvPr id="10652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endParaRPr>
            </a:p>
          </p:txBody>
        </p:sp>
        <p:sp>
          <p:nvSpPr>
            <p:cNvPr id="10652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endParaRPr>
            </a:p>
          </p:txBody>
        </p:sp>
        <p:sp>
          <p:nvSpPr>
            <p:cNvPr id="10652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endParaRPr>
            </a:p>
          </p:txBody>
        </p:sp>
        <p:sp>
          <p:nvSpPr>
            <p:cNvPr id="10653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endParaRPr>
            </a:p>
          </p:txBody>
        </p:sp>
        <p:sp>
          <p:nvSpPr>
            <p:cNvPr id="10653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3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3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3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3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3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3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3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3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4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4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4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4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4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4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4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4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4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4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5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5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5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5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5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5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5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5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5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5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6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6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6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6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6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6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6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6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6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6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7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7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7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7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7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7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7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7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7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7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8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8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8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8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8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8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8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8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8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8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9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9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9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9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9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9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9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9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9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59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0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0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0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0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0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0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0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0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0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0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1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1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1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1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1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1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1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1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1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1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2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2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2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2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2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2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2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2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2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2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3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3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3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3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3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3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3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3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3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3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4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4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4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4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4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4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4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4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4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4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5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5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5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5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5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5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5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5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5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5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6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6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6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6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6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6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6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6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6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6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7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7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7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7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7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7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7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7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7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7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8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8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8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8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8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8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8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8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8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8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9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9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9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9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9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9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9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9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9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69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70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70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70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70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70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70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70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70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70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70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71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71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71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71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10671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defRPr>
            </a:lvl1pPr>
          </a:lstStyle>
          <a:p>
            <a:pPr>
              <a:defRPr/>
            </a:pPr>
            <a:fld id="{7F9498D2-2FFB-4BE1-B1AA-1006CE03855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sp>
        <p:nvSpPr>
          <p:cNvPr id="10671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671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671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671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5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xmlns:mc="http://schemas.openxmlformats.org/markup-compatibility/2006" xmlns:a14="http://schemas.microsoft.com/office/drawing/2010/main" val="000000" mc:Ignorable="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xmlns:mc="http://schemas.openxmlformats.org/markup-compatibility/2006" xmlns:a14="http://schemas.microsoft.com/office/drawing/2010/main" val="000000" mc:Ignorable="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xmlns:mc="http://schemas.openxmlformats.org/markup-compatibility/2006" xmlns:a14="http://schemas.microsoft.com/office/drawing/2010/main" val="000000" mc:Ignorable="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xmlns:mc="http://schemas.openxmlformats.org/markup-compatibility/2006" xmlns:a14="http://schemas.microsoft.com/office/drawing/2010/main" val="000000" mc:Ignorable="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xmlns:mc="http://schemas.openxmlformats.org/markup-compatibility/2006" xmlns:a14="http://schemas.microsoft.com/office/drawing/2010/main" val="000000" mc:Ignorable="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xmlns:mc="http://schemas.openxmlformats.org/markup-compatibility/2006" xmlns:a14="http://schemas.microsoft.com/office/drawing/2010/main" val="000000" mc:Ignorable="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xmlns:mc="http://schemas.openxmlformats.org/markup-compatibility/2006" xmlns:a14="http://schemas.microsoft.com/office/drawing/2010/main" val="000000" mc:Ignorable="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xmlns:mc="http://schemas.openxmlformats.org/markup-compatibility/2006" xmlns:a14="http://schemas.microsoft.com/office/drawing/2010/main" val="000000" mc:Ignorable="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xmlns:mc="http://schemas.openxmlformats.org/markup-compatibility/2006" xmlns:a14="http://schemas.microsoft.com/office/drawing/2010/main" val="000000" mc:Ignorable="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xmlns:mc="http://schemas.openxmlformats.org/markup-compatibility/2006" xmlns:a14="http://schemas.microsoft.com/office/drawing/2010/main" val="000000" mc:Ignorable="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xmlns:mc="http://schemas.openxmlformats.org/markup-compatibility/2006" xmlns:a14="http://schemas.microsoft.com/office/drawing/2010/main" val="000000" mc:Ignorable="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xmlns:mc="http://schemas.openxmlformats.org/markup-compatibility/2006" xmlns:a14="http://schemas.microsoft.com/office/drawing/2010/main" val="000000" mc:Ignorable="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xmlns:mc="http://schemas.openxmlformats.org/markup-compatibility/2006" xmlns:a14="http://schemas.microsoft.com/office/drawing/2010/main" val="000000" mc:Ignorable="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xmlns:mc="http://schemas.openxmlformats.org/markup-compatibility/2006" xmlns:a14="http://schemas.microsoft.com/office/drawing/2010/main" val="000000" mc:Ignorable="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xmlns:mc="http://schemas.openxmlformats.org/markup-compatibility/2006" xmlns:a14="http://schemas.microsoft.com/office/drawing/2010/main" val="000000" mc:Ignorable="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xmlns:mc="http://schemas.openxmlformats.org/markup-compatibility/2006" xmlns:a14="http://schemas.microsoft.com/office/drawing/2010/main" val="000000" mc:Ignorable="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xmlns:mc="http://schemas.openxmlformats.org/markup-compatibility/2006" xmlns:a14="http://schemas.microsoft.com/office/drawing/2010/main" val="000000" mc:Ignorable="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xmlns:mc="http://schemas.openxmlformats.org/markup-compatibility/2006" xmlns:a14="http://schemas.microsoft.com/office/drawing/2010/main" val="000000" mc:Ignorable="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Snelheid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Reactie afstand en Remweg</a:t>
            </a:r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Reactieafstand en remweg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Reageren en remmen.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nl-NL" sz="2000" dirty="0" smtClean="0"/>
              <a:t>Het groene gebied heeft te maken met het reactievermogen.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sz="2000" dirty="0" smtClean="0"/>
              <a:t>Het blauwe gebied heeft te maken met hoe lang het duurt voor de auto stilstaat (de remtijd)</a:t>
            </a:r>
            <a:endParaRPr lang="nl-NL" dirty="0" smtClean="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2254250" y="2851150"/>
            <a:ext cx="0" cy="2339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2254250" y="5191125"/>
            <a:ext cx="5364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2254250" y="3319463"/>
            <a:ext cx="1295400" cy="0"/>
          </a:xfrm>
          <a:prstGeom prst="line">
            <a:avLst/>
          </a:prstGeom>
          <a:noFill/>
          <a:ln w="19050">
            <a:solidFill>
              <a:srgbClr xmlns:mc="http://schemas.openxmlformats.org/markup-compatibility/2006" xmlns:a14="http://schemas.microsoft.com/office/drawing/2010/main" val="FF0066" mc:Ignorable="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3549650" y="3319463"/>
            <a:ext cx="2520950" cy="1871662"/>
          </a:xfrm>
          <a:prstGeom prst="line">
            <a:avLst/>
          </a:prstGeom>
          <a:noFill/>
          <a:ln w="19050">
            <a:solidFill>
              <a:srgbClr xmlns:mc="http://schemas.openxmlformats.org/markup-compatibility/2006" xmlns:a14="http://schemas.microsoft.com/office/drawing/2010/main" val="FF0066" mc:Ignorable="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3549650" y="3067050"/>
            <a:ext cx="0" cy="2232025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 rot="-5400000">
            <a:off x="1368425" y="3236913"/>
            <a:ext cx="11509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/>
              <a:t>v in m/s</a:t>
            </a:r>
          </a:p>
        </p:txBody>
      </p:sp>
      <p:sp>
        <p:nvSpPr>
          <p:cNvPr id="4106" name="Text Box 11"/>
          <p:cNvSpPr txBox="1">
            <a:spLocks noChangeArrowheads="1"/>
          </p:cNvSpPr>
          <p:nvPr/>
        </p:nvSpPr>
        <p:spPr bwMode="auto">
          <a:xfrm>
            <a:off x="6897688" y="5299075"/>
            <a:ext cx="7572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/>
              <a:t>t in s</a:t>
            </a:r>
          </a:p>
        </p:txBody>
      </p:sp>
      <p:sp>
        <p:nvSpPr>
          <p:cNvPr id="4107" name="AutoShape 12"/>
          <p:cNvSpPr>
            <a:spLocks/>
          </p:cNvSpPr>
          <p:nvPr/>
        </p:nvSpPr>
        <p:spPr bwMode="auto">
          <a:xfrm rot="-5400000">
            <a:off x="2766219" y="4895056"/>
            <a:ext cx="234950" cy="1258888"/>
          </a:xfrm>
          <a:prstGeom prst="leftBrace">
            <a:avLst>
              <a:gd name="adj1" fmla="val 446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4108" name="Text Box 13"/>
          <p:cNvSpPr txBox="1">
            <a:spLocks noChangeArrowheads="1"/>
          </p:cNvSpPr>
          <p:nvPr/>
        </p:nvSpPr>
        <p:spPr bwMode="auto">
          <a:xfrm>
            <a:off x="2366963" y="5900738"/>
            <a:ext cx="15478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/>
              <a:t> reactie</a:t>
            </a:r>
          </a:p>
        </p:txBody>
      </p:sp>
      <p:sp>
        <p:nvSpPr>
          <p:cNvPr id="4109" name="AutoShape 15"/>
          <p:cNvSpPr>
            <a:spLocks/>
          </p:cNvSpPr>
          <p:nvPr/>
        </p:nvSpPr>
        <p:spPr bwMode="auto">
          <a:xfrm rot="-5400000">
            <a:off x="4683918" y="4272757"/>
            <a:ext cx="252413" cy="2520950"/>
          </a:xfrm>
          <a:prstGeom prst="leftBrace">
            <a:avLst>
              <a:gd name="adj1" fmla="val 8322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4110" name="Text Box 16"/>
          <p:cNvSpPr txBox="1">
            <a:spLocks noChangeArrowheads="1"/>
          </p:cNvSpPr>
          <p:nvPr/>
        </p:nvSpPr>
        <p:spPr bwMode="auto">
          <a:xfrm>
            <a:off x="4338638" y="5645150"/>
            <a:ext cx="1619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sz="3600"/>
              <a:t> </a:t>
            </a:r>
            <a:r>
              <a:rPr lang="nl-NL"/>
              <a:t>rem</a:t>
            </a:r>
          </a:p>
        </p:txBody>
      </p:sp>
      <p:sp>
        <p:nvSpPr>
          <p:cNvPr id="4111" name="AutoShape 19"/>
          <p:cNvSpPr>
            <a:spLocks noChangeArrowheads="1"/>
          </p:cNvSpPr>
          <p:nvPr/>
        </p:nvSpPr>
        <p:spPr bwMode="auto">
          <a:xfrm>
            <a:off x="3549650" y="3319463"/>
            <a:ext cx="2484438" cy="1871662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4112" name="Rectangle 20"/>
          <p:cNvSpPr>
            <a:spLocks noChangeArrowheads="1"/>
          </p:cNvSpPr>
          <p:nvPr/>
        </p:nvSpPr>
        <p:spPr bwMode="auto">
          <a:xfrm>
            <a:off x="2254250" y="3354388"/>
            <a:ext cx="1295400" cy="1836737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66FF33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17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Reactieafstand en remweg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19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Reactie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3600" dirty="0" smtClean="0">
                <a:solidFill>
                  <a:srgbClr xmlns:mc="http://schemas.openxmlformats.org/markup-compatibility/2006" xmlns:a14="http://schemas.microsoft.com/office/drawing/2010/main" val="FFFFCC" mc:Ignorable=""/>
                </a:solidFill>
              </a:rPr>
              <a:t>Reactietijd </a:t>
            </a:r>
            <a:br>
              <a:rPr lang="nl-NL" sz="3600" dirty="0" smtClean="0">
                <a:solidFill>
                  <a:srgbClr xmlns:mc="http://schemas.openxmlformats.org/markup-compatibility/2006" xmlns:a14="http://schemas.microsoft.com/office/drawing/2010/main" val="FFFFCC" mc:Ignorable=""/>
                </a:solidFill>
              </a:rPr>
            </a:br>
            <a:r>
              <a:rPr lang="nl-NL" sz="2800" dirty="0" smtClean="0"/>
              <a:t/>
            </a:r>
            <a:br>
              <a:rPr lang="nl-NL" sz="2800" dirty="0" smtClean="0"/>
            </a:br>
            <a:r>
              <a:rPr lang="nl-NL" sz="2400" dirty="0" smtClean="0"/>
              <a:t>De tijd tussen het waarnemen van een gebeurtenis en het reageren hierop.</a:t>
            </a:r>
            <a:r>
              <a:rPr lang="nl-NL" sz="2800" dirty="0" smtClean="0"/>
              <a:t/>
            </a:r>
            <a:br>
              <a:rPr lang="nl-NL" sz="2800" dirty="0" smtClean="0"/>
            </a:br>
            <a:endParaRPr lang="nl-NL" sz="2800" dirty="0" smtClean="0"/>
          </a:p>
          <a:p>
            <a:pPr eaLnBrk="1" hangingPunct="1">
              <a:defRPr/>
            </a:pPr>
            <a:r>
              <a:rPr lang="nl-NL" sz="3600" dirty="0" smtClean="0">
                <a:solidFill>
                  <a:srgbClr xmlns:mc="http://schemas.openxmlformats.org/markup-compatibility/2006" xmlns:a14="http://schemas.microsoft.com/office/drawing/2010/main" val="FFFFCC" mc:Ignorable=""/>
                </a:solidFill>
              </a:rPr>
              <a:t>Reactieweg</a:t>
            </a:r>
            <a:br>
              <a:rPr lang="nl-NL" sz="3600" dirty="0" smtClean="0">
                <a:solidFill>
                  <a:srgbClr xmlns:mc="http://schemas.openxmlformats.org/markup-compatibility/2006" xmlns:a14="http://schemas.microsoft.com/office/drawing/2010/main" val="FFFFCC" mc:Ignorable=""/>
                </a:solidFill>
              </a:rPr>
            </a:br>
            <a:r>
              <a:rPr lang="nl-NL" sz="2800" dirty="0" smtClean="0">
                <a:solidFill>
                  <a:srgbClr xmlns:mc="http://schemas.openxmlformats.org/markup-compatibility/2006" xmlns:a14="http://schemas.microsoft.com/office/drawing/2010/main" val="FFFFCC" mc:Ignorable=""/>
                </a:solidFill>
              </a:rPr>
              <a:t/>
            </a:r>
            <a:br>
              <a:rPr lang="nl-NL" sz="2800" dirty="0" smtClean="0">
                <a:solidFill>
                  <a:srgbClr xmlns:mc="http://schemas.openxmlformats.org/markup-compatibility/2006" xmlns:a14="http://schemas.microsoft.com/office/drawing/2010/main" val="FFFFCC" mc:Ignorable=""/>
                </a:solidFill>
              </a:rPr>
            </a:br>
            <a:r>
              <a:rPr lang="nl-NL" sz="2400" dirty="0" smtClean="0"/>
              <a:t>De weg die afgelegd is tussen het waarnemen (Het beginpunt) en het reageren hierop (de actie).</a:t>
            </a:r>
            <a:endParaRPr lang="nl-NL" sz="2800" dirty="0" smtClean="0"/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Reactieafstand en remweg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De Remweg.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nl-NL" sz="3600" dirty="0" smtClean="0">
                <a:solidFill>
                  <a:srgbClr xmlns:mc="http://schemas.openxmlformats.org/markup-compatibility/2006" xmlns:a14="http://schemas.microsoft.com/office/drawing/2010/main" val="FFFFCC" mc:Ignorable=""/>
                </a:solidFill>
              </a:rPr>
              <a:t>Remweg.</a:t>
            </a:r>
            <a:r>
              <a:rPr lang="nl-NL" sz="3600" dirty="0" smtClean="0"/>
              <a:t/>
            </a:r>
            <a:br>
              <a:rPr lang="nl-NL" sz="3600" dirty="0" smtClean="0"/>
            </a:br>
            <a:r>
              <a:rPr lang="nl-NL" sz="2400" dirty="0" smtClean="0"/>
              <a:t/>
            </a:r>
            <a:br>
              <a:rPr lang="nl-NL" sz="2400" dirty="0" smtClean="0"/>
            </a:br>
            <a:r>
              <a:rPr lang="nl-NL" sz="2400" dirty="0" smtClean="0"/>
              <a:t>De afstand die afgelegd wordt van het moment dat er geremd wordt (de actie) tot stilstand.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nl-NL" sz="3600" dirty="0" smtClean="0">
                <a:solidFill>
                  <a:srgbClr xmlns:mc="http://schemas.openxmlformats.org/markup-compatibility/2006" xmlns:a14="http://schemas.microsoft.com/office/drawing/2010/main" val="FFFFCC" mc:Ignorable=""/>
                </a:solidFill>
              </a:rPr>
              <a:t>De remweg hangt af van:</a:t>
            </a:r>
            <a:r>
              <a:rPr lang="nl-NL" dirty="0" smtClean="0">
                <a:solidFill>
                  <a:srgbClr xmlns:mc="http://schemas.openxmlformats.org/markup-compatibility/2006" xmlns:a14="http://schemas.microsoft.com/office/drawing/2010/main" val="FFFFCC" mc:Ignorable=""/>
                </a:solidFill>
              </a:rPr>
              <a:t/>
            </a:r>
            <a:br>
              <a:rPr lang="nl-NL" dirty="0" smtClean="0">
                <a:solidFill>
                  <a:srgbClr xmlns:mc="http://schemas.openxmlformats.org/markup-compatibility/2006" xmlns:a14="http://schemas.microsoft.com/office/drawing/2010/main" val="FFFFCC" mc:Ignorable=""/>
                </a:solidFill>
              </a:rPr>
            </a:br>
            <a:r>
              <a:rPr lang="nl-NL" sz="2400" dirty="0" smtClean="0"/>
              <a:t>	De Snelheid</a:t>
            </a:r>
            <a:br>
              <a:rPr lang="nl-NL" sz="2400" dirty="0" smtClean="0"/>
            </a:br>
            <a:r>
              <a:rPr lang="nl-NL" sz="2400" dirty="0" smtClean="0"/>
              <a:t>	De massa van het voertuig</a:t>
            </a:r>
            <a:br>
              <a:rPr lang="nl-NL" sz="2400" dirty="0" smtClean="0"/>
            </a:br>
            <a:r>
              <a:rPr lang="nl-NL" sz="2400" dirty="0" smtClean="0"/>
              <a:t>	De wrijving t.o.v. het wegdek.</a:t>
            </a:r>
            <a:endParaRPr lang="nl-NL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nl-NL" dirty="0" smtClean="0"/>
          </a:p>
          <a:p>
            <a:pPr eaLnBrk="1" hangingPunct="1">
              <a:lnSpc>
                <a:spcPct val="90000"/>
              </a:lnSpc>
              <a:defRPr/>
            </a:pPr>
            <a:endParaRPr lang="nl-NL" dirty="0" smtClean="0"/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Reactieafstand en remweg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524625"/>
            <a:ext cx="2339975" cy="325438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© Ing W.T.N.G. Tomassen</a:t>
            </a:r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Reageren en remmen.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nl-NL" dirty="0" smtClean="0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2268538" y="2205038"/>
            <a:ext cx="0" cy="2339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2268538" y="4545013"/>
            <a:ext cx="5364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2268538" y="2673350"/>
            <a:ext cx="1295400" cy="0"/>
          </a:xfrm>
          <a:prstGeom prst="line">
            <a:avLst/>
          </a:prstGeom>
          <a:noFill/>
          <a:ln w="19050">
            <a:solidFill>
              <a:srgbClr xmlns:mc="http://schemas.openxmlformats.org/markup-compatibility/2006" xmlns:a14="http://schemas.microsoft.com/office/drawing/2010/main" val="FF0066" mc:Ignorable="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3563938" y="2673350"/>
            <a:ext cx="2520950" cy="1871663"/>
          </a:xfrm>
          <a:prstGeom prst="line">
            <a:avLst/>
          </a:prstGeom>
          <a:noFill/>
          <a:ln w="19050">
            <a:solidFill>
              <a:srgbClr xmlns:mc="http://schemas.openxmlformats.org/markup-compatibility/2006" xmlns:a14="http://schemas.microsoft.com/office/drawing/2010/main" val="FF0066" mc:Ignorable="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3563938" y="2420938"/>
            <a:ext cx="0" cy="2232025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 rot="-5400000">
            <a:off x="1371600" y="2381251"/>
            <a:ext cx="11509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/>
              <a:t>v in m/s</a:t>
            </a:r>
          </a:p>
        </p:txBody>
      </p:sp>
      <p:sp>
        <p:nvSpPr>
          <p:cNvPr id="7178" name="Text Box 11"/>
          <p:cNvSpPr txBox="1">
            <a:spLocks noChangeArrowheads="1"/>
          </p:cNvSpPr>
          <p:nvPr/>
        </p:nvSpPr>
        <p:spPr bwMode="auto">
          <a:xfrm>
            <a:off x="6911975" y="4652963"/>
            <a:ext cx="7572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/>
              <a:t>t in s</a:t>
            </a:r>
          </a:p>
        </p:txBody>
      </p:sp>
      <p:sp>
        <p:nvSpPr>
          <p:cNvPr id="7179" name="AutoShape 12"/>
          <p:cNvSpPr>
            <a:spLocks/>
          </p:cNvSpPr>
          <p:nvPr/>
        </p:nvSpPr>
        <p:spPr bwMode="auto">
          <a:xfrm rot="-5400000">
            <a:off x="2780507" y="4248944"/>
            <a:ext cx="234950" cy="1258887"/>
          </a:xfrm>
          <a:prstGeom prst="leftBrace">
            <a:avLst>
              <a:gd name="adj1" fmla="val 446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7180" name="Text Box 13"/>
          <p:cNvSpPr txBox="1">
            <a:spLocks noChangeArrowheads="1"/>
          </p:cNvSpPr>
          <p:nvPr/>
        </p:nvSpPr>
        <p:spPr bwMode="auto">
          <a:xfrm>
            <a:off x="1797050" y="5035550"/>
            <a:ext cx="15478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sz="3600"/>
              <a:t>t</a:t>
            </a:r>
            <a:r>
              <a:rPr lang="nl-NL"/>
              <a:t> reactie</a:t>
            </a:r>
          </a:p>
        </p:txBody>
      </p:sp>
      <p:sp>
        <p:nvSpPr>
          <p:cNvPr id="7181" name="AutoShape 15"/>
          <p:cNvSpPr>
            <a:spLocks/>
          </p:cNvSpPr>
          <p:nvPr/>
        </p:nvSpPr>
        <p:spPr bwMode="auto">
          <a:xfrm rot="-5400000">
            <a:off x="4698207" y="3626644"/>
            <a:ext cx="252412" cy="2520950"/>
          </a:xfrm>
          <a:prstGeom prst="leftBrace">
            <a:avLst>
              <a:gd name="adj1" fmla="val 8322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7182" name="Text Box 16"/>
          <p:cNvSpPr txBox="1">
            <a:spLocks noChangeArrowheads="1"/>
          </p:cNvSpPr>
          <p:nvPr/>
        </p:nvSpPr>
        <p:spPr bwMode="auto">
          <a:xfrm>
            <a:off x="4608513" y="4976813"/>
            <a:ext cx="1619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sz="3600"/>
              <a:t>t </a:t>
            </a:r>
            <a:r>
              <a:rPr lang="nl-NL"/>
              <a:t>rem</a:t>
            </a:r>
          </a:p>
        </p:txBody>
      </p:sp>
      <p:sp>
        <p:nvSpPr>
          <p:cNvPr id="7183" name="Text Box 17"/>
          <p:cNvSpPr txBox="1">
            <a:spLocks noChangeArrowheads="1"/>
          </p:cNvSpPr>
          <p:nvPr/>
        </p:nvSpPr>
        <p:spPr bwMode="auto">
          <a:xfrm>
            <a:off x="4608513" y="5516563"/>
            <a:ext cx="35274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sz="3600"/>
              <a:t>v</a:t>
            </a:r>
            <a:r>
              <a:rPr lang="nl-NL"/>
              <a:t>gem = (</a:t>
            </a:r>
            <a:r>
              <a:rPr lang="nl-NL" sz="3600"/>
              <a:t>v</a:t>
            </a:r>
            <a:r>
              <a:rPr lang="nl-NL"/>
              <a:t>begin + </a:t>
            </a:r>
            <a:r>
              <a:rPr lang="nl-NL" sz="3600"/>
              <a:t>v</a:t>
            </a:r>
            <a:r>
              <a:rPr lang="nl-NL"/>
              <a:t>eind) : 2 </a:t>
            </a:r>
          </a:p>
        </p:txBody>
      </p:sp>
      <p:sp>
        <p:nvSpPr>
          <p:cNvPr id="7184" name="Text Box 18"/>
          <p:cNvSpPr txBox="1">
            <a:spLocks noChangeArrowheads="1"/>
          </p:cNvSpPr>
          <p:nvPr/>
        </p:nvSpPr>
        <p:spPr bwMode="auto">
          <a:xfrm>
            <a:off x="1468438" y="5583238"/>
            <a:ext cx="20526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sz="3600"/>
              <a:t>v</a:t>
            </a:r>
            <a:r>
              <a:rPr lang="nl-NL"/>
              <a:t>gem = </a:t>
            </a:r>
            <a:r>
              <a:rPr lang="nl-NL" sz="3600"/>
              <a:t>v</a:t>
            </a:r>
            <a:r>
              <a:rPr lang="nl-NL"/>
              <a:t>begin</a:t>
            </a:r>
          </a:p>
        </p:txBody>
      </p:sp>
      <p:sp>
        <p:nvSpPr>
          <p:cNvPr id="7185" name="AutoShape 19"/>
          <p:cNvSpPr>
            <a:spLocks noChangeArrowheads="1"/>
          </p:cNvSpPr>
          <p:nvPr/>
        </p:nvSpPr>
        <p:spPr bwMode="auto">
          <a:xfrm>
            <a:off x="3563938" y="2673350"/>
            <a:ext cx="2484437" cy="1871663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7186" name="Rectangle 20"/>
          <p:cNvSpPr>
            <a:spLocks noChangeArrowheads="1"/>
          </p:cNvSpPr>
          <p:nvPr/>
        </p:nvSpPr>
        <p:spPr bwMode="auto">
          <a:xfrm>
            <a:off x="2268538" y="2708275"/>
            <a:ext cx="1295400" cy="1836738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66FF33" mc:Ignorable="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cxnSp>
        <p:nvCxnSpPr>
          <p:cNvPr id="20" name="Rechte verbindingslijn 19"/>
          <p:cNvCxnSpPr/>
          <p:nvPr/>
        </p:nvCxnSpPr>
        <p:spPr>
          <a:xfrm rot="5400000">
            <a:off x="1521619" y="4067969"/>
            <a:ext cx="4054475" cy="1587"/>
          </a:xfrm>
          <a:prstGeom prst="line">
            <a:avLst/>
          </a:prstGeom>
          <a:ln>
            <a:prstDash val="dash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21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Reactieafstand en remweg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23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De berekening	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49688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nl-NL" dirty="0" smtClean="0"/>
              <a:t>De Reactieafstand: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nl-NL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dirty="0" smtClean="0"/>
              <a:t>De remweg:</a:t>
            </a:r>
          </a:p>
          <a:p>
            <a:pPr marL="971550" lvl="1" indent="-514350" eaLnBrk="1" hangingPunct="1">
              <a:buFont typeface="+mj-lt"/>
              <a:buAutoNum type="arabicPeriod"/>
              <a:defRPr/>
            </a:pPr>
            <a:r>
              <a:rPr lang="nl-NL" sz="2000" dirty="0" smtClean="0"/>
              <a:t>Bepaal de gemiddelde snelheid</a:t>
            </a:r>
            <a:br>
              <a:rPr lang="nl-NL" sz="2000" dirty="0" smtClean="0"/>
            </a:br>
            <a:r>
              <a:rPr lang="nl-NL" sz="2000" dirty="0" smtClean="0"/>
              <a:t/>
            </a:r>
            <a:br>
              <a:rPr lang="nl-NL" sz="2000" dirty="0" smtClean="0"/>
            </a:br>
            <a:endParaRPr lang="nl-NL" sz="2000" dirty="0" smtClean="0"/>
          </a:p>
          <a:p>
            <a:pPr marL="971550" lvl="1" indent="-514350" eaLnBrk="1" hangingPunct="1">
              <a:buFont typeface="+mj-lt"/>
              <a:buAutoNum type="arabicPeriod"/>
              <a:defRPr/>
            </a:pPr>
            <a:r>
              <a:rPr lang="nl-NL" sz="2000" dirty="0" smtClean="0"/>
              <a:t>De Remafstand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nl-NL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dirty="0" smtClean="0"/>
              <a:t>De stopafstand: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nl-NL" dirty="0" smtClean="0"/>
          </a:p>
        </p:txBody>
      </p:sp>
      <p:sp>
        <p:nvSpPr>
          <p:cNvPr id="109578" name="Text Box 10"/>
          <p:cNvSpPr txBox="1">
            <a:spLocks noChangeArrowheads="1"/>
          </p:cNvSpPr>
          <p:nvPr/>
        </p:nvSpPr>
        <p:spPr bwMode="auto">
          <a:xfrm>
            <a:off x="2673350" y="1676400"/>
            <a:ext cx="3263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nl-NL" sz="3600" dirty="0" err="1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s</a:t>
            </a:r>
            <a:r>
              <a:rPr lang="nl-NL" dirty="0" err="1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reactie</a:t>
            </a:r>
            <a:r>
              <a:rPr lang="nl-NL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 =</a:t>
            </a:r>
            <a:r>
              <a:rPr lang="nl-NL" sz="3600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 </a:t>
            </a:r>
            <a:r>
              <a:rPr lang="nl-NL" sz="3600" dirty="0" err="1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v</a:t>
            </a:r>
            <a:r>
              <a:rPr lang="nl-NL" dirty="0" err="1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gem</a:t>
            </a:r>
            <a:r>
              <a:rPr lang="nl-NL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 X </a:t>
            </a:r>
            <a:r>
              <a:rPr lang="nl-NL" sz="3600" dirty="0" err="1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t</a:t>
            </a:r>
            <a:r>
              <a:rPr lang="nl-NL" dirty="0" err="1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reactie</a:t>
            </a:r>
            <a:endParaRPr lang="nl-NL" dirty="0"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/>
                </a:outerShdw>
              </a:effectLst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563813" y="4232275"/>
            <a:ext cx="2679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nl-NL" sz="3600" dirty="0" err="1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s</a:t>
            </a:r>
            <a:r>
              <a:rPr lang="nl-NL" dirty="0" err="1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rem</a:t>
            </a:r>
            <a:r>
              <a:rPr lang="nl-NL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 =</a:t>
            </a:r>
            <a:r>
              <a:rPr lang="nl-NL" sz="3600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 </a:t>
            </a:r>
            <a:r>
              <a:rPr lang="nl-NL" sz="3600" dirty="0" err="1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v</a:t>
            </a:r>
            <a:r>
              <a:rPr lang="nl-NL" dirty="0" err="1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gem</a:t>
            </a:r>
            <a:r>
              <a:rPr lang="nl-NL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 X </a:t>
            </a:r>
            <a:r>
              <a:rPr lang="nl-NL" sz="3600" dirty="0" err="1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t</a:t>
            </a:r>
            <a:r>
              <a:rPr lang="nl-NL" dirty="0" err="1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rem</a:t>
            </a:r>
            <a:endParaRPr lang="nl-NL" dirty="0"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/>
                </a:outerShdw>
              </a:effectLst>
            </a:endParaRPr>
          </a:p>
        </p:txBody>
      </p:sp>
      <p:sp>
        <p:nvSpPr>
          <p:cNvPr id="8198" name="Text Box 17"/>
          <p:cNvSpPr txBox="1">
            <a:spLocks noChangeArrowheads="1"/>
          </p:cNvSpPr>
          <p:nvPr/>
        </p:nvSpPr>
        <p:spPr bwMode="auto">
          <a:xfrm>
            <a:off x="2454275" y="3282950"/>
            <a:ext cx="35274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sz="3600"/>
              <a:t>v</a:t>
            </a:r>
            <a:r>
              <a:rPr lang="nl-NL"/>
              <a:t>gem = (</a:t>
            </a:r>
            <a:r>
              <a:rPr lang="nl-NL" sz="3600"/>
              <a:t>v</a:t>
            </a:r>
            <a:r>
              <a:rPr lang="nl-NL"/>
              <a:t>begin + </a:t>
            </a:r>
            <a:r>
              <a:rPr lang="nl-NL" sz="3600"/>
              <a:t>v</a:t>
            </a:r>
            <a:r>
              <a:rPr lang="nl-NL"/>
              <a:t>eind) : 2 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600325" y="5510213"/>
            <a:ext cx="309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nl-NL" sz="3600" dirty="0" err="1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s</a:t>
            </a:r>
            <a:r>
              <a:rPr lang="nl-NL" dirty="0" err="1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stop</a:t>
            </a:r>
            <a:r>
              <a:rPr lang="nl-NL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 =</a:t>
            </a:r>
            <a:r>
              <a:rPr lang="nl-NL" sz="3600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 </a:t>
            </a:r>
            <a:r>
              <a:rPr lang="nl-NL" sz="3600" dirty="0" err="1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s</a:t>
            </a:r>
            <a:r>
              <a:rPr lang="nl-NL" dirty="0" err="1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reactie</a:t>
            </a:r>
            <a:r>
              <a:rPr lang="nl-NL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 </a:t>
            </a:r>
            <a:r>
              <a:rPr lang="nl-NL" sz="3600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+</a:t>
            </a:r>
            <a:r>
              <a:rPr lang="nl-NL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 </a:t>
            </a:r>
            <a:r>
              <a:rPr lang="nl-NL" sz="3600" dirty="0" err="1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s</a:t>
            </a:r>
            <a:r>
              <a:rPr lang="nl-NL" dirty="0" err="1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rem</a:t>
            </a:r>
            <a:endParaRPr lang="nl-NL" dirty="0"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/>
                </a:outerShdw>
              </a:effectLst>
            </a:endParaRPr>
          </a:p>
        </p:txBody>
      </p:sp>
      <p:pic>
        <p:nvPicPr>
          <p:cNvPr id="9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Reactieafstand en remweg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12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Afstand is </a:t>
            </a:r>
            <a:r>
              <a:rPr lang="nl-NL" dirty="0" err="1" smtClean="0"/>
              <a:t>opp</a:t>
            </a:r>
            <a:r>
              <a:rPr lang="nl-NL" dirty="0" smtClean="0"/>
              <a:t> </a:t>
            </a:r>
            <a:r>
              <a:rPr lang="nl-NL" dirty="0" err="1" smtClean="0"/>
              <a:t>v-t</a:t>
            </a:r>
            <a:r>
              <a:rPr lang="nl-NL" dirty="0" smtClean="0"/>
              <a:t> grafiek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nl-NL" dirty="0" smtClean="0"/>
              <a:t>De Reactieafstand: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nl-NL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dirty="0" smtClean="0"/>
              <a:t>De remweg:</a:t>
            </a:r>
          </a:p>
          <a:p>
            <a:pPr marL="971550" lvl="1" indent="-514350" eaLnBrk="1" hangingPunct="1">
              <a:buFont typeface="Wingdings" pitchFamily="2" charset="2"/>
              <a:buNone/>
              <a:defRPr/>
            </a:pPr>
            <a:r>
              <a:rPr lang="nl-NL" sz="2000" dirty="0" smtClean="0"/>
              <a:t>		</a:t>
            </a:r>
          </a:p>
          <a:p>
            <a:pPr marL="971550" lvl="1" indent="-514350" eaLnBrk="1" hangingPunct="1">
              <a:buFont typeface="Wingdings" pitchFamily="2" charset="2"/>
              <a:buNone/>
              <a:defRPr/>
            </a:pPr>
            <a:endParaRPr lang="nl-NL" sz="2000" dirty="0" smtClean="0"/>
          </a:p>
          <a:p>
            <a:pPr marL="971550" lvl="1" indent="-514350" eaLnBrk="1" hangingPunct="1">
              <a:buFont typeface="Wingdings" pitchFamily="2" charset="2"/>
              <a:buNone/>
              <a:defRPr/>
            </a:pPr>
            <a:r>
              <a:rPr lang="nl-NL" dirty="0" smtClean="0"/>
              <a:t>l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nl-NL" dirty="0" smtClean="0"/>
              <a:t>De stopafstand: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nl-NL" dirty="0" smtClean="0"/>
          </a:p>
          <a:p>
            <a:pPr>
              <a:buFont typeface="Wingdings" pitchFamily="2" charset="2"/>
              <a:buNone/>
              <a:defRPr/>
            </a:pPr>
            <a:endParaRPr lang="nl-NL" dirty="0"/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673350" y="1931988"/>
            <a:ext cx="3263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nl-NL" sz="3600" dirty="0" err="1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s</a:t>
            </a:r>
            <a:r>
              <a:rPr lang="nl-NL" dirty="0" err="1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reactie</a:t>
            </a:r>
            <a:r>
              <a:rPr lang="nl-NL" dirty="0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 </a:t>
            </a:r>
            <a:r>
              <a:rPr lang="nl-NL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=</a:t>
            </a:r>
            <a:r>
              <a:rPr lang="nl-NL" sz="3600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 </a:t>
            </a:r>
            <a:r>
              <a:rPr lang="nl-NL" sz="3600" dirty="0" err="1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v</a:t>
            </a:r>
            <a:r>
              <a:rPr lang="nl-NL" dirty="0" err="1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gem</a:t>
            </a:r>
            <a:r>
              <a:rPr lang="nl-NL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 X </a:t>
            </a:r>
            <a:r>
              <a:rPr lang="nl-NL" sz="3600" dirty="0" err="1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t</a:t>
            </a:r>
            <a:r>
              <a:rPr lang="nl-NL" dirty="0" err="1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reactie</a:t>
            </a:r>
            <a:endParaRPr lang="nl-NL" dirty="0">
              <a:solidFill>
                <a:srgbClr xmlns:mc="http://schemas.openxmlformats.org/markup-compatibility/2006" xmlns:a14="http://schemas.microsoft.com/office/drawing/2010/main" val="66FF33" mc:Ignorable="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/>
                </a:outerShdw>
              </a:effectLst>
            </a:endParaRP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2411760" y="2333625"/>
            <a:ext cx="319665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nl-NL" sz="3600" dirty="0" smtClean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opp</a:t>
            </a:r>
            <a:r>
              <a:rPr lang="nl-NL" sz="1600" dirty="0" smtClean="0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reac</a:t>
            </a:r>
            <a:r>
              <a:rPr lang="nl-NL" dirty="0" smtClean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 </a:t>
            </a:r>
            <a:r>
              <a:rPr lang="nl-NL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=</a:t>
            </a:r>
            <a:r>
              <a:rPr lang="nl-NL" sz="3600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 </a:t>
            </a:r>
            <a:r>
              <a:rPr lang="nl-NL" sz="3600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  l  </a:t>
            </a:r>
            <a:r>
              <a:rPr lang="nl-NL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X   </a:t>
            </a:r>
            <a:r>
              <a:rPr lang="nl-NL" sz="3600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b</a:t>
            </a:r>
            <a:endParaRPr lang="nl-NL" dirty="0"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/>
                </a:outerShdw>
              </a:effectLst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527300" y="3355975"/>
            <a:ext cx="6207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nl-NL" sz="3600" dirty="0" err="1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s</a:t>
            </a:r>
            <a:r>
              <a:rPr lang="nl-NL" dirty="0" err="1">
                <a:solidFill>
                  <a:srgbClr xmlns:mc="http://schemas.openxmlformats.org/markup-compatibility/2006" xmlns:a14="http://schemas.microsoft.com/office/drawing/2010/main" val="00B0F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rem</a:t>
            </a:r>
            <a:r>
              <a:rPr lang="nl-NL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 =</a:t>
            </a:r>
            <a:r>
              <a:rPr lang="nl-NL" sz="3600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 </a:t>
            </a:r>
            <a:r>
              <a:rPr lang="nl-NL" sz="2000" dirty="0"/>
              <a:t>(</a:t>
            </a:r>
            <a:r>
              <a:rPr lang="nl-NL" sz="4000" dirty="0" err="1"/>
              <a:t>v</a:t>
            </a:r>
            <a:r>
              <a:rPr lang="nl-NL" sz="2000" dirty="0" err="1"/>
              <a:t>begin</a:t>
            </a:r>
            <a:r>
              <a:rPr lang="nl-NL" sz="2000" dirty="0"/>
              <a:t> + </a:t>
            </a:r>
            <a:r>
              <a:rPr lang="nl-NL" sz="4000" dirty="0" err="1"/>
              <a:t>v</a:t>
            </a:r>
            <a:r>
              <a:rPr lang="nl-NL" sz="2000" dirty="0" err="1"/>
              <a:t>eind</a:t>
            </a:r>
            <a:r>
              <a:rPr lang="nl-NL" sz="2000" dirty="0"/>
              <a:t>) : </a:t>
            </a:r>
            <a:r>
              <a:rPr lang="nl-NL" sz="2000" dirty="0"/>
              <a:t>2</a:t>
            </a:r>
            <a:r>
              <a:rPr lang="nl-NL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 X </a:t>
            </a:r>
            <a:r>
              <a:rPr lang="nl-NL" sz="3600" dirty="0" err="1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t</a:t>
            </a:r>
            <a:r>
              <a:rPr lang="nl-NL" dirty="0" err="1">
                <a:solidFill>
                  <a:srgbClr xmlns:mc="http://schemas.openxmlformats.org/markup-compatibility/2006" xmlns:a14="http://schemas.microsoft.com/office/drawing/2010/main" val="00B0F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rem</a:t>
            </a:r>
            <a:endParaRPr lang="nl-NL" dirty="0">
              <a:solidFill>
                <a:srgbClr xmlns:mc="http://schemas.openxmlformats.org/markup-compatibility/2006" xmlns:a14="http://schemas.microsoft.com/office/drawing/2010/main" val="00B0F0" mc:Ignorable="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/>
                </a:outerShdw>
              </a:effectLst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600325" y="4013200"/>
            <a:ext cx="37512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nl-NL" sz="3600" dirty="0" err="1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opp</a:t>
            </a:r>
            <a:r>
              <a:rPr lang="nl-NL" sz="1600" dirty="0" err="1">
                <a:solidFill>
                  <a:srgbClr xmlns:mc="http://schemas.openxmlformats.org/markup-compatibility/2006" xmlns:a14="http://schemas.microsoft.com/office/drawing/2010/main" val="00B0F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rem</a:t>
            </a:r>
            <a:r>
              <a:rPr lang="nl-NL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 </a:t>
            </a:r>
            <a:r>
              <a:rPr lang="nl-NL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=</a:t>
            </a:r>
            <a:r>
              <a:rPr lang="nl-NL" sz="3600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 </a:t>
            </a:r>
            <a:r>
              <a:rPr lang="nl-NL" sz="3600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    l  </a:t>
            </a:r>
            <a:r>
              <a:rPr lang="nl-NL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X   </a:t>
            </a:r>
            <a:r>
              <a:rPr lang="nl-NL" sz="3600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b : 2</a:t>
            </a:r>
            <a:endParaRPr lang="nl-NL" dirty="0"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/>
                </a:outerShdw>
              </a:effectLst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600325" y="5072063"/>
            <a:ext cx="309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nl-NL" sz="3600" dirty="0" err="1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s</a:t>
            </a:r>
            <a:r>
              <a:rPr lang="nl-NL" dirty="0" err="1">
                <a:solidFill>
                  <a:srgbClr xmlns:mc="http://schemas.openxmlformats.org/markup-compatibility/2006" xmlns:a14="http://schemas.microsoft.com/office/drawing/2010/main" val="FFC00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stop</a:t>
            </a:r>
            <a:r>
              <a:rPr lang="nl-NL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 =</a:t>
            </a:r>
            <a:r>
              <a:rPr lang="nl-NL" sz="3600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 </a:t>
            </a:r>
            <a:r>
              <a:rPr lang="nl-NL" sz="3600" dirty="0" err="1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s</a:t>
            </a:r>
            <a:r>
              <a:rPr lang="nl-NL" dirty="0" err="1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reactie</a:t>
            </a:r>
            <a:r>
              <a:rPr lang="nl-NL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 </a:t>
            </a:r>
            <a:r>
              <a:rPr lang="nl-NL" sz="3600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+</a:t>
            </a:r>
            <a:r>
              <a:rPr lang="nl-NL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 </a:t>
            </a:r>
            <a:r>
              <a:rPr lang="nl-NL" sz="3600" dirty="0" err="1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s</a:t>
            </a:r>
            <a:r>
              <a:rPr lang="nl-NL" dirty="0" err="1">
                <a:solidFill>
                  <a:srgbClr xmlns:mc="http://schemas.openxmlformats.org/markup-compatibility/2006" xmlns:a14="http://schemas.microsoft.com/office/drawing/2010/main" val="00B0F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rem</a:t>
            </a:r>
            <a:endParaRPr lang="nl-NL" dirty="0">
              <a:solidFill>
                <a:srgbClr xmlns:mc="http://schemas.openxmlformats.org/markup-compatibility/2006" xmlns:a14="http://schemas.microsoft.com/office/drawing/2010/main" val="00B0F0" mc:Ignorable="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/>
                </a:outerShdw>
              </a:effectLst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600325" y="5802313"/>
            <a:ext cx="44735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nl-NL" sz="2800" dirty="0" err="1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Opp</a:t>
            </a:r>
            <a:r>
              <a:rPr lang="nl-NL" dirty="0" err="1">
                <a:solidFill>
                  <a:srgbClr xmlns:mc="http://schemas.openxmlformats.org/markup-compatibility/2006" xmlns:a14="http://schemas.microsoft.com/office/drawing/2010/main" val="FFC00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stop</a:t>
            </a:r>
            <a:r>
              <a:rPr lang="nl-NL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 </a:t>
            </a:r>
            <a:r>
              <a:rPr lang="nl-NL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=</a:t>
            </a:r>
            <a:r>
              <a:rPr lang="nl-NL" sz="3600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 </a:t>
            </a:r>
            <a:r>
              <a:rPr lang="nl-NL" sz="2800" dirty="0" err="1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Opp</a:t>
            </a:r>
            <a:r>
              <a:rPr lang="nl-NL" dirty="0" err="1">
                <a:solidFill>
                  <a:srgbClr xmlns:mc="http://schemas.openxmlformats.org/markup-compatibility/2006" xmlns:a14="http://schemas.microsoft.com/office/drawing/2010/main" val="66FF33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reactie</a:t>
            </a:r>
            <a:r>
              <a:rPr lang="nl-NL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 </a:t>
            </a:r>
            <a:r>
              <a:rPr lang="nl-NL" sz="3600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+</a:t>
            </a:r>
            <a:r>
              <a:rPr lang="nl-NL" dirty="0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 </a:t>
            </a:r>
            <a:r>
              <a:rPr lang="nl-NL" sz="2800" dirty="0" err="1"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Opp</a:t>
            </a:r>
            <a:r>
              <a:rPr lang="nl-NL" dirty="0" err="1">
                <a:solidFill>
                  <a:srgbClr xmlns:mc="http://schemas.openxmlformats.org/markup-compatibility/2006" xmlns:a14="http://schemas.microsoft.com/office/drawing/2010/main" val="00B0F0" mc:Ignorable=""/>
                </a:solidFill>
                <a:effectLst>
                  <a:outerShdw blurRad="38100" dist="38100" dir="2700000" algn="tl">
                    <a:srgbClr xmlns:mc="http://schemas.openxmlformats.org/markup-compatibility/2006" xmlns:a14="http://schemas.microsoft.com/office/drawing/2010/main" val="000000" mc:Ignorable=""/>
                  </a:outerShdw>
                </a:effectLst>
              </a:rPr>
              <a:t>rem</a:t>
            </a:r>
            <a:endParaRPr lang="nl-NL" dirty="0">
              <a:solidFill>
                <a:srgbClr xmlns:mc="http://schemas.openxmlformats.org/markup-compatibility/2006" xmlns:a14="http://schemas.microsoft.com/office/drawing/2010/main" val="00B0F0" mc:Ignorable=""/>
              </a:solidFill>
              <a:effectLst>
                <a:outerShdw blurRad="38100" dist="38100" dir="2700000" algn="tl">
                  <a:srgbClr xmlns:mc="http://schemas.openxmlformats.org/markup-compatibility/2006" xmlns:a14="http://schemas.microsoft.com/office/drawing/2010/main" val="000000" mc:Ignorable=""/>
                </a:outerShdw>
              </a:effectLst>
            </a:endParaRPr>
          </a:p>
        </p:txBody>
      </p:sp>
      <p:grpSp>
        <p:nvGrpSpPr>
          <p:cNvPr id="9226" name="Groep 10"/>
          <p:cNvGrpSpPr>
            <a:grpSpLocks/>
          </p:cNvGrpSpPr>
          <p:nvPr/>
        </p:nvGrpSpPr>
        <p:grpSpPr bwMode="auto">
          <a:xfrm>
            <a:off x="6032500" y="1420813"/>
            <a:ext cx="2874963" cy="1887537"/>
            <a:chOff x="1705021" y="2844796"/>
            <a:chExt cx="5949904" cy="3706950"/>
          </a:xfrm>
        </p:grpSpPr>
        <p:sp>
          <p:nvSpPr>
            <p:cNvPr id="9227" name="Line 4"/>
            <p:cNvSpPr>
              <a:spLocks noChangeShapeType="1"/>
            </p:cNvSpPr>
            <p:nvPr/>
          </p:nvSpPr>
          <p:spPr bwMode="auto">
            <a:xfrm>
              <a:off x="2254250" y="2851150"/>
              <a:ext cx="0" cy="23399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9228" name="Line 5"/>
            <p:cNvSpPr>
              <a:spLocks noChangeShapeType="1"/>
            </p:cNvSpPr>
            <p:nvPr/>
          </p:nvSpPr>
          <p:spPr bwMode="auto">
            <a:xfrm>
              <a:off x="2254250" y="5191125"/>
              <a:ext cx="53641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9229" name="Line 6"/>
            <p:cNvSpPr>
              <a:spLocks noChangeShapeType="1"/>
            </p:cNvSpPr>
            <p:nvPr/>
          </p:nvSpPr>
          <p:spPr bwMode="auto">
            <a:xfrm>
              <a:off x="2254250" y="3319463"/>
              <a:ext cx="1295400" cy="0"/>
            </a:xfrm>
            <a:prstGeom prst="line">
              <a:avLst/>
            </a:prstGeom>
            <a:noFill/>
            <a:ln w="19050">
              <a:solidFill>
                <a:srgbClr xmlns:mc="http://schemas.openxmlformats.org/markup-compatibility/2006" xmlns:a14="http://schemas.microsoft.com/office/drawing/2010/main" val="FF0066" mc:Ignorable="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9230" name="Line 7"/>
            <p:cNvSpPr>
              <a:spLocks noChangeShapeType="1"/>
            </p:cNvSpPr>
            <p:nvPr/>
          </p:nvSpPr>
          <p:spPr bwMode="auto">
            <a:xfrm>
              <a:off x="3549650" y="3319463"/>
              <a:ext cx="2520950" cy="1871662"/>
            </a:xfrm>
            <a:prstGeom prst="line">
              <a:avLst/>
            </a:prstGeom>
            <a:noFill/>
            <a:ln w="19050">
              <a:solidFill>
                <a:srgbClr xmlns:mc="http://schemas.openxmlformats.org/markup-compatibility/2006" xmlns:a14="http://schemas.microsoft.com/office/drawing/2010/main" val="FF0066" mc:Ignorable="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9231" name="Line 8"/>
            <p:cNvSpPr>
              <a:spLocks noChangeShapeType="1"/>
            </p:cNvSpPr>
            <p:nvPr/>
          </p:nvSpPr>
          <p:spPr bwMode="auto">
            <a:xfrm>
              <a:off x="3549650" y="3067050"/>
              <a:ext cx="0" cy="2232025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9232" name="Text Box 9"/>
            <p:cNvSpPr txBox="1">
              <a:spLocks noChangeArrowheads="1"/>
            </p:cNvSpPr>
            <p:nvPr/>
          </p:nvSpPr>
          <p:spPr bwMode="auto">
            <a:xfrm rot="-5400000">
              <a:off x="1368426" y="3181391"/>
              <a:ext cx="1150938" cy="477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nl-NL" sz="900"/>
                <a:t>v in m/s</a:t>
              </a:r>
            </a:p>
          </p:txBody>
        </p:sp>
        <p:sp>
          <p:nvSpPr>
            <p:cNvPr id="9233" name="Text Box 11"/>
            <p:cNvSpPr txBox="1">
              <a:spLocks noChangeArrowheads="1"/>
            </p:cNvSpPr>
            <p:nvPr/>
          </p:nvSpPr>
          <p:spPr bwMode="auto">
            <a:xfrm>
              <a:off x="6897688" y="5299075"/>
              <a:ext cx="757237" cy="362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nl-NL" sz="600"/>
                <a:t>t in s</a:t>
              </a:r>
            </a:p>
          </p:txBody>
        </p:sp>
        <p:sp>
          <p:nvSpPr>
            <p:cNvPr id="9234" name="AutoShape 12"/>
            <p:cNvSpPr>
              <a:spLocks/>
            </p:cNvSpPr>
            <p:nvPr/>
          </p:nvSpPr>
          <p:spPr bwMode="auto">
            <a:xfrm rot="-5400000">
              <a:off x="2766219" y="4895056"/>
              <a:ext cx="234950" cy="1258888"/>
            </a:xfrm>
            <a:prstGeom prst="leftBrace">
              <a:avLst>
                <a:gd name="adj1" fmla="val 44651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9235" name="Text Box 13"/>
            <p:cNvSpPr txBox="1">
              <a:spLocks noChangeArrowheads="1"/>
            </p:cNvSpPr>
            <p:nvPr/>
          </p:nvSpPr>
          <p:spPr bwMode="auto">
            <a:xfrm>
              <a:off x="2366964" y="5900739"/>
              <a:ext cx="1547812" cy="543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nl-NL" sz="1200"/>
                <a:t> reactie</a:t>
              </a:r>
            </a:p>
          </p:txBody>
        </p:sp>
        <p:sp>
          <p:nvSpPr>
            <p:cNvPr id="9236" name="AutoShape 15"/>
            <p:cNvSpPr>
              <a:spLocks/>
            </p:cNvSpPr>
            <p:nvPr/>
          </p:nvSpPr>
          <p:spPr bwMode="auto">
            <a:xfrm rot="-5400000">
              <a:off x="4683918" y="4272757"/>
              <a:ext cx="252413" cy="2520950"/>
            </a:xfrm>
            <a:prstGeom prst="leftBrace">
              <a:avLst>
                <a:gd name="adj1" fmla="val 8322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9237" name="Text Box 16"/>
            <p:cNvSpPr txBox="1">
              <a:spLocks noChangeArrowheads="1"/>
            </p:cNvSpPr>
            <p:nvPr/>
          </p:nvSpPr>
          <p:spPr bwMode="auto">
            <a:xfrm>
              <a:off x="4338639" y="5645151"/>
              <a:ext cx="1619251" cy="906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nl-NL" sz="2400"/>
                <a:t> </a:t>
              </a:r>
              <a:r>
                <a:rPr lang="nl-NL" sz="1200"/>
                <a:t>rem</a:t>
              </a:r>
            </a:p>
          </p:txBody>
        </p:sp>
        <p:sp>
          <p:nvSpPr>
            <p:cNvPr id="9238" name="AutoShape 19"/>
            <p:cNvSpPr>
              <a:spLocks noChangeArrowheads="1"/>
            </p:cNvSpPr>
            <p:nvPr/>
          </p:nvSpPr>
          <p:spPr bwMode="auto">
            <a:xfrm>
              <a:off x="3549650" y="3319463"/>
              <a:ext cx="2484438" cy="1871662"/>
            </a:xfrm>
            <a:prstGeom prst="rtTriangl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9239" name="Rectangle 20"/>
            <p:cNvSpPr>
              <a:spLocks noChangeArrowheads="1"/>
            </p:cNvSpPr>
            <p:nvPr/>
          </p:nvSpPr>
          <p:spPr bwMode="auto">
            <a:xfrm>
              <a:off x="2254250" y="3354388"/>
              <a:ext cx="1295400" cy="1836737"/>
            </a:xfrm>
            <a:prstGeom prst="rect">
              <a:avLst/>
            </a:prstGeom>
            <a:solidFill>
              <a:srgbClr xmlns:mc="http://schemas.openxmlformats.org/markup-compatibility/2006" xmlns:a14="http://schemas.microsoft.com/office/drawing/2010/main" val="66FF33" mc:Ignorable="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</p:grpSp>
      <p:pic>
        <p:nvPicPr>
          <p:cNvPr id="2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Reactieafstand en remweg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2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igitale puntjes">
  <a:themeElements>
    <a:clrScheme name="Digitale puntjes 2">
      <a:dk1>
        <a:srgbClr xmlns:mc="http://schemas.openxmlformats.org/markup-compatibility/2006" xmlns:a14="http://schemas.microsoft.com/office/drawing/2010/main" val="5B5B89" mc:Ignorable=""/>
      </a:dk1>
      <a:lt1>
        <a:srgbClr xmlns:mc="http://schemas.openxmlformats.org/markup-compatibility/2006" xmlns:a14="http://schemas.microsoft.com/office/drawing/2010/main" val="FFFFFF" mc:Ignorable=""/>
      </a:lt1>
      <a:dk2>
        <a:srgbClr xmlns:mc="http://schemas.openxmlformats.org/markup-compatibility/2006" xmlns:a14="http://schemas.microsoft.com/office/drawing/2010/main" val="666699" mc:Ignorable=""/>
      </a:dk2>
      <a:lt2>
        <a:srgbClr xmlns:mc="http://schemas.openxmlformats.org/markup-compatibility/2006" xmlns:a14="http://schemas.microsoft.com/office/drawing/2010/main" val="DFDEF6" mc:Ignorable=""/>
      </a:lt2>
      <a:accent1>
        <a:srgbClr xmlns:mc="http://schemas.openxmlformats.org/markup-compatibility/2006" xmlns:a14="http://schemas.microsoft.com/office/drawing/2010/main" val="6666FF" mc:Ignorable=""/>
      </a:accent1>
      <a:accent2>
        <a:srgbClr xmlns:mc="http://schemas.openxmlformats.org/markup-compatibility/2006" xmlns:a14="http://schemas.microsoft.com/office/drawing/2010/main" val="52527C" mc:Ignorable=""/>
      </a:accent2>
      <a:accent3>
        <a:srgbClr xmlns:mc="http://schemas.openxmlformats.org/markup-compatibility/2006" xmlns:a14="http://schemas.microsoft.com/office/drawing/2010/main" val="B8B8CA" mc:Ignorable=""/>
      </a:accent3>
      <a:accent4>
        <a:srgbClr xmlns:mc="http://schemas.openxmlformats.org/markup-compatibility/2006" xmlns:a14="http://schemas.microsoft.com/office/drawing/2010/main" val="DADADA" mc:Ignorable=""/>
      </a:accent4>
      <a:accent5>
        <a:srgbClr xmlns:mc="http://schemas.openxmlformats.org/markup-compatibility/2006" xmlns:a14="http://schemas.microsoft.com/office/drawing/2010/main" val="B8B8FF" mc:Ignorable=""/>
      </a:accent5>
      <a:accent6>
        <a:srgbClr xmlns:mc="http://schemas.openxmlformats.org/markup-compatibility/2006" xmlns:a14="http://schemas.microsoft.com/office/drawing/2010/main" val="494970" mc:Ignorable=""/>
      </a:accent6>
      <a:hlink>
        <a:srgbClr xmlns:mc="http://schemas.openxmlformats.org/markup-compatibility/2006" xmlns:a14="http://schemas.microsoft.com/office/drawing/2010/main" val="9999FF" mc:Ignorable=""/>
      </a:hlink>
      <a:folHlink>
        <a:srgbClr xmlns:mc="http://schemas.openxmlformats.org/markup-compatibility/2006" xmlns:a14="http://schemas.microsoft.com/office/drawing/2010/main" val="CCCCFF" mc:Ignorable=""/>
      </a:folHlink>
    </a:clrScheme>
    <a:fontScheme name="Digitale puntj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e puntjes 1">
        <a:dk1>
          <a:srgbClr xmlns:mc="http://schemas.openxmlformats.org/markup-compatibility/2006" xmlns:a14="http://schemas.microsoft.com/office/drawing/2010/main" val="00008A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99" mc:Ignorable=""/>
        </a:dk2>
        <a:lt2>
          <a:srgbClr xmlns:mc="http://schemas.openxmlformats.org/markup-compatibility/2006" xmlns:a14="http://schemas.microsoft.com/office/drawing/2010/main" val="FFFFFF" mc:Ignorable=""/>
        </a:lt2>
        <a:accent1>
          <a:srgbClr xmlns:mc="http://schemas.openxmlformats.org/markup-compatibility/2006" xmlns:a14="http://schemas.microsoft.com/office/drawing/2010/main" val="0099FF" mc:Ignorable=""/>
        </a:accent1>
        <a:accent2>
          <a:srgbClr xmlns:mc="http://schemas.openxmlformats.org/markup-compatibility/2006" xmlns:a14="http://schemas.microsoft.com/office/drawing/2010/main" val="00007A" mc:Ignorable=""/>
        </a:accent2>
        <a:accent3>
          <a:srgbClr xmlns:mc="http://schemas.openxmlformats.org/markup-compatibility/2006" xmlns:a14="http://schemas.microsoft.com/office/drawing/2010/main" val="AAAACA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AACAFF" mc:Ignorable=""/>
        </a:accent5>
        <a:accent6>
          <a:srgbClr xmlns:mc="http://schemas.openxmlformats.org/markup-compatibility/2006" xmlns:a14="http://schemas.microsoft.com/office/drawing/2010/main" val="00006E" mc:Ignorable=""/>
        </a:accent6>
        <a:hlink>
          <a:srgbClr xmlns:mc="http://schemas.openxmlformats.org/markup-compatibility/2006" xmlns:a14="http://schemas.microsoft.com/office/drawing/2010/main" val="EAEAEA" mc:Ignorable=""/>
        </a:hlink>
        <a:folHlink>
          <a:srgbClr xmlns:mc="http://schemas.openxmlformats.org/markup-compatibility/2006" xmlns:a14="http://schemas.microsoft.com/office/drawing/2010/main" val="FFCC00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2">
        <a:dk1>
          <a:srgbClr xmlns:mc="http://schemas.openxmlformats.org/markup-compatibility/2006" xmlns:a14="http://schemas.microsoft.com/office/drawing/2010/main" val="5B5B89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666699" mc:Ignorable=""/>
        </a:dk2>
        <a:lt2>
          <a:srgbClr xmlns:mc="http://schemas.openxmlformats.org/markup-compatibility/2006" xmlns:a14="http://schemas.microsoft.com/office/drawing/2010/main" val="DFDEF6" mc:Ignorable=""/>
        </a:lt2>
        <a:accent1>
          <a:srgbClr xmlns:mc="http://schemas.openxmlformats.org/markup-compatibility/2006" xmlns:a14="http://schemas.microsoft.com/office/drawing/2010/main" val="6666FF" mc:Ignorable=""/>
        </a:accent1>
        <a:accent2>
          <a:srgbClr xmlns:mc="http://schemas.openxmlformats.org/markup-compatibility/2006" xmlns:a14="http://schemas.microsoft.com/office/drawing/2010/main" val="52527C" mc:Ignorable=""/>
        </a:accent2>
        <a:accent3>
          <a:srgbClr xmlns:mc="http://schemas.openxmlformats.org/markup-compatibility/2006" xmlns:a14="http://schemas.microsoft.com/office/drawing/2010/main" val="B8B8CA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B8B8FF" mc:Ignorable=""/>
        </a:accent5>
        <a:accent6>
          <a:srgbClr xmlns:mc="http://schemas.openxmlformats.org/markup-compatibility/2006" xmlns:a14="http://schemas.microsoft.com/office/drawing/2010/main" val="494970" mc:Ignorable=""/>
        </a:accent6>
        <a:hlink>
          <a:srgbClr xmlns:mc="http://schemas.openxmlformats.org/markup-compatibility/2006" xmlns:a14="http://schemas.microsoft.com/office/drawing/2010/main" val="9999FF" mc:Ignorable=""/>
        </a:hlink>
        <a:folHlink>
          <a:srgbClr xmlns:mc="http://schemas.openxmlformats.org/markup-compatibility/2006" xmlns:a14="http://schemas.microsoft.com/office/drawing/2010/main" val="CCCCFF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3">
        <a:dk1>
          <a:srgbClr xmlns:mc="http://schemas.openxmlformats.org/markup-compatibility/2006" xmlns:a14="http://schemas.microsoft.com/office/drawing/2010/main" val="7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800000" mc:Ignorable=""/>
        </a:dk2>
        <a:lt2>
          <a:srgbClr xmlns:mc="http://schemas.openxmlformats.org/markup-compatibility/2006" xmlns:a14="http://schemas.microsoft.com/office/drawing/2010/main" val="FFFFCC" mc:Ignorable=""/>
        </a:lt2>
        <a:accent1>
          <a:srgbClr xmlns:mc="http://schemas.openxmlformats.org/markup-compatibility/2006" xmlns:a14="http://schemas.microsoft.com/office/drawing/2010/main" val="BE7960" mc:Ignorable=""/>
        </a:accent1>
        <a:accent2>
          <a:srgbClr xmlns:mc="http://schemas.openxmlformats.org/markup-compatibility/2006" xmlns:a14="http://schemas.microsoft.com/office/drawing/2010/main" val="600000" mc:Ignorable=""/>
        </a:accent2>
        <a:accent3>
          <a:srgbClr xmlns:mc="http://schemas.openxmlformats.org/markup-compatibility/2006" xmlns:a14="http://schemas.microsoft.com/office/drawing/2010/main" val="C0AAAA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DBBEB6" mc:Ignorable=""/>
        </a:accent5>
        <a:accent6>
          <a:srgbClr xmlns:mc="http://schemas.openxmlformats.org/markup-compatibility/2006" xmlns:a14="http://schemas.microsoft.com/office/drawing/2010/main" val="560000" mc:Ignorable=""/>
        </a:accent6>
        <a:hlink>
          <a:srgbClr xmlns:mc="http://schemas.openxmlformats.org/markup-compatibility/2006" xmlns:a14="http://schemas.microsoft.com/office/drawing/2010/main" val="FFFF99" mc:Ignorable=""/>
        </a:hlink>
        <a:folHlink>
          <a:srgbClr xmlns:mc="http://schemas.openxmlformats.org/markup-compatibility/2006" xmlns:a14="http://schemas.microsoft.com/office/drawing/2010/main" val="D3A219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4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DEB9D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E0CE82" mc:Ignorable=""/>
        </a:lt2>
        <a:accent1>
          <a:srgbClr xmlns:mc="http://schemas.openxmlformats.org/markup-compatibility/2006" xmlns:a14="http://schemas.microsoft.com/office/drawing/2010/main" val="EAEAEA" mc:Ignorable=""/>
        </a:accent1>
        <a:accent2>
          <a:srgbClr xmlns:mc="http://schemas.openxmlformats.org/markup-compatibility/2006" xmlns:a14="http://schemas.microsoft.com/office/drawing/2010/main" val="C2B476" mc:Ignorable=""/>
        </a:accent2>
        <a:accent3>
          <a:srgbClr xmlns:mc="http://schemas.openxmlformats.org/markup-compatibility/2006" xmlns:a14="http://schemas.microsoft.com/office/drawing/2010/main" val="FEF3CC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F3F3F3" mc:Ignorable=""/>
        </a:accent5>
        <a:accent6>
          <a:srgbClr xmlns:mc="http://schemas.openxmlformats.org/markup-compatibility/2006" xmlns:a14="http://schemas.microsoft.com/office/drawing/2010/main" val="B0A36A" mc:Ignorable=""/>
        </a:accent6>
        <a:hlink>
          <a:srgbClr xmlns:mc="http://schemas.openxmlformats.org/markup-compatibility/2006" xmlns:a14="http://schemas.microsoft.com/office/drawing/2010/main" val="A47900" mc:Ignorable=""/>
        </a:hlink>
        <a:folHlink>
          <a:srgbClr xmlns:mc="http://schemas.openxmlformats.org/markup-compatibility/2006" xmlns:a14="http://schemas.microsoft.com/office/drawing/2010/main" val="8C89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5">
        <a:dk1>
          <a:srgbClr xmlns:mc="http://schemas.openxmlformats.org/markup-compatibility/2006" xmlns:a14="http://schemas.microsoft.com/office/drawing/2010/main" val="5B5E52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686B5D" mc:Ignorable=""/>
        </a:dk2>
        <a:lt2>
          <a:srgbClr xmlns:mc="http://schemas.openxmlformats.org/markup-compatibility/2006" xmlns:a14="http://schemas.microsoft.com/office/drawing/2010/main" val="CCD5C7" mc:Ignorable=""/>
        </a:lt2>
        <a:accent1>
          <a:srgbClr xmlns:mc="http://schemas.openxmlformats.org/markup-compatibility/2006" xmlns:a14="http://schemas.microsoft.com/office/drawing/2010/main" val="809EA8" mc:Ignorable=""/>
        </a:accent1>
        <a:accent2>
          <a:srgbClr xmlns:mc="http://schemas.openxmlformats.org/markup-compatibility/2006" xmlns:a14="http://schemas.microsoft.com/office/drawing/2010/main" val="4F5147" mc:Ignorable=""/>
        </a:accent2>
        <a:accent3>
          <a:srgbClr xmlns:mc="http://schemas.openxmlformats.org/markup-compatibility/2006" xmlns:a14="http://schemas.microsoft.com/office/drawing/2010/main" val="B9BAB6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C0CCD1" mc:Ignorable=""/>
        </a:accent5>
        <a:accent6>
          <a:srgbClr xmlns:mc="http://schemas.openxmlformats.org/markup-compatibility/2006" xmlns:a14="http://schemas.microsoft.com/office/drawing/2010/main" val="47493F" mc:Ignorable=""/>
        </a:accent6>
        <a:hlink>
          <a:srgbClr xmlns:mc="http://schemas.openxmlformats.org/markup-compatibility/2006" xmlns:a14="http://schemas.microsoft.com/office/drawing/2010/main" val="AAA854" mc:Ignorable=""/>
        </a:hlink>
        <a:folHlink>
          <a:srgbClr xmlns:mc="http://schemas.openxmlformats.org/markup-compatibility/2006" xmlns:a14="http://schemas.microsoft.com/office/drawing/2010/main" val="E1D09F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6">
        <a:dk1>
          <a:srgbClr xmlns:mc="http://schemas.openxmlformats.org/markup-compatibility/2006" xmlns:a14="http://schemas.microsoft.com/office/drawing/2010/main" val="46532B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4E5D31" mc:Ignorable=""/>
        </a:dk2>
        <a:lt2>
          <a:srgbClr xmlns:mc="http://schemas.openxmlformats.org/markup-compatibility/2006" xmlns:a14="http://schemas.microsoft.com/office/drawing/2010/main" val="FFFFCC" mc:Ignorable=""/>
        </a:lt2>
        <a:accent1>
          <a:srgbClr xmlns:mc="http://schemas.openxmlformats.org/markup-compatibility/2006" xmlns:a14="http://schemas.microsoft.com/office/drawing/2010/main" val="8F8C00" mc:Ignorable=""/>
        </a:accent1>
        <a:accent2>
          <a:srgbClr xmlns:mc="http://schemas.openxmlformats.org/markup-compatibility/2006" xmlns:a14="http://schemas.microsoft.com/office/drawing/2010/main" val="424F29" mc:Ignorable=""/>
        </a:accent2>
        <a:accent3>
          <a:srgbClr xmlns:mc="http://schemas.openxmlformats.org/markup-compatibility/2006" xmlns:a14="http://schemas.microsoft.com/office/drawing/2010/main" val="B2B6AD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C6C5AA" mc:Ignorable=""/>
        </a:accent5>
        <a:accent6>
          <a:srgbClr xmlns:mc="http://schemas.openxmlformats.org/markup-compatibility/2006" xmlns:a14="http://schemas.microsoft.com/office/drawing/2010/main" val="3B4724" mc:Ignorable=""/>
        </a:accent6>
        <a:hlink>
          <a:srgbClr xmlns:mc="http://schemas.openxmlformats.org/markup-compatibility/2006" xmlns:a14="http://schemas.microsoft.com/office/drawing/2010/main" val="33CC33" mc:Ignorable=""/>
        </a:hlink>
        <a:folHlink>
          <a:srgbClr xmlns:mc="http://schemas.openxmlformats.org/markup-compatibility/2006" xmlns:a14="http://schemas.microsoft.com/office/drawing/2010/main" val="00A1B2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7">
        <a:dk1>
          <a:srgbClr xmlns:mc="http://schemas.openxmlformats.org/markup-compatibility/2006" xmlns:a14="http://schemas.microsoft.com/office/drawing/2010/main" val="007673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8080" mc:Ignorable=""/>
        </a:dk2>
        <a:lt2>
          <a:srgbClr xmlns:mc="http://schemas.openxmlformats.org/markup-compatibility/2006" xmlns:a14="http://schemas.microsoft.com/office/drawing/2010/main" val="FFFF99" mc:Ignorable=""/>
        </a:lt2>
        <a:accent1>
          <a:srgbClr xmlns:mc="http://schemas.openxmlformats.org/markup-compatibility/2006" xmlns:a14="http://schemas.microsoft.com/office/drawing/2010/main" val="33CCCC" mc:Ignorable=""/>
        </a:accent1>
        <a:accent2>
          <a:srgbClr xmlns:mc="http://schemas.openxmlformats.org/markup-compatibility/2006" xmlns:a14="http://schemas.microsoft.com/office/drawing/2010/main" val="006462" mc:Ignorable=""/>
        </a:accent2>
        <a:accent3>
          <a:srgbClr xmlns:mc="http://schemas.openxmlformats.org/markup-compatibility/2006" xmlns:a14="http://schemas.microsoft.com/office/drawing/2010/main" val="AAC0C0" mc:Ignorable=""/>
        </a:accent3>
        <a:accent4>
          <a:srgbClr xmlns:mc="http://schemas.openxmlformats.org/markup-compatibility/2006" xmlns:a14="http://schemas.microsoft.com/office/drawing/2010/main" val="DADADA" mc:Ignorable=""/>
        </a:accent4>
        <a:accent5>
          <a:srgbClr xmlns:mc="http://schemas.openxmlformats.org/markup-compatibility/2006" xmlns:a14="http://schemas.microsoft.com/office/drawing/2010/main" val="ADE2E2" mc:Ignorable=""/>
        </a:accent5>
        <a:accent6>
          <a:srgbClr xmlns:mc="http://schemas.openxmlformats.org/markup-compatibility/2006" xmlns:a14="http://schemas.microsoft.com/office/drawing/2010/main" val="005A58" mc:Ignorable=""/>
        </a:accent6>
        <a:hlink>
          <a:srgbClr xmlns:mc="http://schemas.openxmlformats.org/markup-compatibility/2006" xmlns:a14="http://schemas.microsoft.com/office/drawing/2010/main" val="FFCC00" mc:Ignorable=""/>
        </a:hlink>
        <a:folHlink>
          <a:srgbClr xmlns:mc="http://schemas.openxmlformats.org/markup-compatibility/2006" xmlns:a14="http://schemas.microsoft.com/office/drawing/2010/main" val="CC3300" mc:Ignorable="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8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E6F8F4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C5DBD6" mc:Ignorable=""/>
        </a:lt2>
        <a:accent1>
          <a:srgbClr xmlns:mc="http://schemas.openxmlformats.org/markup-compatibility/2006" xmlns:a14="http://schemas.microsoft.com/office/drawing/2010/main" val="CCFF99" mc:Ignorable=""/>
        </a:accent1>
        <a:accent2>
          <a:srgbClr xmlns:mc="http://schemas.openxmlformats.org/markup-compatibility/2006" xmlns:a14="http://schemas.microsoft.com/office/drawing/2010/main" val="ACBAB7" mc:Ignorable=""/>
        </a:accent2>
        <a:accent3>
          <a:srgbClr xmlns:mc="http://schemas.openxmlformats.org/markup-compatibility/2006" xmlns:a14="http://schemas.microsoft.com/office/drawing/2010/main" val="F0FBF8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E2FFCA" mc:Ignorable=""/>
        </a:accent5>
        <a:accent6>
          <a:srgbClr xmlns:mc="http://schemas.openxmlformats.org/markup-compatibility/2006" xmlns:a14="http://schemas.microsoft.com/office/drawing/2010/main" val="9BA8A6" mc:Ignorable=""/>
        </a:accent6>
        <a:hlink>
          <a:srgbClr xmlns:mc="http://schemas.openxmlformats.org/markup-compatibility/2006" xmlns:a14="http://schemas.microsoft.com/office/drawing/2010/main" val="008080" mc:Ignorable=""/>
        </a:hlink>
        <a:folHlink>
          <a:srgbClr xmlns:mc="http://schemas.openxmlformats.org/markup-compatibility/2006" xmlns:a14="http://schemas.microsoft.com/office/drawing/2010/main" val="0066CC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9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EAEAEA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D1D1D1" mc:Ignorable=""/>
        </a:lt2>
        <a:accent1>
          <a:srgbClr xmlns:mc="http://schemas.openxmlformats.org/markup-compatibility/2006" xmlns:a14="http://schemas.microsoft.com/office/drawing/2010/main" val="CCECFF" mc:Ignorable=""/>
        </a:accent1>
        <a:accent2>
          <a:srgbClr xmlns:mc="http://schemas.openxmlformats.org/markup-compatibility/2006" xmlns:a14="http://schemas.microsoft.com/office/drawing/2010/main" val="B2B2B2" mc:Ignorable=""/>
        </a:accent2>
        <a:accent3>
          <a:srgbClr xmlns:mc="http://schemas.openxmlformats.org/markup-compatibility/2006" xmlns:a14="http://schemas.microsoft.com/office/drawing/2010/main" val="F3F3F3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E2F4FF" mc:Ignorable=""/>
        </a:accent5>
        <a:accent6>
          <a:srgbClr xmlns:mc="http://schemas.openxmlformats.org/markup-compatibility/2006" xmlns:a14="http://schemas.microsoft.com/office/drawing/2010/main" val="A1A1A1" mc:Ignorable=""/>
        </a:accent6>
        <a:hlink>
          <a:srgbClr xmlns:mc="http://schemas.openxmlformats.org/markup-compatibility/2006" xmlns:a14="http://schemas.microsoft.com/office/drawing/2010/main" val="7200E4" mc:Ignorable=""/>
        </a:hlink>
        <a:folHlink>
          <a:srgbClr xmlns:mc="http://schemas.openxmlformats.org/markup-compatibility/2006" xmlns:a14="http://schemas.microsoft.com/office/drawing/2010/main" val="003399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129</TotalTime>
  <Words>202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Wingdings</vt:lpstr>
      <vt:lpstr>Calibri</vt:lpstr>
      <vt:lpstr>Digitale puntjes</vt:lpstr>
      <vt:lpstr>Snelheid</vt:lpstr>
      <vt:lpstr>Reageren en remmen.</vt:lpstr>
      <vt:lpstr>Reactie</vt:lpstr>
      <vt:lpstr>De Remweg.</vt:lpstr>
      <vt:lpstr>Reageren en remmen.</vt:lpstr>
      <vt:lpstr>De berekening </vt:lpstr>
      <vt:lpstr>Afstand is opp v-t grafiek</vt:lpstr>
    </vt:vector>
  </TitlesOfParts>
  <Company>Tomcom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Snelheid</dc:title>
  <dc:creator>Wim Tomassen</dc:creator>
  <cp:lastModifiedBy>W.tomassen</cp:lastModifiedBy>
  <cp:revision>11</cp:revision>
  <cp:lastPrinted>1601-01-01T00:00:00Z</cp:lastPrinted>
  <dcterms:created xsi:type="dcterms:W3CDTF">2005-11-15T19:39:19Z</dcterms:created>
  <dcterms:modified xsi:type="dcterms:W3CDTF">2010-04-17T14:56:34Z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