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64" r:id="rId4"/>
    <p:sldId id="265" r:id="rId5"/>
    <p:sldId id="266" r:id="rId6"/>
    <p:sldId id="268" r:id="rId7"/>
    <p:sldId id="267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2FFD-2F29-437D-8CAE-51E472C9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94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3FECB-AA35-46BE-87DE-1D0D88B6443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05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E40D-B927-4954-8A0A-1FF18F2F8C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121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A48B5-C693-4A31-906D-2CA7A7FD0A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119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C1E7E-1FB8-4D1E-8E42-EE6555F7201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60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EC2C1-15BB-427E-8AA7-E914ABA6D2D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10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FA2C-948D-4F4A-8630-4D1F8941CB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17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4A61-19E7-4840-8CD2-B675A6A145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21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C6334-3F77-4DD2-BBFD-D93F853E69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47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1B2E-1254-4E12-9B07-CC5920A0E7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42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509F5-EFA0-46F4-B898-E315EBBF7E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55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C6B26-9EC0-43F7-B761-F5C682C97E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DCB7B-D022-4CB1-B9F3-FBD6B58ADB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64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</a:schemeClr>
            </a:gs>
            <a:gs pos="39999">
              <a:schemeClr val="accent5">
                <a:lumMod val="6000"/>
              </a:schemeClr>
            </a:gs>
            <a:gs pos="70000">
              <a:schemeClr val="accent5">
                <a:lumMod val="6000"/>
              </a:schemeClr>
            </a:gs>
            <a:gs pos="100000">
              <a:schemeClr val="accent5">
                <a:lumMod val="3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3424760-5ED2-45A2-8B55-594903B580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nl.wikipedia.org/wiki/Kilo_(SI-prefix)" TargetMode="External"/><Relationship Id="rId13" Type="http://schemas.openxmlformats.org/officeDocument/2006/relationships/hyperlink" Target="http://nl.wikipedia.org/wiki/Tien_(getal)" TargetMode="External"/><Relationship Id="rId18" Type="http://schemas.openxmlformats.org/officeDocument/2006/relationships/hyperlink" Target="http://nl.wikipedia.org/wiki/Nano" TargetMode="External"/><Relationship Id="rId3" Type="http://schemas.openxmlformats.org/officeDocument/2006/relationships/hyperlink" Target="http://nl.wikipedia.org/wiki/Biljoen" TargetMode="External"/><Relationship Id="rId7" Type="http://schemas.openxmlformats.org/officeDocument/2006/relationships/hyperlink" Target="http://nl.wikipedia.org/wiki/Miljoen" TargetMode="External"/><Relationship Id="rId12" Type="http://schemas.openxmlformats.org/officeDocument/2006/relationships/hyperlink" Target="http://nl.wikipedia.org/wiki/Deca_(SI-prefix)" TargetMode="External"/><Relationship Id="rId17" Type="http://schemas.openxmlformats.org/officeDocument/2006/relationships/hyperlink" Target="http://nl.wikipedia.org/wiki/Micro" TargetMode="External"/><Relationship Id="rId2" Type="http://schemas.openxmlformats.org/officeDocument/2006/relationships/hyperlink" Target="http://nl.wikipedia.org/wiki/Tera" TargetMode="External"/><Relationship Id="rId16" Type="http://schemas.openxmlformats.org/officeDocument/2006/relationships/hyperlink" Target="http://nl.wikipedia.org/wiki/Milli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l.wikipedia.org/wiki/Mega_(voorvoegsel)" TargetMode="External"/><Relationship Id="rId11" Type="http://schemas.openxmlformats.org/officeDocument/2006/relationships/hyperlink" Target="http://nl.wikipedia.org/wiki/Honderd_(getal)" TargetMode="External"/><Relationship Id="rId5" Type="http://schemas.openxmlformats.org/officeDocument/2006/relationships/hyperlink" Target="http://nl.wikipedia.org/wiki/Miljard" TargetMode="External"/><Relationship Id="rId15" Type="http://schemas.openxmlformats.org/officeDocument/2006/relationships/hyperlink" Target="http://nl.wikipedia.org/wiki/Centi" TargetMode="External"/><Relationship Id="rId10" Type="http://schemas.openxmlformats.org/officeDocument/2006/relationships/hyperlink" Target="http://nl.wikipedia.org/wiki/Hecto" TargetMode="External"/><Relationship Id="rId19" Type="http://schemas.openxmlformats.org/officeDocument/2006/relationships/hyperlink" Target="http://nl.wikipedia.org/wiki/Pico_(SI-prefix)" TargetMode="External"/><Relationship Id="rId4" Type="http://schemas.openxmlformats.org/officeDocument/2006/relationships/hyperlink" Target="http://nl.wikipedia.org/wiki/Giga" TargetMode="External"/><Relationship Id="rId9" Type="http://schemas.openxmlformats.org/officeDocument/2006/relationships/hyperlink" Target="http://nl.wikipedia.org/wiki/Duizend" TargetMode="External"/><Relationship Id="rId14" Type="http://schemas.openxmlformats.org/officeDocument/2006/relationships/hyperlink" Target="http://nl.wikipedia.org/wiki/Deci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nl-NL" dirty="0" smtClean="0"/>
              <a:t>Afstanden omrekenen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683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vermenigvuldigingsfactor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 kennen allemaal de meter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1 m        </a:t>
            </a:r>
          </a:p>
          <a:p>
            <a:pPr marL="0" indent="0" algn="ctr">
              <a:buNone/>
            </a:pPr>
            <a:r>
              <a:rPr lang="nl-NL" dirty="0" smtClean="0"/>
              <a:t>0,001m        </a:t>
            </a:r>
          </a:p>
          <a:p>
            <a:pPr marL="0" indent="0" algn="ctr">
              <a:buNone/>
            </a:pPr>
            <a:r>
              <a:rPr lang="nl-NL" dirty="0" smtClean="0"/>
              <a:t>10000m</a:t>
            </a:r>
          </a:p>
          <a:p>
            <a:pPr marL="0" indent="0" algn="ctr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8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We kunnen ook zeggen</a:t>
            </a:r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    </a:t>
            </a:r>
          </a:p>
          <a:p>
            <a:pPr marL="0" indent="0" algn="ctr">
              <a:buNone/>
            </a:pPr>
            <a:r>
              <a:rPr lang="nl-NL" dirty="0" smtClean="0"/>
              <a:t>  0,001 m = 1 x 1/1000 m     </a:t>
            </a:r>
          </a:p>
          <a:p>
            <a:pPr marL="0" indent="0" algn="ctr">
              <a:buNone/>
            </a:pPr>
            <a:r>
              <a:rPr lang="nl-NL" dirty="0" smtClean="0"/>
              <a:t>10.000m = 10 x 1000 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Dit levert al een beter overzicht maar is nog steeds lastig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89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nl-NL" sz="4000" dirty="0" smtClean="0"/>
              <a:t>Een kilo = 1000       een milli = 1/1000</a:t>
            </a:r>
            <a:endParaRPr lang="nl-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33900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 smtClean="0"/>
              <a:t>Voor elke factor is nu een letter bedacht.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723443"/>
              </p:ext>
            </p:extLst>
          </p:nvPr>
        </p:nvGraphicFramePr>
        <p:xfrm>
          <a:off x="683568" y="1988840"/>
          <a:ext cx="7772400" cy="434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1800200"/>
                <a:gridCol w="1368152"/>
                <a:gridCol w="1656184"/>
                <a:gridCol w="2155776"/>
              </a:tblGrid>
              <a:tr h="17991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SI-voorvoegsels (prefixen)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10</a:t>
                      </a:r>
                      <a:r>
                        <a:rPr lang="nl-NL" sz="1800" baseline="30000" dirty="0">
                          <a:effectLst/>
                        </a:rPr>
                        <a:t>n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Voorvoegsel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Symbool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Naam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800" u="none" strike="noStrike" dirty="0" smtClean="0">
                          <a:effectLst/>
                        </a:rPr>
                        <a:t>Getal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10</a:t>
                      </a:r>
                      <a:r>
                        <a:rPr lang="nl-NL" sz="1800" baseline="30000" dirty="0">
                          <a:effectLst/>
                        </a:rPr>
                        <a:t>12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2" tooltip="Tera"/>
                        </a:rPr>
                        <a:t>tera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3" tooltip="Biljoen"/>
                        </a:rPr>
                        <a:t>Biljoen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1 000 000 000 000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r>
                        <a:rPr lang="nl-NL" sz="1800" baseline="30000">
                          <a:effectLst/>
                        </a:rPr>
                        <a:t>9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4" tooltip="Giga"/>
                        </a:rPr>
                        <a:t>giga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5" tooltip="Miljard"/>
                        </a:rPr>
                        <a:t>Miljard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1 000 000 000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lang="nl-NL" sz="1800" baseline="3000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  <a:hlinkClick r:id="rId6" tooltip="Mega (voorvoegsel)"/>
                        </a:rPr>
                        <a:t>mega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solidFill>
                            <a:srgbClr val="FF0000"/>
                          </a:solidFill>
                          <a:effectLst/>
                          <a:hlinkClick r:id="rId7" tooltip="Miljoen"/>
                        </a:rPr>
                        <a:t>Miljoen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</a:rPr>
                        <a:t>1 000 000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lang="nl-NL" sz="1800" baseline="3000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 dirty="0">
                          <a:solidFill>
                            <a:srgbClr val="FF0000"/>
                          </a:solidFill>
                          <a:effectLst/>
                          <a:hlinkClick r:id="rId8" tooltip="Kilo (SI-prefix)"/>
                        </a:rPr>
                        <a:t>kilo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k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solidFill>
                            <a:srgbClr val="FF0000"/>
                          </a:solidFill>
                          <a:effectLst/>
                          <a:hlinkClick r:id="rId9" tooltip="Duizend"/>
                        </a:rPr>
                        <a:t>Duizend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</a:rPr>
                        <a:t>1 000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r>
                        <a:rPr lang="nl-NL" sz="1800" baseline="30000">
                          <a:effectLst/>
                        </a:rPr>
                        <a:t>2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0" tooltip="Hecto"/>
                        </a:rPr>
                        <a:t>hecto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1" tooltip="Honderd (getal)"/>
                        </a:rPr>
                        <a:t>Honderd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100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r>
                        <a:rPr lang="nl-NL" sz="1800" baseline="30000">
                          <a:effectLst/>
                        </a:rPr>
                        <a:t>1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2" tooltip="Deca (SI-prefix)"/>
                        </a:rPr>
                        <a:t>deca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da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3" tooltip="Tien (getal)"/>
                        </a:rPr>
                        <a:t>Tien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r>
                        <a:rPr lang="nl-NL" sz="1800" baseline="30000">
                          <a:effectLst/>
                        </a:rPr>
                        <a:t>−1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4" tooltip="Deci"/>
                        </a:rPr>
                        <a:t>deci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d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Tiende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0,1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r>
                        <a:rPr lang="nl-NL" sz="1800" baseline="30000">
                          <a:effectLst/>
                        </a:rPr>
                        <a:t>−2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5" tooltip="Centi"/>
                        </a:rPr>
                        <a:t>centi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c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Honderdste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0,01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lang="nl-NL" sz="1800" baseline="30000">
                          <a:solidFill>
                            <a:srgbClr val="FF0000"/>
                          </a:solidFill>
                          <a:effectLst/>
                        </a:rPr>
                        <a:t>−3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solidFill>
                            <a:srgbClr val="FF0000"/>
                          </a:solidFill>
                          <a:effectLst/>
                          <a:hlinkClick r:id="rId16" tooltip="Milli"/>
                        </a:rPr>
                        <a:t>milli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Duizendste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</a:rPr>
                        <a:t>0,001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r>
                        <a:rPr lang="nl-NL" sz="1800" baseline="30000">
                          <a:solidFill>
                            <a:srgbClr val="FF0000"/>
                          </a:solidFill>
                          <a:effectLst/>
                        </a:rPr>
                        <a:t>−6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solidFill>
                            <a:srgbClr val="FF0000"/>
                          </a:solidFill>
                          <a:effectLst/>
                          <a:hlinkClick r:id="rId17" tooltip="Micro"/>
                        </a:rPr>
                        <a:t>micro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solidFill>
                            <a:srgbClr val="FF0000"/>
                          </a:solidFill>
                          <a:effectLst/>
                        </a:rPr>
                        <a:t>µ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effectLst/>
                        </a:rPr>
                        <a:t>Miljoenste</a:t>
                      </a:r>
                      <a:endParaRPr lang="nl-NL" sz="2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solidFill>
                            <a:srgbClr val="FF0000"/>
                          </a:solidFill>
                          <a:effectLst/>
                        </a:rPr>
                        <a:t>0,000 001</a:t>
                      </a:r>
                      <a:endParaRPr lang="nl-NL" sz="2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10</a:t>
                      </a:r>
                      <a:r>
                        <a:rPr lang="nl-NL" sz="1800" baseline="30000">
                          <a:effectLst/>
                        </a:rPr>
                        <a:t>−9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>
                          <a:effectLst/>
                          <a:hlinkClick r:id="rId18" tooltip="Nano"/>
                        </a:rPr>
                        <a:t>nano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n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Miljardste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0,000 000 001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  <a:tr h="179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10</a:t>
                      </a:r>
                      <a:r>
                        <a:rPr lang="nl-NL" sz="1800" baseline="30000" dirty="0">
                          <a:effectLst/>
                        </a:rPr>
                        <a:t>−12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u="none" strike="noStrike" dirty="0">
                          <a:effectLst/>
                          <a:hlinkClick r:id="rId19" tooltip="Pico (SI-prefix)"/>
                        </a:rPr>
                        <a:t>pico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p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Biljoenste</a:t>
                      </a:r>
                      <a:endParaRPr lang="nl-NL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0,000 000 000 001</a:t>
                      </a:r>
                      <a:endParaRPr lang="nl-NL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992" marR="17992" marT="17992" marB="17992" anchor="ctr"/>
                </a:tc>
              </a:tr>
            </a:tbl>
          </a:graphicData>
        </a:graphic>
      </p:graphicFrame>
      <p:pic>
        <p:nvPicPr>
          <p:cNvPr id="5" name="Rectangle 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8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 factoren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531" y="1628800"/>
                <a:ext cx="2452723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1628" r="-6452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 smtClean="0"/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1000 </a:t>
                </a:r>
                <a:r>
                  <a:rPr lang="nl-NL" sz="3200" dirty="0" smtClean="0"/>
                  <a:t>m</a:t>
                </a:r>
                <a:endParaRPr lang="nl-NL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934" y="1628800"/>
                <a:ext cx="2653290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5734" t="-13542" r="-963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660232" y="1628800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1000 m</a:t>
            </a:r>
          </a:p>
          <a:p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3585" y="1628800"/>
                <a:ext cx="10676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5" y="1628800"/>
                <a:ext cx="106766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5429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83539" y="3212976"/>
                <a:ext cx="26434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= 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2800" i="1" dirty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nl-NL" sz="2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28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539" y="3212976"/>
                <a:ext cx="264348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1628" r="-6005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04942" y="3212976"/>
                <a:ext cx="2994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 smtClean="0"/>
                  <a:t>= 1 </a:t>
                </a:r>
                <a14:m>
                  <m:oMath xmlns:m="http://schemas.openxmlformats.org/officeDocument/2006/math">
                    <m:r>
                      <a:rPr lang="nl-NL" sz="3200" i="1" dirty="0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1/1000 </a:t>
                </a:r>
                <a:r>
                  <a:rPr lang="nl-NL" sz="3200" dirty="0" smtClean="0"/>
                  <a:t>m</a:t>
                </a:r>
                <a:endParaRPr lang="nl-NL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942" y="3212976"/>
                <a:ext cx="2994731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5295" t="-13542" r="-8350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804248" y="3204287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= 0,001 m</a:t>
            </a:r>
          </a:p>
          <a:p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3593" y="3212976"/>
                <a:ext cx="11702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latin typeface="Cambria Math"/>
                        </a:rPr>
                        <m:t>1 </m:t>
                      </m:r>
                      <m:r>
                        <a:rPr lang="nl-NL" sz="28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𝑚</m:t>
                      </m:r>
                      <m:r>
                        <a:rPr lang="nl-NL" sz="28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93" y="3212976"/>
                <a:ext cx="117025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28" r="-14063" b="-313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Rectangl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6" name="Rectangl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-1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42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standaard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7584301"/>
                  </p:ext>
                </p:extLst>
              </p:nvPr>
            </p:nvGraphicFramePr>
            <p:xfrm>
              <a:off x="755576" y="1484784"/>
              <a:ext cx="7224464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81863"/>
                    <a:gridCol w="1050385"/>
                    <a:gridCol w="1008112"/>
                    <a:gridCol w="1080120"/>
                    <a:gridCol w="1800200"/>
                    <a:gridCol w="1103784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waarde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factor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eenheid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eenheid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10 </a:t>
                          </a:r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nl-NL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0,01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26 </a:t>
                          </a:r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k</a:t>
                          </a:r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26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nl-NL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26000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25 </a:t>
                          </a:r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r>
                            <a:rPr lang="el-GR" dirty="0" smtClean="0"/>
                            <a:t>Ω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25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dirty="0" smtClean="0"/>
                            <a:t>Ω</a:t>
                          </a:r>
                          <a:endParaRPr lang="nl-NL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dirty="0" smtClean="0"/>
                            <a:t>25.000.000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dirty="0" smtClean="0"/>
                            <a:t>Ω</a:t>
                          </a:r>
                          <a:endParaRPr lang="nl-NL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46 </a:t>
                          </a:r>
                          <a:r>
                            <a:rPr lang="el-GR" dirty="0" smtClean="0">
                              <a:solidFill>
                                <a:srgbClr val="FF0000"/>
                              </a:solidFill>
                            </a:rPr>
                            <a:t>μ</a:t>
                          </a:r>
                          <a:r>
                            <a:rPr lang="nl-NL" dirty="0" smtClean="0"/>
                            <a:t>A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46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nl-NL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A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0,000046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A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500 </a:t>
                          </a:r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r>
                            <a:rPr lang="nl-NL" dirty="0" smtClean="0"/>
                            <a:t>W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500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nl-NL" i="1" dirty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W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500.000.000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W</a:t>
                          </a:r>
                          <a:endParaRPr lang="nl-NL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7584301"/>
                  </p:ext>
                </p:extLst>
              </p:nvPr>
            </p:nvGraphicFramePr>
            <p:xfrm>
              <a:off x="755576" y="1484784"/>
              <a:ext cx="7224464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81863"/>
                    <a:gridCol w="1050385"/>
                    <a:gridCol w="1008112"/>
                    <a:gridCol w="1080120"/>
                    <a:gridCol w="1800200"/>
                    <a:gridCol w="1103784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waarde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factor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eenheid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eenheid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10 </a:t>
                          </a:r>
                          <a:r>
                            <a:rPr lang="nl-NL" dirty="0" smtClean="0">
                              <a:solidFill>
                                <a:srgbClr xmlns:a14="http://schemas.microsoft.com/office/drawing/2010/main" val="FF0000" mc:Ignorable=""/>
                              </a:solidFill>
                            </a:rPr>
                            <a:t>m</a:t>
                          </a:r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0482" t="-108197" r="-393373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0,01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26 </a:t>
                          </a:r>
                          <a:r>
                            <a:rPr lang="nl-NL" dirty="0" smtClean="0">
                              <a:solidFill>
                                <a:srgbClr xmlns:a14="http://schemas.microsoft.com/office/drawing/2010/main" val="FF0000" mc:Ignorable=""/>
                              </a:solidFill>
                            </a:rPr>
                            <a:t>k</a:t>
                          </a:r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26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0482" t="-208197" r="-393373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26000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m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25 </a:t>
                          </a:r>
                          <a:r>
                            <a:rPr lang="nl-NL" dirty="0" smtClean="0">
                              <a:solidFill>
                                <a:srgbClr xmlns:a14="http://schemas.microsoft.com/office/drawing/2010/main" val="FF0000" mc:Ignorable=""/>
                              </a:solidFill>
                            </a:rPr>
                            <a:t>M</a:t>
                          </a:r>
                          <a:r>
                            <a:rPr lang="el-GR" dirty="0" smtClean="0"/>
                            <a:t>Ω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25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0482" t="-313333" r="-393373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dirty="0" smtClean="0"/>
                            <a:t>Ω</a:t>
                          </a:r>
                          <a:endParaRPr lang="nl-NL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dirty="0" smtClean="0"/>
                            <a:t>25.000.000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dirty="0" smtClean="0"/>
                            <a:t>Ω</a:t>
                          </a:r>
                          <a:endParaRPr lang="nl-NL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46 </a:t>
                          </a:r>
                          <a:r>
                            <a:rPr lang="el-GR" dirty="0" smtClean="0">
                              <a:solidFill>
                                <a:srgbClr xmlns:a14="http://schemas.microsoft.com/office/drawing/2010/main" val="FF0000" mc:Ignorable=""/>
                              </a:solidFill>
                            </a:rPr>
                            <a:t>μ</a:t>
                          </a:r>
                          <a:r>
                            <a:rPr lang="nl-NL" dirty="0" smtClean="0"/>
                            <a:t>A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46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0482" t="-406557" r="-39337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A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0,000046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A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500 </a:t>
                          </a:r>
                          <a:r>
                            <a:rPr lang="nl-NL" dirty="0" smtClean="0">
                              <a:solidFill>
                                <a:srgbClr xmlns:a14="http://schemas.microsoft.com/office/drawing/2010/main" val="FF0000" mc:Ignorable=""/>
                              </a:solidFill>
                            </a:rPr>
                            <a:t>M</a:t>
                          </a:r>
                          <a:r>
                            <a:rPr lang="nl-NL" dirty="0" smtClean="0"/>
                            <a:t>W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500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0482" t="-506557" r="-39337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W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nl-NL" dirty="0" smtClean="0"/>
                            <a:t>500.000.000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/>
                            <a:t>W</a:t>
                          </a:r>
                          <a:endParaRPr lang="nl-NL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pic>
        <p:nvPicPr>
          <p:cNvPr id="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Kortweg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33900"/>
          </a:xfrm>
        </p:spPr>
        <p:txBody>
          <a:bodyPr/>
          <a:lstStyle/>
          <a:p>
            <a:pPr marL="0" indent="0" algn="ctr">
              <a:buNone/>
            </a:pPr>
            <a:r>
              <a:rPr lang="nl-NL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Gebruik </a:t>
            </a:r>
          </a:p>
          <a:p>
            <a:pPr marL="0" indent="0" algn="ctr">
              <a:buNone/>
            </a:pPr>
            <a:r>
              <a:rPr lang="nl-NL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tabel 3 </a:t>
            </a:r>
          </a:p>
          <a:p>
            <a:pPr marL="0" indent="0" algn="ctr">
              <a:buNone/>
            </a:pPr>
            <a:r>
              <a:rPr lang="nl-NL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van je Binas</a:t>
            </a:r>
          </a:p>
          <a:p>
            <a:pPr marL="0" indent="0" algn="ctr">
              <a:buNone/>
            </a:pPr>
            <a:r>
              <a:rPr lang="nl-NL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voor factoren</a:t>
            </a:r>
            <a:endParaRPr lang="nl-NL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Afstanden en rekenfactor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82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3630</TotalTime>
  <Words>302</Words>
  <Application>Microsoft Office PowerPoint</Application>
  <PresentationFormat>Diavoorstelling (4:3)</PresentationFormat>
  <Paragraphs>140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Digitale puntjes</vt:lpstr>
      <vt:lpstr>Afstanden omrekenen</vt:lpstr>
      <vt:lpstr>De vermenigvuldigingsfactor</vt:lpstr>
      <vt:lpstr>PowerPoint-presentatie</vt:lpstr>
      <vt:lpstr>Een kilo = 1000       een milli = 1/1000</vt:lpstr>
      <vt:lpstr>Reken factoren</vt:lpstr>
      <vt:lpstr>standaard</vt:lpstr>
      <vt:lpstr>Kortweg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</cp:lastModifiedBy>
  <cp:revision>32</cp:revision>
  <dcterms:created xsi:type="dcterms:W3CDTF">2005-11-15T21:15:39Z</dcterms:created>
  <dcterms:modified xsi:type="dcterms:W3CDTF">2011-08-29T18:42:44Z</dcterms:modified>
</cp:coreProperties>
</file>