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9"/>
  </p:notesMasterIdLst>
  <p:sldIdLst>
    <p:sldId id="287" r:id="rId2"/>
    <p:sldId id="290" r:id="rId3"/>
    <p:sldId id="303" r:id="rId4"/>
    <p:sldId id="286" r:id="rId5"/>
    <p:sldId id="291" r:id="rId6"/>
    <p:sldId id="298" r:id="rId7"/>
    <p:sldId id="304" r:id="rId8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D7FCC4"/>
    <a:srgbClr val="FF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93" autoAdjust="0"/>
    <p:restoredTop sz="94660"/>
  </p:normalViewPr>
  <p:slideViewPr>
    <p:cSldViewPr>
      <p:cViewPr varScale="1">
        <p:scale>
          <a:sx n="67" d="100"/>
          <a:sy n="67" d="100"/>
        </p:scale>
        <p:origin x="138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3218A2-43A3-4D1C-A139-162CAEE95DDC}" type="datetimeFigureOut">
              <a:rPr lang="nl-NL" smtClean="0"/>
              <a:t>27-7-2015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7670D5-4882-49D1-92BE-F670C274343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80343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nl-NL" smtClean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3D1894B-80AE-45B2-BCDC-6ACCF09987C9}" type="slidenum">
              <a:rPr lang="nl-NL" smtClean="0"/>
              <a:pPr eaLnBrk="1" hangingPunct="1"/>
              <a:t>3</a:t>
            </a:fld>
            <a:endParaRPr lang="nl-NL" smtClean="0"/>
          </a:p>
        </p:txBody>
      </p:sp>
    </p:spTree>
    <p:extLst>
      <p:ext uri="{BB962C8B-B14F-4D97-AF65-F5344CB8AC3E}">
        <p14:creationId xmlns:p14="http://schemas.microsoft.com/office/powerpoint/2010/main" val="10503334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498475" y="1311275"/>
            <a:ext cx="10429875" cy="5908675"/>
            <a:chOff x="-313" y="824"/>
            <a:chExt cx="6570" cy="3722"/>
          </a:xfrm>
        </p:grpSpPr>
        <p:sp>
          <p:nvSpPr>
            <p:cNvPr id="5" name="Rectangle 3"/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6" name="Rectangle 4"/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7" name="Rectangle 5"/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8" name="Rectangle 6"/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9" name="Rectangle 7"/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10" name="Rectangle 8"/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11" name="Rectangle 9"/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12" name="Rectangle 10"/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13" name="Rectangle 11"/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14" name="Rectangle 12"/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15" name="Rectangle 13"/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16" name="Rectangle 14"/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17" name="Rectangle 15"/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18" name="Rectangle 16"/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19" name="Rectangle 17"/>
            <p:cNvSpPr>
              <a:spLocks noChangeArrowheads="1"/>
            </p:cNvSpPr>
            <p:nvPr userDrawn="1"/>
          </p:nvSpPr>
          <p:spPr bwMode="hidden">
            <a:xfrm rot="18603245" flipV="1">
              <a:off x="4054" y="3503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20" name="Rectangle 18"/>
            <p:cNvSpPr>
              <a:spLocks noChangeArrowheads="1"/>
            </p:cNvSpPr>
            <p:nvPr userDrawn="1"/>
          </p:nvSpPr>
          <p:spPr bwMode="hidden">
            <a:xfrm rot="39991575" flipH="1" flipV="1">
              <a:off x="5374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21" name="Rectangle 19"/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22" name="Rectangle 20"/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23" name="Rectangle 21"/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24" name="Rectangle 22"/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25" name="Rectangle 23"/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26" name="Rectangle 24"/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27" name="Rectangle 25"/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28" name="Rectangle 26"/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29" name="Rectangle 27"/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30" name="Rectangle 28"/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31" name="Rectangle 29"/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32" name="Rectangle 30"/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33" name="Rectangle 31"/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34" name="Rectangle 32"/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35" name="Rectangle 33"/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36" name="Rectangle 34"/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/>
            </a:p>
          </p:txBody>
        </p:sp>
        <p:sp>
          <p:nvSpPr>
            <p:cNvPr id="37" name="Oval 35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38" name="Oval 36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39" name="Oval 37"/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0" name="Oval 38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" name="Oval 39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" name="Oval 40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3" name="Oval 41"/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4" name="Oval 42"/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5" name="Oval 43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6" name="Oval 44"/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7" name="Oval 45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8" name="Oval 46"/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9" name="Oval 47"/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50" name="Oval 48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51" name="Oval 49"/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52" name="Oval 50"/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53" name="Oval 51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54" name="Oval 52"/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55" name="Oval 53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56" name="Oval 54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57" name="Oval 55"/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58" name="Oval 56"/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59" name="Oval 57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60" name="Oval 58"/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61" name="Oval 59"/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62" name="Oval 60"/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63" name="Oval 61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64" name="Oval 62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65" name="Oval 63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66" name="Oval 64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67" name="Oval 65"/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68" name="Oval 66"/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69" name="Oval 67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70" name="Oval 68"/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71" name="Oval 69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72" name="Oval 70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73" name="Oval 71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74" name="Oval 72"/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75" name="Oval 73"/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76" name="Oval 74"/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77" name="Oval 75"/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78" name="Oval 76"/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79" name="Oval 77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80" name="Oval 78"/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81" name="Oval 79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82" name="Oval 80"/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83" name="Oval 81"/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84" name="Oval 82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85" name="Oval 83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86" name="Oval 84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87" name="Oval 85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88" name="Oval 86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89" name="Oval 87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90" name="Oval 88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91" name="Oval 89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92" name="Oval 90"/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93" name="Oval 91"/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94" name="Oval 92"/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95" name="Oval 93"/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96" name="Oval 94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97" name="Oval 95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98" name="Oval 96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99" name="Oval 97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0" name="Oval 98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1" name="Oval 99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2" name="Oval 100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3" name="Oval 101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4" name="Oval 102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5" name="Oval 103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6" name="Oval 104"/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7" name="Oval 105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8" name="Oval 106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09" name="Oval 107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10" name="Oval 108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11" name="Oval 109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12" name="Oval 110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13" name="Oval 111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14" name="Oval 112"/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15" name="Oval 113"/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16" name="Oval 114"/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17" name="Oval 115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18" name="Oval 116"/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19" name="Oval 117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0" name="Oval 118"/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1" name="Oval 119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2" name="Oval 120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3" name="Oval 121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4" name="Oval 122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5" name="Oval 123"/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6" name="Oval 124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7" name="Oval 125"/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8" name="Oval 126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29" name="Oval 127"/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30" name="Oval 128"/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31" name="Oval 129"/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32" name="Oval 130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33" name="Oval 131"/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34" name="Oval 132"/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35" name="Oval 133"/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36" name="Oval 134"/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37" name="Oval 135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38" name="Oval 136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39" name="Oval 137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40" name="Oval 138"/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41" name="Oval 139"/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42" name="Oval 140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43" name="Oval 141"/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44" name="Oval 142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45" name="Oval 143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46" name="Oval 144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47" name="Oval 145"/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48" name="Oval 146"/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49" name="Oval 147"/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50" name="Oval 148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51" name="Oval 149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52" name="Oval 150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53" name="Oval 151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54" name="Oval 152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55" name="Oval 153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56" name="Oval 154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57" name="Oval 155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58" name="Oval 156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59" name="Oval 157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60" name="Oval 158"/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61" name="Oval 159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62" name="Oval 160"/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63" name="Oval 161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64" name="Oval 162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65" name="Oval 163"/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66" name="Oval 164"/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67" name="Oval 165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68" name="Oval 166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69" name="Oval 167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70" name="Oval 168"/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71" name="Oval 169"/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72" name="Oval 170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73" name="Oval 171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74" name="Oval 172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75" name="Oval 173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76" name="Oval 174"/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77" name="Oval 175"/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78" name="Oval 176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79" name="Oval 177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80" name="Oval 178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81" name="Oval 179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82" name="Oval 180"/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83" name="Oval 181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84" name="Oval 182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85" name="Oval 183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86" name="Oval 184"/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87" name="Oval 185"/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88" name="Oval 186"/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89" name="Oval 187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90" name="Oval 188"/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91" name="Oval 189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92" name="Oval 190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93" name="Oval 191"/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94" name="Oval 192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95" name="Oval 193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96" name="Oval 194"/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97" name="Oval 195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98" name="Oval 196"/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199" name="Oval 197"/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00" name="Oval 198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01" name="Oval 199"/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02" name="Oval 200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03" name="Oval 201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04" name="Oval 202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05" name="Oval 203"/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06" name="Oval 204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07" name="Oval 205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08" name="Oval 206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09" name="Oval 207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10" name="Oval 208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11" name="Oval 209"/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12" name="Oval 210"/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13" name="Oval 211"/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14" name="Oval 212"/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15" name="Oval 213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16" name="Oval 214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17" name="Oval 215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18" name="Oval 216"/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219" name="Oval 217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</p:grpSp>
      <p:sp>
        <p:nvSpPr>
          <p:cNvPr id="5338" name="Rectangle 218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446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nl-NL"/>
              <a:t>Klik om het opmaakprofiel te bewerken</a:t>
            </a:r>
          </a:p>
        </p:txBody>
      </p:sp>
      <p:sp>
        <p:nvSpPr>
          <p:cNvPr id="5339" name="Rectangle 21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nl-NL"/>
              <a:t>Klik om het opmaakprofiel van de modelondertitel te bewerken</a:t>
            </a:r>
          </a:p>
        </p:txBody>
      </p:sp>
      <p:sp>
        <p:nvSpPr>
          <p:cNvPr id="220" name="Rectangle 220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221" name="Rectangle 221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222" name="Rectangle 22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F3A1BB-323D-46D5-A4FA-592D92B99D54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516861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D68F99-FBD6-4592-B160-641EB4A9E6AA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15331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9462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9462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94F292-79FA-4068-B4ED-62BB2430BD45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582787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TwoObj" preserve="1">
  <p:cSld name="Titel, tekst en 2 inhoudselemen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390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9075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inhoud 4"/>
          <p:cNvSpPr>
            <a:spLocks noGrp="1"/>
          </p:cNvSpPr>
          <p:nvPr>
            <p:ph sz="quarter" idx="3"/>
          </p:nvPr>
        </p:nvSpPr>
        <p:spPr>
          <a:xfrm>
            <a:off x="4648200" y="3943350"/>
            <a:ext cx="4038600" cy="219075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A75C47-9C85-44FE-8E23-124950B1E29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7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668226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AndTwoObj" preserve="1">
  <p:cSld name="Titel, inhoud en 2 inhoudselemen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390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9075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inhoud 4"/>
          <p:cNvSpPr>
            <a:spLocks noGrp="1"/>
          </p:cNvSpPr>
          <p:nvPr>
            <p:ph sz="quarter" idx="3"/>
          </p:nvPr>
        </p:nvSpPr>
        <p:spPr>
          <a:xfrm>
            <a:off x="4648200" y="3943350"/>
            <a:ext cx="4038600" cy="219075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E84C01-6F1A-4C4C-A76F-81F26099F3AB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7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572396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EC7537-0CE7-4EFF-A6C1-94C5E371470E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783840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550050-D4A4-4A61-94D8-58D0269FBCC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732358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6807FB-01EB-44C3-A174-D7407CF58CA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057598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71A4EC-3EE8-40DA-8D1A-88085455B197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8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874265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DC7E56-556C-48AB-BF0F-EA09DAB333A6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4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414404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C07C26-FFC3-42AD-82A4-02B0ABD19A2B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3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93652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C1EC78-63C1-43F6-9EDC-3518171DDB1F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21522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 smtClean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09491C-753B-43EE-A04C-1303FB52B637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28838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2">
                <a:lumMod val="2000"/>
              </a:schemeClr>
            </a:gs>
            <a:gs pos="39999">
              <a:schemeClr val="accent5">
                <a:lumMod val="4000"/>
              </a:schemeClr>
            </a:gs>
            <a:gs pos="70000">
              <a:schemeClr val="accent5">
                <a:lumMod val="8000"/>
              </a:schemeClr>
            </a:gs>
            <a:gs pos="100000">
              <a:schemeClr val="accent5">
                <a:lumMod val="13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-496888" y="1308100"/>
            <a:ext cx="10429876" cy="5908675"/>
            <a:chOff x="-313" y="824"/>
            <a:chExt cx="6570" cy="3722"/>
          </a:xfrm>
        </p:grpSpPr>
        <p:sp>
          <p:nvSpPr>
            <p:cNvPr id="4099" name="Rectangle 3"/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00" name="Rectangle 4"/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01" name="Rectangle 5"/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02" name="Rectangle 6"/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03" name="Rectangle 7"/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04" name="Rectangle 8"/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05" name="Rectangle 9"/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06" name="Rectangle 10"/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07" name="Rectangle 11"/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08" name="Rectangle 12"/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09" name="Rectangle 13"/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10" name="Rectangle 14"/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11" name="Rectangle 15"/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12" name="Rectangle 16"/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13" name="Rectangle 17"/>
            <p:cNvSpPr>
              <a:spLocks noChangeArrowheads="1"/>
            </p:cNvSpPr>
            <p:nvPr userDrawn="1"/>
          </p:nvSpPr>
          <p:spPr bwMode="hidden">
            <a:xfrm rot="18603245" flipV="1">
              <a:off x="4053" y="3503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14" name="Rectangle 18"/>
            <p:cNvSpPr>
              <a:spLocks noChangeArrowheads="1"/>
            </p:cNvSpPr>
            <p:nvPr userDrawn="1"/>
          </p:nvSpPr>
          <p:spPr bwMode="hidden">
            <a:xfrm rot="39991575" flipH="1" flipV="1">
              <a:off x="5368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15" name="Rectangle 19"/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16" name="Rectangle 20"/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17" name="Rectangle 21"/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18" name="Rectangle 22"/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19" name="Rectangle 23"/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20" name="Rectangle 24"/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21" name="Rectangle 25"/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22" name="Rectangle 26"/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23" name="Rectangle 27"/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24" name="Rectangle 28"/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25" name="Rectangle 29"/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26" name="Rectangle 30"/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27" name="Rectangle 31"/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28" name="Rectangle 32"/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29" name="Rectangle 33"/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30" name="Rectangle 34"/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>
                <a:defRPr/>
              </a:pPr>
              <a:endParaRPr lang="nl-NL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31" name="Oval 35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32" name="Oval 36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33" name="Oval 37"/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34" name="Oval 38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35" name="Oval 39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36" name="Oval 40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37" name="Oval 41"/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38" name="Oval 42"/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39" name="Oval 43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40" name="Oval 44"/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41" name="Oval 45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42" name="Oval 46"/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43" name="Oval 47"/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44" name="Oval 48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45" name="Oval 49"/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46" name="Oval 50"/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47" name="Oval 51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48" name="Oval 52"/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49" name="Oval 53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50" name="Oval 54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51" name="Oval 55"/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52" name="Oval 56"/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53" name="Oval 57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54" name="Oval 58"/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55" name="Oval 59"/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56" name="Oval 60"/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57" name="Oval 61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58" name="Oval 62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59" name="Oval 63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60" name="Oval 64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61" name="Oval 65"/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62" name="Oval 66"/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63" name="Oval 67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64" name="Oval 68"/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65" name="Oval 69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66" name="Oval 70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67" name="Oval 71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68" name="Oval 72"/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69" name="Oval 73"/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70" name="Oval 74"/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71" name="Oval 75"/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72" name="Oval 76"/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73" name="Oval 77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74" name="Oval 78"/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75" name="Oval 79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76" name="Oval 80"/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77" name="Oval 81"/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78" name="Oval 82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79" name="Oval 83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80" name="Oval 84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81" name="Oval 85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82" name="Oval 86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83" name="Oval 87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84" name="Oval 88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85" name="Oval 89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86" name="Oval 90"/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87" name="Oval 91"/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88" name="Oval 92"/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89" name="Oval 93"/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90" name="Oval 94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91" name="Oval 95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92" name="Oval 96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93" name="Oval 97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94" name="Oval 98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95" name="Oval 99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96" name="Oval 100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97" name="Oval 101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98" name="Oval 102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199" name="Oval 103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00" name="Oval 104"/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01" name="Oval 105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02" name="Oval 106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03" name="Oval 107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04" name="Oval 108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05" name="Oval 109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06" name="Oval 110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07" name="Oval 111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08" name="Oval 112"/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09" name="Oval 113"/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10" name="Oval 114"/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11" name="Oval 115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12" name="Oval 116"/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13" name="Oval 117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14" name="Oval 118"/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15" name="Oval 119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16" name="Oval 120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17" name="Oval 121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18" name="Oval 122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19" name="Oval 123"/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20" name="Oval 124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21" name="Oval 125"/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22" name="Oval 126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23" name="Oval 127"/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24" name="Oval 128"/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25" name="Oval 129"/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26" name="Oval 130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27" name="Oval 131"/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28" name="Oval 132"/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29" name="Oval 133"/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30" name="Oval 134"/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31" name="Oval 135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32" name="Oval 136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33" name="Oval 137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34" name="Oval 138"/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35" name="Oval 139"/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36" name="Oval 140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37" name="Oval 141"/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38" name="Oval 142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39" name="Oval 143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40" name="Oval 144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41" name="Oval 145"/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42" name="Oval 146"/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43" name="Oval 147"/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44" name="Oval 148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45" name="Oval 149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46" name="Oval 150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47" name="Oval 151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48" name="Oval 152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49" name="Oval 153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50" name="Oval 154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51" name="Oval 155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52" name="Oval 156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53" name="Oval 157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54" name="Oval 158"/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55" name="Oval 159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56" name="Oval 160"/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57" name="Oval 161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58" name="Oval 162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59" name="Oval 163"/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60" name="Oval 164"/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61" name="Oval 165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62" name="Oval 166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63" name="Oval 167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64" name="Oval 168"/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65" name="Oval 169"/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66" name="Oval 170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67" name="Oval 171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68" name="Oval 172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69" name="Oval 173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70" name="Oval 174"/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71" name="Oval 175"/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72" name="Oval 176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73" name="Oval 177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74" name="Oval 178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75" name="Oval 179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76" name="Oval 180"/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77" name="Oval 181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78" name="Oval 182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79" name="Oval 183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80" name="Oval 184"/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81" name="Oval 185"/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82" name="Oval 186"/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83" name="Oval 187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84" name="Oval 188"/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85" name="Oval 189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86" name="Oval 190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87" name="Oval 191"/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88" name="Oval 192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89" name="Oval 193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90" name="Oval 194"/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91" name="Oval 195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92" name="Oval 196"/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93" name="Oval 197"/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94" name="Oval 198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95" name="Oval 199"/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96" name="Oval 200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97" name="Oval 201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98" name="Oval 202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299" name="Oval 203"/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300" name="Oval 204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301" name="Oval 205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302" name="Oval 206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303" name="Oval 207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304" name="Oval 208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305" name="Oval 209"/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306" name="Oval 210"/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307" name="Oval 211"/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308" name="Oval 212"/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309" name="Oval 213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310" name="Oval 214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311" name="Oval 215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312" name="Oval 216"/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sp>
          <p:nvSpPr>
            <p:cNvPr id="4313" name="Oval 217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</p:grpSp>
      <p:sp>
        <p:nvSpPr>
          <p:cNvPr id="4314" name="Rectangle 2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067F6B97-E17E-4DDC-BE67-B139EB17BD4B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4315" name="Rectangle 21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316" name="Rectangle 2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317" name="Rectangle 22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sp>
        <p:nvSpPr>
          <p:cNvPr id="4318" name="Rectangle 22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het opmaakprofiel te bewerken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46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  <p:sldLayoutId id="2147483744" r:id="rId12"/>
    <p:sldLayoutId id="2147483745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5"/>
        </a:buBlip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5"/>
        </a:buBlip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emf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79004" y="6446427"/>
            <a:ext cx="2339975" cy="325438"/>
          </a:xfrm>
        </p:spPr>
        <p:txBody>
          <a:bodyPr/>
          <a:lstStyle/>
          <a:p>
            <a:pPr>
              <a:defRPr/>
            </a:pPr>
            <a:r>
              <a:rPr lang="nl-NL" dirty="0" smtClean="0"/>
              <a:t>© Ing W.T.N.G. Tomassen</a:t>
            </a:r>
            <a:endParaRPr lang="nl-NL" dirty="0"/>
          </a:p>
        </p:txBody>
      </p:sp>
      <p:sp>
        <p:nvSpPr>
          <p:cNvPr id="15366" name="TextBox 14"/>
          <p:cNvSpPr txBox="1">
            <a:spLocks noChangeArrowheads="1"/>
          </p:cNvSpPr>
          <p:nvPr/>
        </p:nvSpPr>
        <p:spPr bwMode="auto">
          <a:xfrm>
            <a:off x="1571625" y="714375"/>
            <a:ext cx="6072188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2400" dirty="0">
                <a:solidFill>
                  <a:schemeClr val="bg1"/>
                </a:solidFill>
                <a:latin typeface="Calibri" pitchFamily="34" charset="0"/>
              </a:rPr>
              <a:t>Na deze les </a:t>
            </a:r>
            <a:r>
              <a:rPr lang="nl-NL" sz="2400" dirty="0" smtClean="0">
                <a:solidFill>
                  <a:schemeClr val="bg1"/>
                </a:solidFill>
                <a:latin typeface="Calibri" pitchFamily="34" charset="0"/>
              </a:rPr>
              <a:t>kan </a:t>
            </a:r>
            <a:r>
              <a:rPr lang="nl-NL" sz="2400" dirty="0">
                <a:solidFill>
                  <a:schemeClr val="bg1"/>
                </a:solidFill>
                <a:latin typeface="Calibri" pitchFamily="34" charset="0"/>
              </a:rPr>
              <a:t>je:</a:t>
            </a:r>
          </a:p>
          <a:p>
            <a:pPr algn="ctr" eaLnBrk="1" hangingPunct="1"/>
            <a:endParaRPr lang="nl-NL" sz="2400" dirty="0">
              <a:solidFill>
                <a:schemeClr val="bg1"/>
              </a:solidFill>
              <a:latin typeface="Calibri" pitchFamily="34" charset="0"/>
            </a:endParaRPr>
          </a:p>
          <a:p>
            <a:pPr algn="ctr" eaLnBrk="1" hangingPunct="1"/>
            <a:endParaRPr lang="nl-NL" sz="2400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0" name="Subtitle 2"/>
          <p:cNvSpPr>
            <a:spLocks noGrp="1"/>
          </p:cNvSpPr>
          <p:nvPr>
            <p:ph type="subTitle" idx="1"/>
          </p:nvPr>
        </p:nvSpPr>
        <p:spPr>
          <a:xfrm>
            <a:off x="1371600" y="1914525"/>
            <a:ext cx="6400800" cy="1752600"/>
          </a:xfrm>
        </p:spPr>
        <p:txBody>
          <a:bodyPr/>
          <a:lstStyle/>
          <a:p>
            <a:pPr>
              <a:defRPr/>
            </a:pPr>
            <a:r>
              <a:rPr lang="nl-NL" dirty="0" smtClean="0"/>
              <a:t>Hoe je krachten meet</a:t>
            </a:r>
          </a:p>
          <a:p>
            <a:pPr>
              <a:defRPr/>
            </a:pPr>
            <a:r>
              <a:rPr lang="nl-NL" dirty="0" smtClean="0"/>
              <a:t>Het begrip veerconstante</a:t>
            </a:r>
          </a:p>
        </p:txBody>
      </p:sp>
      <p:grpSp>
        <p:nvGrpSpPr>
          <p:cNvPr id="8" name="Groep 7"/>
          <p:cNvGrpSpPr/>
          <p:nvPr/>
        </p:nvGrpSpPr>
        <p:grpSpPr>
          <a:xfrm>
            <a:off x="0" y="0"/>
            <a:ext cx="9180512" cy="6864927"/>
            <a:chOff x="0" y="0"/>
            <a:chExt cx="9180512" cy="6864927"/>
          </a:xfrm>
        </p:grpSpPr>
        <p:sp>
          <p:nvSpPr>
            <p:cNvPr id="9" name="Rechthoek 8"/>
            <p:cNvSpPr/>
            <p:nvPr/>
          </p:nvSpPr>
          <p:spPr>
            <a:xfrm>
              <a:off x="0" y="19050"/>
              <a:ext cx="701824" cy="6838950"/>
            </a:xfrm>
            <a:prstGeom prst="rect">
              <a:avLst/>
            </a:prstGeom>
            <a:solidFill>
              <a:srgbClr val="E428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11" name="Rechthoek 10"/>
            <p:cNvSpPr/>
            <p:nvPr/>
          </p:nvSpPr>
          <p:spPr>
            <a:xfrm>
              <a:off x="0" y="0"/>
              <a:ext cx="9144000" cy="1200151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800" dirty="0" smtClean="0">
                  <a:latin typeface="Tahoma" pitchFamily="34" charset="0"/>
                  <a:ea typeface="Tahoma" pitchFamily="34" charset="0"/>
                  <a:cs typeface="Tahoma" pitchFamily="34" charset="0"/>
                </a:rPr>
                <a:t>Veerconstante</a:t>
              </a:r>
              <a:endParaRPr lang="nl-NL" sz="4800" dirty="0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pic>
          <p:nvPicPr>
            <p:cNvPr id="12" name="Afbeelding 11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324202" y="6353365"/>
              <a:ext cx="856310" cy="51156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403875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nl-NL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De veer</a:t>
            </a:r>
            <a:endParaRPr lang="nl-NL" dirty="0"/>
          </a:p>
        </p:txBody>
      </p:sp>
      <p:sp>
        <p:nvSpPr>
          <p:cNvPr id="9" name="Tijdelijke aanduiding voor inhoud 2"/>
          <p:cNvSpPr txBox="1">
            <a:spLocks/>
          </p:cNvSpPr>
          <p:nvPr/>
        </p:nvSpPr>
        <p:spPr bwMode="auto">
          <a:xfrm>
            <a:off x="260688" y="1412776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itchFamily="2" charset="2"/>
              <a:buChar char="n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9pPr>
          </a:lstStyle>
          <a:p>
            <a:r>
              <a:rPr lang="en-US" dirty="0" err="1">
                <a:solidFill>
                  <a:schemeClr val="accent5">
                    <a:lumMod val="20000"/>
                    <a:lumOff val="80000"/>
                  </a:schemeClr>
                </a:solidFill>
              </a:rPr>
              <a:t>Aantal</a:t>
            </a:r>
            <a:r>
              <a:rPr lang="en-US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 Newton </a:t>
            </a:r>
            <a:r>
              <a:rPr lang="en-US" dirty="0" err="1">
                <a:solidFill>
                  <a:schemeClr val="accent5">
                    <a:lumMod val="20000"/>
                    <a:lumOff val="80000"/>
                  </a:schemeClr>
                </a:solidFill>
              </a:rPr>
              <a:t>dat</a:t>
            </a:r>
            <a:r>
              <a:rPr lang="en-US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20000"/>
                    <a:lumOff val="80000"/>
                  </a:schemeClr>
                </a:solidFill>
              </a:rPr>
              <a:t>nodig</a:t>
            </a:r>
            <a:r>
              <a:rPr lang="en-US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 is om </a:t>
            </a:r>
            <a:br>
              <a:rPr lang="en-US" dirty="0">
                <a:solidFill>
                  <a:schemeClr val="accent5">
                    <a:lumMod val="20000"/>
                    <a:lumOff val="80000"/>
                  </a:schemeClr>
                </a:solidFill>
              </a:rPr>
            </a:br>
            <a:r>
              <a:rPr lang="en-US" dirty="0" err="1">
                <a:solidFill>
                  <a:schemeClr val="accent5">
                    <a:lumMod val="20000"/>
                    <a:lumOff val="80000"/>
                  </a:schemeClr>
                </a:solidFill>
              </a:rPr>
              <a:t>een</a:t>
            </a:r>
            <a:r>
              <a:rPr lang="en-US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 veer 1 cm uit </a:t>
            </a:r>
            <a:r>
              <a:rPr lang="en-US" dirty="0" err="1">
                <a:solidFill>
                  <a:schemeClr val="accent5">
                    <a:lumMod val="20000"/>
                    <a:lumOff val="80000"/>
                  </a:schemeClr>
                </a:solidFill>
              </a:rPr>
              <a:t>te</a:t>
            </a:r>
            <a:r>
              <a:rPr lang="en-US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rekken</a:t>
            </a:r>
            <a:r>
              <a:rPr lang="en-US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.</a:t>
            </a:r>
          </a:p>
          <a:p>
            <a:endParaRPr lang="en-US" dirty="0">
              <a:solidFill>
                <a:schemeClr val="accent5">
                  <a:lumMod val="20000"/>
                  <a:lumOff val="80000"/>
                </a:schemeClr>
              </a:solidFill>
            </a:endParaRPr>
          </a:p>
          <a:p>
            <a:pPr lvl="0"/>
            <a:r>
              <a:rPr lang="nl-NL" dirty="0">
                <a:solidFill>
                  <a:schemeClr val="accent5">
                    <a:lumMod val="20000"/>
                    <a:lumOff val="80000"/>
                  </a:schemeClr>
                </a:solidFill>
                <a:effectLst/>
              </a:rPr>
              <a:t>De </a:t>
            </a:r>
            <a:r>
              <a:rPr lang="nl-NL" dirty="0">
                <a:solidFill>
                  <a:srgbClr val="FFC000"/>
                </a:solidFill>
                <a:effectLst/>
              </a:rPr>
              <a:t>veerkracht</a:t>
            </a:r>
            <a:r>
              <a:rPr lang="nl-NL" dirty="0">
                <a:solidFill>
                  <a:schemeClr val="accent5">
                    <a:lumMod val="20000"/>
                    <a:lumOff val="80000"/>
                  </a:schemeClr>
                </a:solidFill>
                <a:effectLst/>
              </a:rPr>
              <a:t> is </a:t>
            </a:r>
            <a:r>
              <a:rPr lang="nl-NL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/>
              </a:rPr>
              <a:t/>
            </a:r>
            <a:br>
              <a:rPr lang="nl-NL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/>
              </a:rPr>
            </a:br>
            <a:r>
              <a:rPr lang="nl-NL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/>
              </a:rPr>
              <a:t>       </a:t>
            </a:r>
            <a:r>
              <a:rPr lang="nl-NL" dirty="0" smtClean="0">
                <a:solidFill>
                  <a:srgbClr val="FFFF00"/>
                </a:solidFill>
                <a:effectLst/>
              </a:rPr>
              <a:t>recht </a:t>
            </a:r>
            <a:r>
              <a:rPr lang="nl-NL" dirty="0">
                <a:solidFill>
                  <a:srgbClr val="FFFF00"/>
                </a:solidFill>
                <a:effectLst/>
              </a:rPr>
              <a:t>evenredig </a:t>
            </a:r>
            <a:r>
              <a:rPr lang="nl-NL" dirty="0">
                <a:solidFill>
                  <a:schemeClr val="accent5">
                    <a:lumMod val="20000"/>
                    <a:lumOff val="80000"/>
                  </a:schemeClr>
                </a:solidFill>
                <a:effectLst/>
              </a:rPr>
              <a:t/>
            </a:r>
            <a:br>
              <a:rPr lang="nl-NL" dirty="0">
                <a:solidFill>
                  <a:schemeClr val="accent5">
                    <a:lumMod val="20000"/>
                    <a:lumOff val="80000"/>
                  </a:schemeClr>
                </a:solidFill>
                <a:effectLst/>
              </a:rPr>
            </a:br>
            <a:r>
              <a:rPr lang="nl-NL" dirty="0">
                <a:solidFill>
                  <a:schemeClr val="accent5">
                    <a:lumMod val="20000"/>
                    <a:lumOff val="80000"/>
                  </a:schemeClr>
                </a:solidFill>
                <a:effectLst/>
              </a:rPr>
              <a:t>              </a:t>
            </a:r>
            <a:r>
              <a:rPr lang="nl-NL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/>
              </a:rPr>
              <a:t>met </a:t>
            </a:r>
            <a:r>
              <a:rPr lang="nl-NL" dirty="0">
                <a:solidFill>
                  <a:srgbClr val="FFC000"/>
                </a:solidFill>
                <a:effectLst/>
              </a:rPr>
              <a:t>de uitrekking</a:t>
            </a:r>
            <a:r>
              <a:rPr lang="nl-NL" dirty="0">
                <a:solidFill>
                  <a:schemeClr val="accent5">
                    <a:lumMod val="20000"/>
                    <a:lumOff val="80000"/>
                  </a:schemeClr>
                </a:solidFill>
                <a:effectLst/>
              </a:rPr>
              <a:t>.</a:t>
            </a:r>
          </a:p>
          <a:p>
            <a:endParaRPr lang="en-US" dirty="0" smtClean="0">
              <a:solidFill>
                <a:schemeClr val="accent5">
                  <a:lumMod val="20000"/>
                  <a:lumOff val="80000"/>
                </a:schemeClr>
              </a:solidFill>
            </a:endParaRPr>
          </a:p>
          <a:p>
            <a:endParaRPr lang="en-US" dirty="0">
              <a:solidFill>
                <a:schemeClr val="accent5">
                  <a:lumMod val="20000"/>
                  <a:lumOff val="80000"/>
                </a:schemeClr>
              </a:solidFill>
            </a:endParaRPr>
          </a:p>
          <a:p>
            <a:endParaRPr lang="nl-NL" dirty="0" smtClean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grpSp>
        <p:nvGrpSpPr>
          <p:cNvPr id="15" name="Groep 14"/>
          <p:cNvGrpSpPr/>
          <p:nvPr/>
        </p:nvGrpSpPr>
        <p:grpSpPr>
          <a:xfrm>
            <a:off x="0" y="0"/>
            <a:ext cx="9180512" cy="6864927"/>
            <a:chOff x="0" y="0"/>
            <a:chExt cx="9180512" cy="6864927"/>
          </a:xfrm>
        </p:grpSpPr>
        <p:sp>
          <p:nvSpPr>
            <p:cNvPr id="16" name="Rechthoek 15"/>
            <p:cNvSpPr/>
            <p:nvPr/>
          </p:nvSpPr>
          <p:spPr>
            <a:xfrm>
              <a:off x="0" y="19050"/>
              <a:ext cx="701824" cy="6838950"/>
            </a:xfrm>
            <a:prstGeom prst="rect">
              <a:avLst/>
            </a:prstGeom>
            <a:solidFill>
              <a:srgbClr val="E428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17" name="Rechthoek 16"/>
            <p:cNvSpPr/>
            <p:nvPr/>
          </p:nvSpPr>
          <p:spPr>
            <a:xfrm>
              <a:off x="0" y="0"/>
              <a:ext cx="9144000" cy="1200151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800" dirty="0" smtClean="0">
                  <a:latin typeface="Tahoma" pitchFamily="34" charset="0"/>
                  <a:ea typeface="Tahoma" pitchFamily="34" charset="0"/>
                  <a:cs typeface="Tahoma" pitchFamily="34" charset="0"/>
                </a:rPr>
                <a:t>Veerconstante</a:t>
              </a:r>
              <a:endParaRPr lang="nl-NL" sz="4800" dirty="0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pic>
          <p:nvPicPr>
            <p:cNvPr id="18" name="Afbeelding 17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8324202" y="6353365"/>
              <a:ext cx="856310" cy="511562"/>
            </a:xfrm>
            <a:prstGeom prst="rect">
              <a:avLst/>
            </a:prstGeom>
          </p:spPr>
        </p:pic>
      </p:grp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5400000">
            <a:off x="6669657" y="369665"/>
            <a:ext cx="2824958" cy="21237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9" name="Picture 1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008826" y="2844009"/>
            <a:ext cx="2135174" cy="2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881284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1" name="TextBox 14"/>
          <p:cNvSpPr txBox="1">
            <a:spLocks noChangeArrowheads="1"/>
          </p:cNvSpPr>
          <p:nvPr/>
        </p:nvSpPr>
        <p:spPr bwMode="auto">
          <a:xfrm>
            <a:off x="729283" y="1594156"/>
            <a:ext cx="8031807" cy="2800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nl-NL" sz="2400" dirty="0" smtClean="0">
                <a:solidFill>
                  <a:schemeClr val="bg1"/>
                </a:solidFill>
                <a:latin typeface="Calibri" pitchFamily="34" charset="0"/>
              </a:rPr>
              <a:t>Veerconstante</a:t>
            </a:r>
            <a:endParaRPr lang="nl-NL" sz="2400" dirty="0">
              <a:solidFill>
                <a:schemeClr val="bg1"/>
              </a:solidFill>
              <a:latin typeface="Calibri" pitchFamily="34" charset="0"/>
            </a:endParaRPr>
          </a:p>
          <a:p>
            <a:pPr eaLnBrk="1" hangingPunct="1"/>
            <a:endParaRPr lang="nl-NL" sz="2400" dirty="0">
              <a:solidFill>
                <a:schemeClr val="bg1"/>
              </a:solidFill>
              <a:latin typeface="Calibri" pitchFamily="34" charset="0"/>
            </a:endParaRPr>
          </a:p>
          <a:p>
            <a:pPr eaLnBrk="1" hangingPunct="1"/>
            <a:endParaRPr lang="nl-NL" sz="2800" dirty="0">
              <a:solidFill>
                <a:schemeClr val="bg1"/>
              </a:solidFill>
              <a:latin typeface="Calibri" pitchFamily="34" charset="0"/>
            </a:endParaRPr>
          </a:p>
          <a:p>
            <a:pPr eaLnBrk="1" hangingPunct="1"/>
            <a:r>
              <a:rPr lang="nl-NL" sz="2800" dirty="0" smtClean="0">
                <a:solidFill>
                  <a:schemeClr val="bg1"/>
                </a:solidFill>
                <a:latin typeface="Calibri" pitchFamily="34" charset="0"/>
              </a:rPr>
              <a:t>eigenschap</a:t>
            </a:r>
            <a:endParaRPr lang="nl-NL" sz="2800" dirty="0">
              <a:solidFill>
                <a:schemeClr val="bg1"/>
              </a:solidFill>
              <a:latin typeface="Calibri" pitchFamily="34" charset="0"/>
            </a:endParaRPr>
          </a:p>
          <a:p>
            <a:pPr eaLnBrk="1" hangingPunct="1">
              <a:buFont typeface="Arial" charset="0"/>
              <a:buChar char="•"/>
            </a:pPr>
            <a:r>
              <a:rPr lang="nl-NL" sz="2400" dirty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nl-NL" sz="2400" dirty="0" smtClean="0">
                <a:solidFill>
                  <a:schemeClr val="bg1"/>
                </a:solidFill>
                <a:latin typeface="Calibri" pitchFamily="34" charset="0"/>
              </a:rPr>
              <a:t>is uniek </a:t>
            </a:r>
            <a:r>
              <a:rPr lang="nl-NL" sz="2400" dirty="0">
                <a:solidFill>
                  <a:schemeClr val="bg1"/>
                </a:solidFill>
                <a:latin typeface="Calibri" pitchFamily="34" charset="0"/>
              </a:rPr>
              <a:t>voor een </a:t>
            </a:r>
            <a:r>
              <a:rPr lang="nl-NL" sz="2400" dirty="0" smtClean="0">
                <a:solidFill>
                  <a:schemeClr val="bg1"/>
                </a:solidFill>
                <a:latin typeface="Calibri" pitchFamily="34" charset="0"/>
              </a:rPr>
              <a:t>veer.</a:t>
            </a:r>
            <a:endParaRPr lang="nl-NL" sz="2400" dirty="0">
              <a:solidFill>
                <a:schemeClr val="bg1"/>
              </a:solidFill>
              <a:latin typeface="Calibri" pitchFamily="34" charset="0"/>
            </a:endParaRPr>
          </a:p>
          <a:p>
            <a:pPr eaLnBrk="1" hangingPunct="1">
              <a:buFont typeface="Arial" charset="0"/>
              <a:buChar char="•"/>
            </a:pPr>
            <a:r>
              <a:rPr lang="nl-NL" sz="2400" dirty="0">
                <a:solidFill>
                  <a:schemeClr val="bg1"/>
                </a:solidFill>
                <a:latin typeface="Calibri" pitchFamily="34" charset="0"/>
              </a:rPr>
              <a:t> Je </a:t>
            </a:r>
            <a:r>
              <a:rPr lang="nl-NL" sz="2400" dirty="0" smtClean="0">
                <a:solidFill>
                  <a:schemeClr val="bg1"/>
                </a:solidFill>
                <a:latin typeface="Calibri" pitchFamily="34" charset="0"/>
              </a:rPr>
              <a:t>herkent er een veer aan.</a:t>
            </a:r>
            <a:endParaRPr lang="nl-NL" sz="2400" dirty="0">
              <a:solidFill>
                <a:schemeClr val="bg1"/>
              </a:solidFill>
              <a:latin typeface="Calibri" pitchFamily="34" charset="0"/>
            </a:endParaRPr>
          </a:p>
          <a:p>
            <a:pPr eaLnBrk="1" hangingPunct="1">
              <a:buFont typeface="Arial" charset="0"/>
              <a:buChar char="•"/>
            </a:pPr>
            <a:r>
              <a:rPr lang="nl-NL" sz="2400" dirty="0">
                <a:solidFill>
                  <a:schemeClr val="bg1"/>
                </a:solidFill>
                <a:latin typeface="Calibri" pitchFamily="34" charset="0"/>
              </a:rPr>
              <a:t> gemeten in </a:t>
            </a:r>
            <a:r>
              <a:rPr lang="nl-NL" sz="2400" dirty="0" smtClean="0">
                <a:solidFill>
                  <a:schemeClr val="bg1"/>
                </a:solidFill>
                <a:latin typeface="Calibri" pitchFamily="34" charset="0"/>
              </a:rPr>
              <a:t>N/cm</a:t>
            </a:r>
            <a:endParaRPr lang="nl-NL" sz="2400" baseline="30000" dirty="0">
              <a:solidFill>
                <a:schemeClr val="bg1"/>
              </a:solidFill>
              <a:latin typeface="Calibri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43" name="Table 4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011915053"/>
                  </p:ext>
                </p:extLst>
              </p:nvPr>
            </p:nvGraphicFramePr>
            <p:xfrm>
              <a:off x="3383360" y="1165537"/>
              <a:ext cx="5760640" cy="175260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2032664"/>
                    <a:gridCol w="762249"/>
                    <a:gridCol w="1949144"/>
                    <a:gridCol w="1016583"/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dirty="0" smtClean="0">
                              <a:solidFill>
                                <a:schemeClr val="bg1"/>
                              </a:solidFill>
                            </a:rPr>
                            <a:t>Grootheid</a:t>
                          </a:r>
                          <a:endParaRPr lang="nl-NL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marL="91439" marR="91439"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0000C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dirty="0" smtClean="0">
                              <a:solidFill>
                                <a:schemeClr val="bg1"/>
                              </a:solidFill>
                            </a:rPr>
                            <a:t>afk</a:t>
                          </a:r>
                          <a:endParaRPr lang="nl-NL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marL="91439" marR="91439"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0000C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dirty="0" smtClean="0">
                              <a:solidFill>
                                <a:schemeClr val="bg1"/>
                              </a:solidFill>
                            </a:rPr>
                            <a:t>Eenheid</a:t>
                          </a:r>
                          <a:endParaRPr lang="nl-NL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marL="91439" marR="91439"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0000C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dirty="0" smtClean="0">
                              <a:solidFill>
                                <a:schemeClr val="bg1"/>
                              </a:solidFill>
                            </a:rPr>
                            <a:t>afk</a:t>
                          </a:r>
                          <a:endParaRPr lang="nl-NL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marL="91439" marR="91439"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0000CC"/>
                        </a:solidFill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dirty="0" smtClean="0">
                              <a:solidFill>
                                <a:srgbClr val="FFC000"/>
                              </a:solidFill>
                            </a:rPr>
                            <a:t>Kracht</a:t>
                          </a:r>
                          <a:endParaRPr lang="nl-NL" dirty="0">
                            <a:solidFill>
                              <a:srgbClr val="FFC000"/>
                            </a:solidFill>
                          </a:endParaRPr>
                        </a:p>
                      </a:txBody>
                      <a:tcPr marL="91439" marR="91439"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dirty="0" smtClean="0">
                              <a:solidFill>
                                <a:srgbClr val="FFC000"/>
                              </a:solidFill>
                            </a:rPr>
                            <a:t>F</a:t>
                          </a:r>
                          <a:endParaRPr lang="nl-NL" dirty="0">
                            <a:solidFill>
                              <a:srgbClr val="FFC000"/>
                            </a:solidFill>
                          </a:endParaRPr>
                        </a:p>
                      </a:txBody>
                      <a:tcPr marL="91439" marR="91439"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dirty="0" smtClean="0">
                              <a:solidFill>
                                <a:srgbClr val="FFC000"/>
                              </a:solidFill>
                            </a:rPr>
                            <a:t>Newton</a:t>
                          </a:r>
                          <a:endParaRPr lang="nl-NL" dirty="0">
                            <a:solidFill>
                              <a:srgbClr val="FFC000"/>
                            </a:solidFill>
                          </a:endParaRPr>
                        </a:p>
                      </a:txBody>
                      <a:tcPr marL="91439" marR="91439"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dirty="0" smtClean="0">
                              <a:solidFill>
                                <a:srgbClr val="FFC000"/>
                              </a:solidFill>
                            </a:rPr>
                            <a:t>N</a:t>
                          </a:r>
                          <a:endParaRPr lang="nl-NL" dirty="0">
                            <a:solidFill>
                              <a:srgbClr val="FFC000"/>
                            </a:solidFill>
                          </a:endParaRPr>
                        </a:p>
                      </a:txBody>
                      <a:tcPr marL="91439" marR="91439"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dirty="0" smtClean="0">
                              <a:solidFill>
                                <a:srgbClr val="00B050"/>
                              </a:solidFill>
                            </a:rPr>
                            <a:t>Uitrekking</a:t>
                          </a:r>
                          <a:endParaRPr lang="nl-NL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 marL="91439" marR="91439"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nl-NL" sz="1800" i="1" smtClean="0">
                                    <a:solidFill>
                                      <a:srgbClr val="00B050"/>
                                    </a:solidFill>
                                    <a:latin typeface="Cambria Math" panose="02040503050406030204" pitchFamily="18" charset="0"/>
                                    <a:ea typeface="Cambria Math"/>
                                    <a:cs typeface="Arial" pitchFamily="34" charset="0"/>
                                  </a:rPr>
                                  <m:t>𝑢</m:t>
                                </m:r>
                              </m:oMath>
                            </m:oMathPara>
                          </a14:m>
                          <a:endParaRPr lang="nl-NL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 marL="91439" marR="91439"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dirty="0" smtClean="0">
                              <a:solidFill>
                                <a:srgbClr val="00B050"/>
                              </a:solidFill>
                            </a:rPr>
                            <a:t>Centimeter</a:t>
                          </a:r>
                          <a:endParaRPr lang="nl-NL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 marL="91439" marR="91439"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dirty="0" smtClean="0">
                              <a:solidFill>
                                <a:srgbClr val="00B050"/>
                              </a:solidFill>
                            </a:rPr>
                            <a:t>cm</a:t>
                          </a:r>
                          <a:endParaRPr lang="nl-NL" baseline="30000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 marL="91439" marR="91439"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dirty="0" smtClean="0">
                              <a:solidFill>
                                <a:srgbClr val="FFFF00"/>
                              </a:solidFill>
                            </a:rPr>
                            <a:t>Veerconstante</a:t>
                          </a:r>
                          <a:endParaRPr lang="nl-NL" dirty="0">
                            <a:solidFill>
                              <a:srgbClr val="FFFF00"/>
                            </a:solidFill>
                          </a:endParaRPr>
                        </a:p>
                      </a:txBody>
                      <a:tcPr marL="91439" marR="91439"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sz="1800" dirty="0" smtClean="0">
                              <a:solidFill>
                                <a:srgbClr val="FFFF00"/>
                              </a:solidFill>
                            </a:rPr>
                            <a:t>C</a:t>
                          </a:r>
                          <a:endParaRPr lang="nl-NL" dirty="0">
                            <a:solidFill>
                              <a:srgbClr val="FFFF00"/>
                            </a:solidFill>
                          </a:endParaRPr>
                        </a:p>
                      </a:txBody>
                      <a:tcPr marL="91439" marR="91439"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dirty="0" smtClean="0">
                              <a:solidFill>
                                <a:srgbClr val="FFFF00"/>
                              </a:solidFill>
                            </a:rPr>
                            <a:t>Newton per </a:t>
                          </a:r>
                          <a:r>
                            <a:rPr lang="nl-NL" baseline="0" dirty="0" smtClean="0">
                              <a:solidFill>
                                <a:srgbClr val="FFFF00"/>
                              </a:solidFill>
                            </a:rPr>
                            <a:t>centimeter</a:t>
                          </a:r>
                          <a:endParaRPr lang="nl-NL" dirty="0">
                            <a:solidFill>
                              <a:srgbClr val="FFFF00"/>
                            </a:solidFill>
                          </a:endParaRPr>
                        </a:p>
                      </a:txBody>
                      <a:tcPr marL="91439" marR="91439"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dirty="0" smtClean="0">
                              <a:solidFill>
                                <a:srgbClr val="FFFF00"/>
                              </a:solidFill>
                            </a:rPr>
                            <a:t>N/cm</a:t>
                          </a:r>
                          <a:endParaRPr lang="nl-NL" baseline="30000" dirty="0">
                            <a:solidFill>
                              <a:srgbClr val="FFFF00"/>
                            </a:solidFill>
                          </a:endParaRPr>
                        </a:p>
                      </a:txBody>
                      <a:tcPr marL="91439" marR="91439"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</a:tbl>
              </a:graphicData>
            </a:graphic>
          </p:graphicFrame>
        </mc:Choice>
        <mc:Fallback>
          <p:graphicFrame>
            <p:nvGraphicFramePr>
              <p:cNvPr id="43" name="Table 4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011915053"/>
                  </p:ext>
                </p:extLst>
              </p:nvPr>
            </p:nvGraphicFramePr>
            <p:xfrm>
              <a:off x="3383360" y="1165537"/>
              <a:ext cx="5760640" cy="175260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2032664"/>
                    <a:gridCol w="762249"/>
                    <a:gridCol w="1949144"/>
                    <a:gridCol w="1016583"/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dirty="0" smtClean="0">
                              <a:solidFill>
                                <a:schemeClr val="bg1"/>
                              </a:solidFill>
                            </a:rPr>
                            <a:t>Grootheid</a:t>
                          </a:r>
                          <a:endParaRPr lang="nl-NL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marL="91439" marR="91439"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0000C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dirty="0" smtClean="0">
                              <a:solidFill>
                                <a:schemeClr val="bg1"/>
                              </a:solidFill>
                            </a:rPr>
                            <a:t>afk</a:t>
                          </a:r>
                          <a:endParaRPr lang="nl-NL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marL="91439" marR="91439"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0000C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dirty="0" smtClean="0">
                              <a:solidFill>
                                <a:schemeClr val="bg1"/>
                              </a:solidFill>
                            </a:rPr>
                            <a:t>Eenheid</a:t>
                          </a:r>
                          <a:endParaRPr lang="nl-NL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marL="91439" marR="91439"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0000C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dirty="0" smtClean="0">
                              <a:solidFill>
                                <a:schemeClr val="bg1"/>
                              </a:solidFill>
                            </a:rPr>
                            <a:t>afk</a:t>
                          </a:r>
                          <a:endParaRPr lang="nl-NL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marL="91439" marR="91439"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0000CC"/>
                        </a:solidFill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dirty="0" smtClean="0">
                              <a:solidFill>
                                <a:srgbClr val="FFC000"/>
                              </a:solidFill>
                            </a:rPr>
                            <a:t>Kracht</a:t>
                          </a:r>
                          <a:endParaRPr lang="nl-NL" dirty="0">
                            <a:solidFill>
                              <a:srgbClr val="FFC000"/>
                            </a:solidFill>
                          </a:endParaRPr>
                        </a:p>
                      </a:txBody>
                      <a:tcPr marL="91439" marR="91439"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dirty="0" smtClean="0">
                              <a:solidFill>
                                <a:srgbClr val="FFC000"/>
                              </a:solidFill>
                            </a:rPr>
                            <a:t>F</a:t>
                          </a:r>
                          <a:endParaRPr lang="nl-NL" dirty="0">
                            <a:solidFill>
                              <a:srgbClr val="FFC000"/>
                            </a:solidFill>
                          </a:endParaRPr>
                        </a:p>
                      </a:txBody>
                      <a:tcPr marL="91439" marR="91439"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dirty="0" smtClean="0">
                              <a:solidFill>
                                <a:srgbClr val="FFC000"/>
                              </a:solidFill>
                            </a:rPr>
                            <a:t>Newton</a:t>
                          </a:r>
                          <a:endParaRPr lang="nl-NL" dirty="0">
                            <a:solidFill>
                              <a:srgbClr val="FFC000"/>
                            </a:solidFill>
                          </a:endParaRPr>
                        </a:p>
                      </a:txBody>
                      <a:tcPr marL="91439" marR="91439"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dirty="0" smtClean="0">
                              <a:solidFill>
                                <a:srgbClr val="FFC000"/>
                              </a:solidFill>
                            </a:rPr>
                            <a:t>N</a:t>
                          </a:r>
                          <a:endParaRPr lang="nl-NL" dirty="0">
                            <a:solidFill>
                              <a:srgbClr val="FFC000"/>
                            </a:solidFill>
                          </a:endParaRPr>
                        </a:p>
                      </a:txBody>
                      <a:tcPr marL="91439" marR="91439"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dirty="0" smtClean="0">
                              <a:solidFill>
                                <a:srgbClr val="00B050"/>
                              </a:solidFill>
                            </a:rPr>
                            <a:t>Uitrekking</a:t>
                          </a:r>
                          <a:endParaRPr lang="nl-NL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 marL="91439" marR="91439"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1439" marR="91439"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0">
                          <a:blip r:embed="rId3"/>
                          <a:stretch>
                            <a:fillRect l="-268000" t="-208197" r="-392000" b="-19836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dirty="0" smtClean="0">
                              <a:solidFill>
                                <a:srgbClr val="00B050"/>
                              </a:solidFill>
                            </a:rPr>
                            <a:t>Centimeter</a:t>
                          </a:r>
                          <a:endParaRPr lang="nl-NL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 marL="91439" marR="91439"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dirty="0" smtClean="0">
                              <a:solidFill>
                                <a:srgbClr val="00B050"/>
                              </a:solidFill>
                            </a:rPr>
                            <a:t>cm</a:t>
                          </a:r>
                          <a:endParaRPr lang="nl-NL" baseline="30000" dirty="0">
                            <a:solidFill>
                              <a:srgbClr val="00B050"/>
                            </a:solidFill>
                          </a:endParaRPr>
                        </a:p>
                      </a:txBody>
                      <a:tcPr marL="91439" marR="91439"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6400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dirty="0" smtClean="0">
                              <a:solidFill>
                                <a:srgbClr val="FFFF00"/>
                              </a:solidFill>
                            </a:rPr>
                            <a:t>Veerconstante</a:t>
                          </a:r>
                          <a:endParaRPr lang="nl-NL" dirty="0">
                            <a:solidFill>
                              <a:srgbClr val="FFFF00"/>
                            </a:solidFill>
                          </a:endParaRPr>
                        </a:p>
                      </a:txBody>
                      <a:tcPr marL="91439" marR="91439"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sz="1800" dirty="0" smtClean="0">
                              <a:solidFill>
                                <a:srgbClr val="FFFF00"/>
                              </a:solidFill>
                            </a:rPr>
                            <a:t>C</a:t>
                          </a:r>
                          <a:endParaRPr lang="nl-NL" dirty="0">
                            <a:solidFill>
                              <a:srgbClr val="FFFF00"/>
                            </a:solidFill>
                          </a:endParaRPr>
                        </a:p>
                      </a:txBody>
                      <a:tcPr marL="91439" marR="91439"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dirty="0" smtClean="0">
                              <a:solidFill>
                                <a:srgbClr val="FFFF00"/>
                              </a:solidFill>
                            </a:rPr>
                            <a:t>Newton per </a:t>
                          </a:r>
                          <a:r>
                            <a:rPr lang="nl-NL" baseline="0" dirty="0" smtClean="0">
                              <a:solidFill>
                                <a:srgbClr val="FFFF00"/>
                              </a:solidFill>
                            </a:rPr>
                            <a:t>centimeter</a:t>
                          </a:r>
                          <a:endParaRPr lang="nl-NL" dirty="0">
                            <a:solidFill>
                              <a:srgbClr val="FFFF00"/>
                            </a:solidFill>
                          </a:endParaRPr>
                        </a:p>
                      </a:txBody>
                      <a:tcPr marL="91439" marR="91439"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nl-NL" dirty="0" smtClean="0">
                              <a:solidFill>
                                <a:srgbClr val="FFFF00"/>
                              </a:solidFill>
                            </a:rPr>
                            <a:t>N/cm</a:t>
                          </a:r>
                          <a:endParaRPr lang="nl-NL" baseline="30000" dirty="0">
                            <a:solidFill>
                              <a:srgbClr val="FFFF00"/>
                            </a:solidFill>
                          </a:endParaRPr>
                        </a:p>
                      </a:txBody>
                      <a:tcPr marL="91439" marR="91439"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" name="Rechthoek 1"/>
              <p:cNvSpPr/>
              <p:nvPr/>
            </p:nvSpPr>
            <p:spPr>
              <a:xfrm>
                <a:off x="6060134" y="3044363"/>
                <a:ext cx="2367209" cy="140352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nl-NL" sz="2400" dirty="0" smtClean="0">
                    <a:solidFill>
                      <a:prstClr val="black">
                        <a:tint val="75000"/>
                      </a:prstClr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6000">
                        <a:solidFill>
                          <a:srgbClr val="FFFF00"/>
                        </a:solidFill>
                        <a:latin typeface="Cambria Math"/>
                        <a:ea typeface="Cambria Math"/>
                        <a:cs typeface="Arial" pitchFamily="34" charset="0"/>
                      </a:rPr>
                      <m:t> </m:t>
                    </m:r>
                    <m:r>
                      <a:rPr lang="en-US" sz="6000" b="0" i="1" smtClean="0">
                        <a:solidFill>
                          <a:srgbClr val="FFFF00"/>
                        </a:solidFill>
                        <a:latin typeface="Cambria Math"/>
                        <a:ea typeface="Cambria Math"/>
                        <a:cs typeface="Arial" pitchFamily="34" charset="0"/>
                      </a:rPr>
                      <m:t>𝑐</m:t>
                    </m:r>
                    <m:r>
                      <a:rPr lang="en-US" sz="6000" i="1">
                        <a:solidFill>
                          <a:prstClr val="black">
                            <a:tint val="75000"/>
                          </a:prstClr>
                        </a:solidFill>
                        <a:latin typeface="Cambria Math"/>
                        <a:ea typeface="Cambria Math"/>
                        <a:cs typeface="Arial" pitchFamily="34" charset="0"/>
                      </a:rPr>
                      <m:t>=</m:t>
                    </m:r>
                    <m:f>
                      <m:fPr>
                        <m:ctrlPr>
                          <a:rPr lang="en-US" sz="6000" i="1">
                            <a:solidFill>
                              <a:prstClr val="black">
                                <a:tint val="75000"/>
                              </a:prstClr>
                            </a:solidFill>
                            <a:latin typeface="Cambria Math" panose="02040503050406030204" pitchFamily="18" charset="0"/>
                            <a:ea typeface="Cambria Math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6000" b="0" i="1" smtClean="0">
                            <a:solidFill>
                              <a:srgbClr val="FFC000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𝐹</m:t>
                        </m:r>
                      </m:num>
                      <m:den>
                        <m:r>
                          <a:rPr lang="nl-NL" sz="6000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ea typeface="Cambria Math"/>
                            <a:cs typeface="Arial" pitchFamily="34" charset="0"/>
                          </a:rPr>
                          <m:t>𝑢</m:t>
                        </m:r>
                      </m:den>
                    </m:f>
                  </m:oMath>
                </a14:m>
                <a:endParaRPr lang="nl-NL" sz="6000" dirty="0"/>
              </a:p>
            </p:txBody>
          </p:sp>
        </mc:Choice>
        <mc:Fallback>
          <p:sp>
            <p:nvSpPr>
              <p:cNvPr id="2" name="Rechthoek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60134" y="3044363"/>
                <a:ext cx="2367209" cy="1403526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8" name="Groep 7"/>
          <p:cNvGrpSpPr/>
          <p:nvPr/>
        </p:nvGrpSpPr>
        <p:grpSpPr>
          <a:xfrm>
            <a:off x="0" y="17679"/>
            <a:ext cx="9180512" cy="6864927"/>
            <a:chOff x="0" y="0"/>
            <a:chExt cx="9180512" cy="6864927"/>
          </a:xfrm>
        </p:grpSpPr>
        <p:sp>
          <p:nvSpPr>
            <p:cNvPr id="9" name="Rechthoek 8"/>
            <p:cNvSpPr/>
            <p:nvPr/>
          </p:nvSpPr>
          <p:spPr>
            <a:xfrm>
              <a:off x="0" y="19050"/>
              <a:ext cx="701824" cy="6838950"/>
            </a:xfrm>
            <a:prstGeom prst="rect">
              <a:avLst/>
            </a:prstGeom>
            <a:solidFill>
              <a:srgbClr val="E428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10" name="Rechthoek 9"/>
            <p:cNvSpPr/>
            <p:nvPr/>
          </p:nvSpPr>
          <p:spPr>
            <a:xfrm>
              <a:off x="0" y="0"/>
              <a:ext cx="9144000" cy="1200151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800" dirty="0" smtClean="0">
                  <a:latin typeface="Tahoma" pitchFamily="34" charset="0"/>
                  <a:ea typeface="Tahoma" pitchFamily="34" charset="0"/>
                  <a:cs typeface="Tahoma" pitchFamily="34" charset="0"/>
                </a:rPr>
                <a:t>Veerconstante</a:t>
              </a:r>
              <a:endParaRPr lang="nl-NL" sz="4800" dirty="0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pic>
          <p:nvPicPr>
            <p:cNvPr id="11" name="Afbeelding 10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8324202" y="6353365"/>
              <a:ext cx="856310" cy="51156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74341342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35280" cy="1143000"/>
          </a:xfrm>
        </p:spPr>
        <p:txBody>
          <a:bodyPr/>
          <a:lstStyle/>
          <a:p>
            <a:r>
              <a:rPr lang="nl-NL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Soorten veren</a:t>
            </a:r>
            <a:endParaRPr lang="nl-NL" dirty="0"/>
          </a:p>
        </p:txBody>
      </p:sp>
      <p:sp>
        <p:nvSpPr>
          <p:cNvPr id="8" name="Tijdelijke aanduiding voor inhoud 2"/>
          <p:cNvSpPr>
            <a:spLocks noGrp="1"/>
          </p:cNvSpPr>
          <p:nvPr>
            <p:ph idx="1"/>
          </p:nvPr>
        </p:nvSpPr>
        <p:spPr>
          <a:xfrm>
            <a:off x="675531" y="1405033"/>
            <a:ext cx="8229600" cy="4525963"/>
          </a:xfrm>
        </p:spPr>
        <p:txBody>
          <a:bodyPr>
            <a:normAutofit/>
          </a:bodyPr>
          <a:lstStyle/>
          <a:p>
            <a:pPr lvl="0">
              <a:defRPr/>
            </a:pPr>
            <a:r>
              <a:rPr lang="nl-NL" dirty="0" smtClean="0">
                <a:solidFill>
                  <a:srgbClr val="FFFF00"/>
                </a:solidFill>
              </a:rPr>
              <a:t>Stugge veer </a:t>
            </a:r>
            <a:r>
              <a:rPr lang="nl-NL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is dik en er is een </a:t>
            </a:r>
            <a:r>
              <a:rPr lang="nl-NL" dirty="0" smtClean="0">
                <a:solidFill>
                  <a:srgbClr val="FFFF00"/>
                </a:solidFill>
              </a:rPr>
              <a:t>grote kracht </a:t>
            </a:r>
            <a:r>
              <a:rPr lang="nl-NL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nodig om hem uit te rekken.</a:t>
            </a:r>
          </a:p>
          <a:p>
            <a:pPr lvl="0">
              <a:defRPr/>
            </a:pPr>
            <a:endParaRPr lang="nl-NL" dirty="0" smtClean="0">
              <a:solidFill>
                <a:schemeClr val="accent5">
                  <a:lumMod val="20000"/>
                  <a:lumOff val="80000"/>
                </a:schemeClr>
              </a:solidFill>
            </a:endParaRPr>
          </a:p>
          <a:p>
            <a:pPr lvl="0">
              <a:defRPr/>
            </a:pPr>
            <a:r>
              <a:rPr lang="nl-NL" dirty="0" smtClean="0">
                <a:solidFill>
                  <a:srgbClr val="FFFF00"/>
                </a:solidFill>
              </a:rPr>
              <a:t>Slappe veer </a:t>
            </a:r>
            <a:r>
              <a:rPr lang="nl-NL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is dun en is een </a:t>
            </a:r>
            <a:r>
              <a:rPr lang="nl-NL" dirty="0" smtClean="0">
                <a:solidFill>
                  <a:srgbClr val="FFFF00"/>
                </a:solidFill>
              </a:rPr>
              <a:t>kleine kracht </a:t>
            </a:r>
            <a:r>
              <a:rPr lang="nl-NL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nodig om hem uit te rekken.</a:t>
            </a:r>
          </a:p>
          <a:p>
            <a:endParaRPr lang="nl-NL" dirty="0">
              <a:solidFill>
                <a:schemeClr val="accent5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6249" y="4149080"/>
            <a:ext cx="6253326" cy="15841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9" name="Groep 8"/>
          <p:cNvGrpSpPr/>
          <p:nvPr/>
        </p:nvGrpSpPr>
        <p:grpSpPr>
          <a:xfrm>
            <a:off x="0" y="0"/>
            <a:ext cx="9180512" cy="6864927"/>
            <a:chOff x="0" y="0"/>
            <a:chExt cx="9180512" cy="6864927"/>
          </a:xfrm>
        </p:grpSpPr>
        <p:sp>
          <p:nvSpPr>
            <p:cNvPr id="10" name="Rechthoek 9"/>
            <p:cNvSpPr/>
            <p:nvPr/>
          </p:nvSpPr>
          <p:spPr>
            <a:xfrm>
              <a:off x="0" y="19050"/>
              <a:ext cx="701824" cy="6838950"/>
            </a:xfrm>
            <a:prstGeom prst="rect">
              <a:avLst/>
            </a:prstGeom>
            <a:solidFill>
              <a:srgbClr val="E428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11" name="Rechthoek 10"/>
            <p:cNvSpPr/>
            <p:nvPr/>
          </p:nvSpPr>
          <p:spPr>
            <a:xfrm>
              <a:off x="0" y="0"/>
              <a:ext cx="9144000" cy="1200151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800" dirty="0" smtClean="0">
                  <a:latin typeface="Tahoma" pitchFamily="34" charset="0"/>
                  <a:ea typeface="Tahoma" pitchFamily="34" charset="0"/>
                  <a:cs typeface="Tahoma" pitchFamily="34" charset="0"/>
                </a:rPr>
                <a:t>Soorten veren</a:t>
              </a:r>
              <a:endParaRPr lang="nl-NL" sz="4800" dirty="0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pic>
          <p:nvPicPr>
            <p:cNvPr id="12" name="Afbeelding 11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8324202" y="6353365"/>
              <a:ext cx="856310" cy="51156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85050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5850" y="188640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nl-NL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Zwaartekracht</a:t>
            </a:r>
            <a:endParaRPr lang="nl-NL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8" name="Line 24"/>
          <p:cNvSpPr>
            <a:spLocks noChangeShapeType="1"/>
          </p:cNvSpPr>
          <p:nvPr/>
        </p:nvSpPr>
        <p:spPr bwMode="auto">
          <a:xfrm>
            <a:off x="2484315" y="3068723"/>
            <a:ext cx="685800" cy="0"/>
          </a:xfrm>
          <a:prstGeom prst="line">
            <a:avLst/>
          </a:prstGeom>
          <a:ln>
            <a:headEnd/>
            <a:tailEnd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 sz="3200">
              <a:solidFill>
                <a:schemeClr val="bg1"/>
              </a:solidFill>
            </a:endParaRPr>
          </a:p>
        </p:txBody>
      </p:sp>
      <p:sp>
        <p:nvSpPr>
          <p:cNvPr id="9" name="Line 23"/>
          <p:cNvSpPr>
            <a:spLocks noChangeShapeType="1"/>
          </p:cNvSpPr>
          <p:nvPr/>
        </p:nvSpPr>
        <p:spPr bwMode="auto">
          <a:xfrm>
            <a:off x="2827215" y="3068723"/>
            <a:ext cx="0" cy="228600"/>
          </a:xfrm>
          <a:prstGeom prst="line">
            <a:avLst/>
          </a:prstGeom>
          <a:ln>
            <a:headEnd/>
            <a:tailEnd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 sz="3200">
              <a:solidFill>
                <a:schemeClr val="bg1"/>
              </a:solidFill>
            </a:endParaRPr>
          </a:p>
        </p:txBody>
      </p:sp>
      <p:grpSp>
        <p:nvGrpSpPr>
          <p:cNvPr id="10" name="Group 15"/>
          <p:cNvGrpSpPr>
            <a:grpSpLocks/>
          </p:cNvGrpSpPr>
          <p:nvPr/>
        </p:nvGrpSpPr>
        <p:grpSpPr bwMode="auto">
          <a:xfrm>
            <a:off x="2598615" y="3290973"/>
            <a:ext cx="342900" cy="750886"/>
            <a:chOff x="2497" y="3217"/>
            <a:chExt cx="540" cy="1260"/>
          </a:xfrm>
        </p:grpSpPr>
        <p:sp>
          <p:nvSpPr>
            <p:cNvPr id="11" name="Line 22"/>
            <p:cNvSpPr>
              <a:spLocks noChangeShapeType="1"/>
            </p:cNvSpPr>
            <p:nvPr/>
          </p:nvSpPr>
          <p:spPr bwMode="auto">
            <a:xfrm flipH="1">
              <a:off x="2497" y="3217"/>
              <a:ext cx="360" cy="180"/>
            </a:xfrm>
            <a:prstGeom prst="line">
              <a:avLst/>
            </a:prstGeom>
            <a:ln>
              <a:headEnd/>
              <a:tailEnd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sz="3200">
                <a:solidFill>
                  <a:schemeClr val="bg1"/>
                </a:solidFill>
              </a:endParaRPr>
            </a:p>
          </p:txBody>
        </p:sp>
        <p:sp>
          <p:nvSpPr>
            <p:cNvPr id="12" name="Line 21"/>
            <p:cNvSpPr>
              <a:spLocks noChangeShapeType="1"/>
            </p:cNvSpPr>
            <p:nvPr/>
          </p:nvSpPr>
          <p:spPr bwMode="auto">
            <a:xfrm>
              <a:off x="2497" y="3397"/>
              <a:ext cx="540" cy="180"/>
            </a:xfrm>
            <a:prstGeom prst="line">
              <a:avLst/>
            </a:prstGeom>
            <a:ln>
              <a:headEnd/>
              <a:tailEnd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sz="3200">
                <a:solidFill>
                  <a:schemeClr val="bg1"/>
                </a:solidFill>
              </a:endParaRPr>
            </a:p>
          </p:txBody>
        </p:sp>
        <p:sp>
          <p:nvSpPr>
            <p:cNvPr id="13" name="Line 20"/>
            <p:cNvSpPr>
              <a:spLocks noChangeShapeType="1"/>
            </p:cNvSpPr>
            <p:nvPr/>
          </p:nvSpPr>
          <p:spPr bwMode="auto">
            <a:xfrm>
              <a:off x="2497" y="3757"/>
              <a:ext cx="540" cy="180"/>
            </a:xfrm>
            <a:prstGeom prst="line">
              <a:avLst/>
            </a:prstGeom>
            <a:ln>
              <a:headEnd/>
              <a:tailEnd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sz="3200">
                <a:solidFill>
                  <a:schemeClr val="bg1"/>
                </a:solidFill>
              </a:endParaRPr>
            </a:p>
          </p:txBody>
        </p:sp>
        <p:sp>
          <p:nvSpPr>
            <p:cNvPr id="14" name="Line 19"/>
            <p:cNvSpPr>
              <a:spLocks noChangeShapeType="1"/>
            </p:cNvSpPr>
            <p:nvPr/>
          </p:nvSpPr>
          <p:spPr bwMode="auto">
            <a:xfrm>
              <a:off x="2497" y="4117"/>
              <a:ext cx="540" cy="180"/>
            </a:xfrm>
            <a:prstGeom prst="line">
              <a:avLst/>
            </a:prstGeom>
            <a:ln>
              <a:headEnd/>
              <a:tailEnd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sz="3200">
                <a:solidFill>
                  <a:schemeClr val="bg1"/>
                </a:solidFill>
              </a:endParaRPr>
            </a:p>
          </p:txBody>
        </p:sp>
        <p:sp>
          <p:nvSpPr>
            <p:cNvPr id="15" name="Line 18"/>
            <p:cNvSpPr>
              <a:spLocks noChangeShapeType="1"/>
            </p:cNvSpPr>
            <p:nvPr/>
          </p:nvSpPr>
          <p:spPr bwMode="auto">
            <a:xfrm flipH="1">
              <a:off x="2497" y="3577"/>
              <a:ext cx="540" cy="180"/>
            </a:xfrm>
            <a:prstGeom prst="line">
              <a:avLst/>
            </a:prstGeom>
            <a:ln>
              <a:headEnd/>
              <a:tailEnd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sz="3200">
                <a:solidFill>
                  <a:schemeClr val="bg1"/>
                </a:solidFill>
              </a:endParaRPr>
            </a:p>
          </p:txBody>
        </p:sp>
        <p:sp>
          <p:nvSpPr>
            <p:cNvPr id="16" name="Line 17"/>
            <p:cNvSpPr>
              <a:spLocks noChangeShapeType="1"/>
            </p:cNvSpPr>
            <p:nvPr/>
          </p:nvSpPr>
          <p:spPr bwMode="auto">
            <a:xfrm flipH="1">
              <a:off x="2497" y="3937"/>
              <a:ext cx="540" cy="180"/>
            </a:xfrm>
            <a:prstGeom prst="line">
              <a:avLst/>
            </a:prstGeom>
            <a:ln>
              <a:headEnd/>
              <a:tailEnd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sz="3200">
                <a:solidFill>
                  <a:schemeClr val="bg1"/>
                </a:solidFill>
              </a:endParaRPr>
            </a:p>
          </p:txBody>
        </p:sp>
        <p:sp>
          <p:nvSpPr>
            <p:cNvPr id="17" name="Line 16"/>
            <p:cNvSpPr>
              <a:spLocks noChangeShapeType="1"/>
            </p:cNvSpPr>
            <p:nvPr/>
          </p:nvSpPr>
          <p:spPr bwMode="auto">
            <a:xfrm flipH="1">
              <a:off x="2677" y="4297"/>
              <a:ext cx="360" cy="180"/>
            </a:xfrm>
            <a:prstGeom prst="line">
              <a:avLst/>
            </a:prstGeom>
            <a:ln>
              <a:headEnd/>
              <a:tailEnd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sz="3200">
                <a:solidFill>
                  <a:schemeClr val="bg1"/>
                </a:solidFill>
              </a:endParaRPr>
            </a:p>
          </p:txBody>
        </p:sp>
      </p:grpSp>
      <p:sp>
        <p:nvSpPr>
          <p:cNvPr id="18" name="Line 14"/>
          <p:cNvSpPr>
            <a:spLocks noChangeShapeType="1"/>
          </p:cNvSpPr>
          <p:nvPr/>
        </p:nvSpPr>
        <p:spPr bwMode="auto">
          <a:xfrm>
            <a:off x="2712915" y="4041858"/>
            <a:ext cx="0" cy="204788"/>
          </a:xfrm>
          <a:prstGeom prst="line">
            <a:avLst/>
          </a:prstGeom>
          <a:ln>
            <a:headEnd/>
            <a:tailEnd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 sz="3200">
              <a:solidFill>
                <a:schemeClr val="bg1"/>
              </a:solidFill>
            </a:endParaRPr>
          </a:p>
        </p:txBody>
      </p:sp>
      <p:sp>
        <p:nvSpPr>
          <p:cNvPr id="22" name="Text Box 13"/>
          <p:cNvSpPr txBox="1">
            <a:spLocks noChangeArrowheads="1"/>
          </p:cNvSpPr>
          <p:nvPr/>
        </p:nvSpPr>
        <p:spPr bwMode="auto">
          <a:xfrm>
            <a:off x="2427159" y="5256304"/>
            <a:ext cx="800100" cy="3429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sz="20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1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10 N</a:t>
            </a:r>
            <a:endParaRPr kumimoji="0" lang="nl-NL" sz="3200" b="0" i="0" u="none" strike="noStrike" cap="none" normalizeH="0" baseline="0" dirty="0" smtClean="0">
              <a:ln>
                <a:noFill/>
              </a:ln>
              <a:solidFill>
                <a:schemeClr val="tx2">
                  <a:lumMod val="1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Text Box 12"/>
          <p:cNvSpPr txBox="1">
            <a:spLocks noChangeArrowheads="1"/>
          </p:cNvSpPr>
          <p:nvPr/>
        </p:nvSpPr>
        <p:spPr bwMode="auto">
          <a:xfrm>
            <a:off x="3284415" y="3730710"/>
            <a:ext cx="928694" cy="23971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sz="12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1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10 N / cm</a:t>
            </a:r>
            <a:endParaRPr kumimoji="0" lang="nl-NL" b="0" i="0" u="none" strike="noStrike" cap="none" normalizeH="0" baseline="0" dirty="0" smtClean="0">
              <a:ln>
                <a:noFill/>
              </a:ln>
              <a:solidFill>
                <a:schemeClr val="tx2">
                  <a:lumMod val="1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4" name="Group 4"/>
          <p:cNvGrpSpPr>
            <a:grpSpLocks/>
          </p:cNvGrpSpPr>
          <p:nvPr/>
        </p:nvGrpSpPr>
        <p:grpSpPr bwMode="auto">
          <a:xfrm flipH="1">
            <a:off x="2612901" y="4256172"/>
            <a:ext cx="314324" cy="800100"/>
            <a:chOff x="2497" y="3217"/>
            <a:chExt cx="540" cy="1260"/>
          </a:xfrm>
        </p:grpSpPr>
        <p:sp>
          <p:nvSpPr>
            <p:cNvPr id="26" name="Line 11"/>
            <p:cNvSpPr>
              <a:spLocks noChangeShapeType="1"/>
            </p:cNvSpPr>
            <p:nvPr/>
          </p:nvSpPr>
          <p:spPr bwMode="auto">
            <a:xfrm flipH="1">
              <a:off x="2497" y="3217"/>
              <a:ext cx="360" cy="180"/>
            </a:xfrm>
            <a:prstGeom prst="line">
              <a:avLst/>
            </a:prstGeom>
            <a:ln>
              <a:headEnd/>
              <a:tailEnd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sz="3200">
                <a:solidFill>
                  <a:schemeClr val="bg1"/>
                </a:solidFill>
              </a:endParaRPr>
            </a:p>
          </p:txBody>
        </p:sp>
        <p:sp>
          <p:nvSpPr>
            <p:cNvPr id="27" name="Line 10"/>
            <p:cNvSpPr>
              <a:spLocks noChangeShapeType="1"/>
            </p:cNvSpPr>
            <p:nvPr/>
          </p:nvSpPr>
          <p:spPr bwMode="auto">
            <a:xfrm>
              <a:off x="2497" y="3397"/>
              <a:ext cx="540" cy="180"/>
            </a:xfrm>
            <a:prstGeom prst="line">
              <a:avLst/>
            </a:prstGeom>
            <a:ln>
              <a:headEnd/>
              <a:tailEnd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sz="3200">
                <a:solidFill>
                  <a:schemeClr val="bg1"/>
                </a:solidFill>
              </a:endParaRPr>
            </a:p>
          </p:txBody>
        </p:sp>
        <p:sp>
          <p:nvSpPr>
            <p:cNvPr id="28" name="Line 9"/>
            <p:cNvSpPr>
              <a:spLocks noChangeShapeType="1"/>
            </p:cNvSpPr>
            <p:nvPr/>
          </p:nvSpPr>
          <p:spPr bwMode="auto">
            <a:xfrm>
              <a:off x="2497" y="3757"/>
              <a:ext cx="540" cy="180"/>
            </a:xfrm>
            <a:prstGeom prst="line">
              <a:avLst/>
            </a:prstGeom>
            <a:ln>
              <a:headEnd/>
              <a:tailEnd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sz="3200">
                <a:solidFill>
                  <a:schemeClr val="bg1"/>
                </a:solidFill>
              </a:endParaRPr>
            </a:p>
          </p:txBody>
        </p:sp>
        <p:sp>
          <p:nvSpPr>
            <p:cNvPr id="29" name="Line 8"/>
            <p:cNvSpPr>
              <a:spLocks noChangeShapeType="1"/>
            </p:cNvSpPr>
            <p:nvPr/>
          </p:nvSpPr>
          <p:spPr bwMode="auto">
            <a:xfrm>
              <a:off x="2497" y="4117"/>
              <a:ext cx="540" cy="180"/>
            </a:xfrm>
            <a:prstGeom prst="line">
              <a:avLst/>
            </a:prstGeom>
            <a:ln>
              <a:headEnd/>
              <a:tailEnd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sz="3200">
                <a:solidFill>
                  <a:schemeClr val="bg1"/>
                </a:solidFill>
              </a:endParaRPr>
            </a:p>
          </p:txBody>
        </p:sp>
        <p:sp>
          <p:nvSpPr>
            <p:cNvPr id="30" name="Line 7"/>
            <p:cNvSpPr>
              <a:spLocks noChangeShapeType="1"/>
            </p:cNvSpPr>
            <p:nvPr/>
          </p:nvSpPr>
          <p:spPr bwMode="auto">
            <a:xfrm flipH="1">
              <a:off x="2497" y="3577"/>
              <a:ext cx="540" cy="180"/>
            </a:xfrm>
            <a:prstGeom prst="line">
              <a:avLst/>
            </a:prstGeom>
            <a:ln>
              <a:headEnd/>
              <a:tailEnd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sz="3200">
                <a:solidFill>
                  <a:schemeClr val="bg1"/>
                </a:solidFill>
              </a:endParaRPr>
            </a:p>
          </p:txBody>
        </p:sp>
        <p:sp>
          <p:nvSpPr>
            <p:cNvPr id="31" name="Line 6"/>
            <p:cNvSpPr>
              <a:spLocks noChangeShapeType="1"/>
            </p:cNvSpPr>
            <p:nvPr/>
          </p:nvSpPr>
          <p:spPr bwMode="auto">
            <a:xfrm flipH="1">
              <a:off x="2497" y="3937"/>
              <a:ext cx="540" cy="180"/>
            </a:xfrm>
            <a:prstGeom prst="line">
              <a:avLst/>
            </a:prstGeom>
            <a:ln>
              <a:headEnd/>
              <a:tailEnd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sz="3200">
                <a:solidFill>
                  <a:schemeClr val="bg1"/>
                </a:solidFill>
              </a:endParaRPr>
            </a:p>
          </p:txBody>
        </p:sp>
        <p:sp>
          <p:nvSpPr>
            <p:cNvPr id="32" name="Line 5"/>
            <p:cNvSpPr>
              <a:spLocks noChangeShapeType="1"/>
            </p:cNvSpPr>
            <p:nvPr/>
          </p:nvSpPr>
          <p:spPr bwMode="auto">
            <a:xfrm flipH="1">
              <a:off x="2677" y="4297"/>
              <a:ext cx="360" cy="180"/>
            </a:xfrm>
            <a:prstGeom prst="line">
              <a:avLst/>
            </a:prstGeom>
            <a:ln>
              <a:headEnd/>
              <a:tailEnd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 sz="3200">
                <a:solidFill>
                  <a:schemeClr val="bg1"/>
                </a:solidFill>
              </a:endParaRPr>
            </a:p>
          </p:txBody>
        </p:sp>
      </p:grpSp>
      <p:sp>
        <p:nvSpPr>
          <p:cNvPr id="33" name="Line 3"/>
          <p:cNvSpPr>
            <a:spLocks noChangeShapeType="1"/>
          </p:cNvSpPr>
          <p:nvPr/>
        </p:nvSpPr>
        <p:spPr bwMode="auto">
          <a:xfrm>
            <a:off x="2784349" y="5041990"/>
            <a:ext cx="0" cy="228600"/>
          </a:xfrm>
          <a:prstGeom prst="line">
            <a:avLst/>
          </a:prstGeom>
          <a:ln>
            <a:headEnd/>
            <a:tailEnd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 sz="3200">
              <a:solidFill>
                <a:schemeClr val="bg1"/>
              </a:solidFill>
            </a:endParaRPr>
          </a:p>
        </p:txBody>
      </p:sp>
      <p:sp>
        <p:nvSpPr>
          <p:cNvPr id="34" name="Text Box 2"/>
          <p:cNvSpPr txBox="1">
            <a:spLocks noChangeArrowheads="1"/>
          </p:cNvSpPr>
          <p:nvPr/>
        </p:nvSpPr>
        <p:spPr bwMode="auto">
          <a:xfrm>
            <a:off x="3284415" y="4399048"/>
            <a:ext cx="928694" cy="28575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sz="12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1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10 N / cm</a:t>
            </a:r>
            <a:endParaRPr kumimoji="0" lang="nl-NL" b="0" i="0" u="none" strike="noStrike" cap="none" normalizeH="0" baseline="0" dirty="0" smtClean="0">
              <a:ln>
                <a:noFill/>
              </a:ln>
              <a:solidFill>
                <a:schemeClr val="tx2">
                  <a:lumMod val="1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Line 1"/>
          <p:cNvSpPr>
            <a:spLocks noChangeShapeType="1"/>
          </p:cNvSpPr>
          <p:nvPr/>
        </p:nvSpPr>
        <p:spPr bwMode="auto">
          <a:xfrm>
            <a:off x="2141415" y="4186323"/>
            <a:ext cx="2171700" cy="0"/>
          </a:xfrm>
          <a:prstGeom prst="line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 sz="3200">
              <a:solidFill>
                <a:schemeClr val="bg1"/>
              </a:solidFill>
            </a:endParaRPr>
          </a:p>
        </p:txBody>
      </p:sp>
      <p:sp>
        <p:nvSpPr>
          <p:cNvPr id="36" name="Rectangle 25"/>
          <p:cNvSpPr>
            <a:spLocks noChangeArrowheads="1"/>
          </p:cNvSpPr>
          <p:nvPr/>
        </p:nvSpPr>
        <p:spPr bwMode="auto">
          <a:xfrm>
            <a:off x="642878" y="1190103"/>
            <a:ext cx="8501122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sz="32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20000"/>
                    <a:lumOff val="80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Wat gebeurd</a:t>
            </a:r>
            <a:r>
              <a:rPr kumimoji="0" lang="nl-NL" sz="3200" b="0" i="0" u="none" strike="noStrike" cap="none" normalizeH="0" dirty="0" smtClean="0">
                <a:ln>
                  <a:noFill/>
                </a:ln>
                <a:solidFill>
                  <a:schemeClr val="accent1">
                    <a:lumMod val="20000"/>
                    <a:lumOff val="80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 er met de veerconstante als je twee dezelfde veren achter elkaar hangt?</a:t>
            </a:r>
            <a:endParaRPr kumimoji="0" lang="nl-NL" sz="32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20000"/>
                  <a:lumOff val="8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Rectangle 29"/>
          <p:cNvSpPr>
            <a:spLocks noChangeArrowheads="1"/>
          </p:cNvSpPr>
          <p:nvPr/>
        </p:nvSpPr>
        <p:spPr bwMode="auto">
          <a:xfrm>
            <a:off x="3579289" y="2435034"/>
            <a:ext cx="643282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sz="16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20000"/>
                    <a:lumOff val="80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nl-NL" sz="16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20000"/>
                    <a:lumOff val="80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nl-NL" sz="20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20000"/>
                    <a:lumOff val="8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Veer 1 en veer 2 rekken dus elk 1 cm uit.</a:t>
            </a:r>
            <a:endParaRPr kumimoji="0" lang="nl-NL" sz="16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20000"/>
                  <a:lumOff val="8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sz="20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20000"/>
                    <a:lumOff val="8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De totale uitrekking = dus 2 cm.</a:t>
            </a:r>
            <a:endParaRPr kumimoji="0" lang="nl-NL" sz="16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20000"/>
                  <a:lumOff val="8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sz="20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De veerconstante </a:t>
            </a:r>
            <a:r>
              <a:rPr kumimoji="0" lang="nl-NL" sz="20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20000"/>
                    <a:lumOff val="8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is dus 5 N / cm ( 10 N / 2 cm)</a:t>
            </a:r>
            <a:endParaRPr kumimoji="0" lang="nl-NL" sz="44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20000"/>
                  <a:lumOff val="8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8" name="Groep 37"/>
          <p:cNvGrpSpPr/>
          <p:nvPr/>
        </p:nvGrpSpPr>
        <p:grpSpPr>
          <a:xfrm>
            <a:off x="0" y="0"/>
            <a:ext cx="9180512" cy="6864927"/>
            <a:chOff x="0" y="0"/>
            <a:chExt cx="9180512" cy="6864927"/>
          </a:xfrm>
        </p:grpSpPr>
        <p:sp>
          <p:nvSpPr>
            <p:cNvPr id="39" name="Rechthoek 38"/>
            <p:cNvSpPr/>
            <p:nvPr/>
          </p:nvSpPr>
          <p:spPr>
            <a:xfrm>
              <a:off x="0" y="19050"/>
              <a:ext cx="701824" cy="6838950"/>
            </a:xfrm>
            <a:prstGeom prst="rect">
              <a:avLst/>
            </a:prstGeom>
            <a:solidFill>
              <a:srgbClr val="E428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40" name="Rechthoek 39"/>
            <p:cNvSpPr/>
            <p:nvPr/>
          </p:nvSpPr>
          <p:spPr>
            <a:xfrm>
              <a:off x="0" y="0"/>
              <a:ext cx="9144000" cy="1200151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800" dirty="0" smtClean="0">
                  <a:latin typeface="Tahoma" pitchFamily="34" charset="0"/>
                  <a:ea typeface="Tahoma" pitchFamily="34" charset="0"/>
                  <a:cs typeface="Tahoma" pitchFamily="34" charset="0"/>
                </a:rPr>
                <a:t>Veerconstante</a:t>
              </a:r>
              <a:endParaRPr lang="nl-NL" sz="4800" dirty="0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pic>
          <p:nvPicPr>
            <p:cNvPr id="41" name="Afbeelding 40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324202" y="6353365"/>
              <a:ext cx="856310" cy="51156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1296448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jdelijke aanduiding voor inhoud 2"/>
          <p:cNvSpPr>
            <a:spLocks noGrp="1"/>
          </p:cNvSpPr>
          <p:nvPr>
            <p:ph idx="1"/>
          </p:nvPr>
        </p:nvSpPr>
        <p:spPr>
          <a:xfrm>
            <a:off x="1115616" y="2083183"/>
            <a:ext cx="8229600" cy="4525963"/>
          </a:xfrm>
        </p:spPr>
        <p:txBody>
          <a:bodyPr>
            <a:normAutofit fontScale="77500" lnSpcReduction="20000"/>
          </a:bodyPr>
          <a:lstStyle/>
          <a:p>
            <a:r>
              <a:rPr lang="nl-NL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De veerconstante = 10 N/cm</a:t>
            </a:r>
          </a:p>
          <a:p>
            <a:pPr>
              <a:buNone/>
            </a:pPr>
            <a:r>
              <a:rPr lang="nl-NL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 </a:t>
            </a:r>
          </a:p>
          <a:p>
            <a:r>
              <a:rPr lang="nl-NL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Gevolg 1 cm uitrekking bij een F van 10 N.</a:t>
            </a:r>
          </a:p>
          <a:p>
            <a:pPr>
              <a:buNone/>
            </a:pPr>
            <a:r>
              <a:rPr lang="nl-NL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 </a:t>
            </a:r>
          </a:p>
          <a:p>
            <a:r>
              <a:rPr lang="nl-NL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Bij het door het midden knippen rekt elk deel </a:t>
            </a:r>
            <a:br>
              <a:rPr lang="nl-NL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</a:br>
            <a:r>
              <a:rPr lang="nl-NL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0,5 cm uit bij een gelijke kracht </a:t>
            </a:r>
          </a:p>
          <a:p>
            <a:endParaRPr lang="nl-NL" dirty="0" smtClean="0">
              <a:solidFill>
                <a:schemeClr val="accent1">
                  <a:lumMod val="20000"/>
                  <a:lumOff val="80000"/>
                </a:schemeClr>
              </a:solidFill>
            </a:endParaRPr>
          </a:p>
          <a:p>
            <a:r>
              <a:rPr lang="nl-NL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Gevolg:</a:t>
            </a:r>
          </a:p>
          <a:p>
            <a:r>
              <a:rPr lang="fr-FR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C = 10 N / 0,5 cm</a:t>
            </a:r>
            <a:r>
              <a:rPr lang="fr-FR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 </a:t>
            </a:r>
            <a:r>
              <a:rPr lang="fr-FR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= 20 N / cm</a:t>
            </a:r>
          </a:p>
          <a:p>
            <a:pPr lvl="0"/>
            <a:endParaRPr lang="fr-FR" kern="1200" dirty="0">
              <a:solidFill>
                <a:schemeClr val="accent1">
                  <a:lumMod val="20000"/>
                  <a:lumOff val="80000"/>
                </a:schemeClr>
              </a:solidFill>
              <a:effectLst/>
            </a:endParaRPr>
          </a:p>
          <a:p>
            <a:pPr lvl="0"/>
            <a:r>
              <a:rPr lang="nl-NL" kern="1200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/>
              </a:rPr>
              <a:t>Als </a:t>
            </a:r>
            <a:r>
              <a:rPr lang="nl-NL" kern="1200" dirty="0">
                <a:solidFill>
                  <a:schemeClr val="accent5">
                    <a:lumMod val="20000"/>
                    <a:lumOff val="80000"/>
                  </a:schemeClr>
                </a:solidFill>
                <a:effectLst/>
              </a:rPr>
              <a:t>de veer </a:t>
            </a:r>
            <a:r>
              <a:rPr lang="nl-NL" kern="1200" dirty="0">
                <a:solidFill>
                  <a:srgbClr val="FFFF00"/>
                </a:solidFill>
                <a:effectLst/>
              </a:rPr>
              <a:t>door het midden </a:t>
            </a:r>
            <a:r>
              <a:rPr lang="nl-NL" kern="1200" dirty="0">
                <a:solidFill>
                  <a:schemeClr val="accent5">
                    <a:lumMod val="20000"/>
                    <a:lumOff val="80000"/>
                  </a:schemeClr>
                </a:solidFill>
                <a:effectLst/>
              </a:rPr>
              <a:t>wordt geknipt, wordt de </a:t>
            </a:r>
            <a:r>
              <a:rPr lang="nl-NL" kern="1200" dirty="0">
                <a:solidFill>
                  <a:srgbClr val="FFFF00"/>
                </a:solidFill>
                <a:effectLst/>
              </a:rPr>
              <a:t>veerconstante </a:t>
            </a:r>
            <a:r>
              <a:rPr lang="nl-NL" dirty="0">
                <a:solidFill>
                  <a:srgbClr val="FFFF00"/>
                </a:solidFill>
              </a:rPr>
              <a:t>verdubbeld</a:t>
            </a:r>
            <a:r>
              <a:rPr lang="nl-NL" kern="1200" dirty="0">
                <a:solidFill>
                  <a:schemeClr val="accent5">
                    <a:lumMod val="20000"/>
                    <a:lumOff val="80000"/>
                  </a:schemeClr>
                </a:solidFill>
                <a:effectLst/>
              </a:rPr>
              <a:t>.</a:t>
            </a:r>
          </a:p>
          <a:p>
            <a:endParaRPr lang="nl-NL" dirty="0" smtClean="0">
              <a:solidFill>
                <a:schemeClr val="accent1">
                  <a:lumMod val="20000"/>
                  <a:lumOff val="80000"/>
                </a:schemeClr>
              </a:solidFill>
            </a:endParaRPr>
          </a:p>
          <a:p>
            <a:endParaRPr lang="nl-NL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grpSp>
        <p:nvGrpSpPr>
          <p:cNvPr id="7" name="Groep 6"/>
          <p:cNvGrpSpPr/>
          <p:nvPr/>
        </p:nvGrpSpPr>
        <p:grpSpPr>
          <a:xfrm>
            <a:off x="0" y="0"/>
            <a:ext cx="9180512" cy="6864927"/>
            <a:chOff x="0" y="0"/>
            <a:chExt cx="9180512" cy="6864927"/>
          </a:xfrm>
        </p:grpSpPr>
        <p:sp>
          <p:nvSpPr>
            <p:cNvPr id="8" name="Rechthoek 7"/>
            <p:cNvSpPr/>
            <p:nvPr/>
          </p:nvSpPr>
          <p:spPr>
            <a:xfrm>
              <a:off x="0" y="19050"/>
              <a:ext cx="701824" cy="6838950"/>
            </a:xfrm>
            <a:prstGeom prst="rect">
              <a:avLst/>
            </a:prstGeom>
            <a:solidFill>
              <a:srgbClr val="E428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11" name="Rechthoek 10"/>
            <p:cNvSpPr/>
            <p:nvPr/>
          </p:nvSpPr>
          <p:spPr>
            <a:xfrm>
              <a:off x="0" y="0"/>
              <a:ext cx="9144000" cy="1200151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800" dirty="0" smtClean="0">
                  <a:latin typeface="Tahoma" pitchFamily="34" charset="0"/>
                  <a:ea typeface="Tahoma" pitchFamily="34" charset="0"/>
                  <a:cs typeface="Tahoma" pitchFamily="34" charset="0"/>
                </a:rPr>
                <a:t>Veerconstante</a:t>
              </a:r>
              <a:endParaRPr lang="nl-NL" sz="4800" dirty="0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pic>
          <p:nvPicPr>
            <p:cNvPr id="12" name="Afbeelding 11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324202" y="6353365"/>
              <a:ext cx="856310" cy="511562"/>
            </a:xfrm>
            <a:prstGeom prst="rect">
              <a:avLst/>
            </a:prstGeom>
          </p:spPr>
        </p:pic>
      </p:grpSp>
      <p:sp>
        <p:nvSpPr>
          <p:cNvPr id="13" name="Rectangle 25"/>
          <p:cNvSpPr>
            <a:spLocks noChangeArrowheads="1"/>
          </p:cNvSpPr>
          <p:nvPr/>
        </p:nvSpPr>
        <p:spPr bwMode="auto">
          <a:xfrm>
            <a:off x="642878" y="1103058"/>
            <a:ext cx="8501122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sz="32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20000"/>
                    <a:lumOff val="80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Wat gebeurd</a:t>
            </a:r>
            <a:r>
              <a:rPr kumimoji="0" lang="nl-NL" sz="3200" b="0" i="0" u="none" strike="noStrike" cap="none" normalizeH="0" dirty="0" smtClean="0">
                <a:ln>
                  <a:noFill/>
                </a:ln>
                <a:solidFill>
                  <a:schemeClr val="accent1">
                    <a:lumMod val="20000"/>
                    <a:lumOff val="80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 er met de veerconstante als je veer dor het midden knipt?</a:t>
            </a:r>
            <a:endParaRPr kumimoji="0" lang="nl-NL" sz="32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20000"/>
                  <a:lumOff val="8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0534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1"/>
          <p:cNvSpPr txBox="1">
            <a:spLocks/>
          </p:cNvSpPr>
          <p:nvPr/>
        </p:nvSpPr>
        <p:spPr bwMode="auto">
          <a:xfrm>
            <a:off x="1691680" y="153112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9pPr>
          </a:lstStyle>
          <a:p>
            <a:endParaRPr lang="nl-NL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0" name="Tijdelijke aanduiding voor inhoud 2"/>
          <p:cNvSpPr>
            <a:spLocks noGrp="1"/>
          </p:cNvSpPr>
          <p:nvPr>
            <p:ph idx="1"/>
          </p:nvPr>
        </p:nvSpPr>
        <p:spPr>
          <a:xfrm>
            <a:off x="701824" y="1340768"/>
            <a:ext cx="8229600" cy="4464495"/>
          </a:xfrm>
        </p:spPr>
        <p:txBody>
          <a:bodyPr>
            <a:normAutofit fontScale="70000" lnSpcReduction="20000"/>
          </a:bodyPr>
          <a:lstStyle/>
          <a:p>
            <a:r>
              <a:rPr lang="nl-NL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Een blokje aan een veer hangt stil</a:t>
            </a:r>
          </a:p>
          <a:p>
            <a:pPr>
              <a:buNone/>
            </a:pPr>
            <a:r>
              <a:rPr lang="nl-NL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 </a:t>
            </a:r>
          </a:p>
          <a:p>
            <a:r>
              <a:rPr lang="nl-NL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De eerste wet van Newton zegt dan dat de somkracht 0N is.</a:t>
            </a:r>
          </a:p>
          <a:p>
            <a:pPr>
              <a:buNone/>
            </a:pPr>
            <a:r>
              <a:rPr lang="nl-NL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 </a:t>
            </a:r>
          </a:p>
          <a:p>
            <a:r>
              <a:rPr lang="nl-NL" dirty="0" err="1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F</a:t>
            </a:r>
            <a:r>
              <a:rPr lang="nl-NL" sz="2300" dirty="0" err="1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z</a:t>
            </a:r>
            <a:r>
              <a:rPr lang="nl-NL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 = </a:t>
            </a:r>
            <a:r>
              <a:rPr lang="nl-NL" dirty="0" err="1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F</a:t>
            </a:r>
            <a:r>
              <a:rPr lang="nl-NL" sz="2100" dirty="0" err="1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veer</a:t>
            </a:r>
            <a:endParaRPr lang="nl-NL" sz="2100" dirty="0" smtClean="0">
              <a:solidFill>
                <a:schemeClr val="accent1">
                  <a:lumMod val="20000"/>
                  <a:lumOff val="80000"/>
                </a:schemeClr>
              </a:solidFill>
            </a:endParaRPr>
          </a:p>
          <a:p>
            <a:endParaRPr lang="nl-NL" dirty="0" smtClean="0">
              <a:solidFill>
                <a:schemeClr val="accent1">
                  <a:lumMod val="20000"/>
                  <a:lumOff val="80000"/>
                </a:schemeClr>
              </a:solidFill>
            </a:endParaRPr>
          </a:p>
          <a:p>
            <a:r>
              <a:rPr lang="nl-NL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Nu zijn er twee formules</a:t>
            </a:r>
          </a:p>
          <a:p>
            <a:endParaRPr lang="nl-NL" dirty="0" smtClean="0">
              <a:solidFill>
                <a:schemeClr val="accent1">
                  <a:lumMod val="20000"/>
                  <a:lumOff val="80000"/>
                </a:schemeClr>
              </a:solidFill>
            </a:endParaRPr>
          </a:p>
          <a:p>
            <a:endParaRPr lang="nl-NL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  <a:p>
            <a:endParaRPr lang="nl-NL" dirty="0" smtClean="0">
              <a:solidFill>
                <a:schemeClr val="accent1">
                  <a:lumMod val="20000"/>
                  <a:lumOff val="80000"/>
                </a:schemeClr>
              </a:solidFill>
            </a:endParaRPr>
          </a:p>
          <a:p>
            <a:pPr marL="0" indent="0" algn="ctr">
              <a:buNone/>
            </a:pPr>
            <a:r>
              <a:rPr lang="nl-NL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Met andere woorden</a:t>
            </a:r>
            <a:endParaRPr lang="nl-NL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  <a:p>
            <a:pPr marL="0" indent="0">
              <a:buNone/>
            </a:pPr>
            <a:endParaRPr lang="nl-NL" dirty="0" smtClean="0">
              <a:solidFill>
                <a:schemeClr val="accent1">
                  <a:lumMod val="20000"/>
                  <a:lumOff val="80000"/>
                </a:schemeClr>
              </a:solidFill>
            </a:endParaRPr>
          </a:p>
          <a:p>
            <a:pPr marL="0" indent="0" algn="ctr">
              <a:buNone/>
            </a:pPr>
            <a:r>
              <a:rPr lang="nl-NL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C x u = m x g</a:t>
            </a:r>
          </a:p>
          <a:p>
            <a:pPr marL="0" indent="0">
              <a:buNone/>
            </a:pPr>
            <a:endParaRPr lang="nl-NL" kern="1200" dirty="0">
              <a:solidFill>
                <a:schemeClr val="accent5">
                  <a:lumMod val="20000"/>
                  <a:lumOff val="80000"/>
                </a:schemeClr>
              </a:solidFill>
              <a:effectLst/>
            </a:endParaRPr>
          </a:p>
          <a:p>
            <a:endParaRPr lang="nl-NL" dirty="0" smtClean="0">
              <a:solidFill>
                <a:schemeClr val="accent1">
                  <a:lumMod val="20000"/>
                  <a:lumOff val="80000"/>
                </a:schemeClr>
              </a:solidFill>
            </a:endParaRPr>
          </a:p>
          <a:p>
            <a:endParaRPr lang="nl-NL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graphicFrame>
        <p:nvGraphicFramePr>
          <p:cNvPr id="2" name="Tabel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0149114"/>
              </p:ext>
            </p:extLst>
          </p:nvPr>
        </p:nvGraphicFramePr>
        <p:xfrm>
          <a:off x="1874912" y="3772062"/>
          <a:ext cx="6096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Veer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Zwaartekracht</a:t>
                      </a:r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F = C x u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err="1" smtClean="0"/>
                        <a:t>F</a:t>
                      </a:r>
                      <a:r>
                        <a:rPr lang="nl-NL" sz="1200" dirty="0" err="1" smtClean="0"/>
                        <a:t>veer</a:t>
                      </a:r>
                      <a:r>
                        <a:rPr lang="nl-NL" dirty="0" smtClean="0"/>
                        <a:t> = </a:t>
                      </a:r>
                      <a:r>
                        <a:rPr lang="nl-NL" dirty="0" err="1" smtClean="0"/>
                        <a:t>F</a:t>
                      </a:r>
                      <a:r>
                        <a:rPr lang="nl-NL" sz="1400" dirty="0" err="1" smtClean="0"/>
                        <a:t>z</a:t>
                      </a:r>
                      <a:endParaRPr lang="nl-N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err="1" smtClean="0"/>
                        <a:t>F</a:t>
                      </a:r>
                      <a:r>
                        <a:rPr lang="nl-NL" sz="1200" dirty="0" err="1" smtClean="0"/>
                        <a:t>z</a:t>
                      </a:r>
                      <a:r>
                        <a:rPr lang="nl-NL" dirty="0" smtClean="0"/>
                        <a:t> = m x g</a:t>
                      </a:r>
                      <a:endParaRPr lang="nl-NL" dirty="0"/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8" name="Groep 7"/>
          <p:cNvGrpSpPr/>
          <p:nvPr/>
        </p:nvGrpSpPr>
        <p:grpSpPr>
          <a:xfrm>
            <a:off x="0" y="0"/>
            <a:ext cx="9180512" cy="6864927"/>
            <a:chOff x="0" y="0"/>
            <a:chExt cx="9180512" cy="6864927"/>
          </a:xfrm>
        </p:grpSpPr>
        <p:sp>
          <p:nvSpPr>
            <p:cNvPr id="11" name="Rechthoek 10"/>
            <p:cNvSpPr/>
            <p:nvPr/>
          </p:nvSpPr>
          <p:spPr>
            <a:xfrm>
              <a:off x="0" y="19050"/>
              <a:ext cx="701824" cy="6838950"/>
            </a:xfrm>
            <a:prstGeom prst="rect">
              <a:avLst/>
            </a:prstGeom>
            <a:solidFill>
              <a:srgbClr val="E428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12" name="Rechthoek 11"/>
            <p:cNvSpPr/>
            <p:nvPr/>
          </p:nvSpPr>
          <p:spPr>
            <a:xfrm>
              <a:off x="0" y="0"/>
              <a:ext cx="9144000" cy="1200151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nl-NL" sz="4400" dirty="0">
                  <a:solidFill>
                    <a:schemeClr val="accent2">
                      <a:lumMod val="50000"/>
                    </a:schemeClr>
                  </a:solidFill>
                </a:rPr>
                <a:t>Massa zwaartekracht en veerkracht</a:t>
              </a:r>
              <a:endParaRPr lang="nl-NL" sz="4400" dirty="0">
                <a:solidFill>
                  <a:schemeClr val="accent2">
                    <a:lumMod val="50000"/>
                  </a:schemeClr>
                </a:solidFill>
              </a:endParaRPr>
            </a:p>
          </p:txBody>
        </p:sp>
        <p:pic>
          <p:nvPicPr>
            <p:cNvPr id="13" name="Afbeelding 12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324202" y="6353365"/>
              <a:ext cx="856310" cy="51156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588526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igitale puntjes">
  <a:themeElements>
    <a:clrScheme name="Digitale puntjes 2">
      <a:dk1>
        <a:srgbClr val="5B5B89"/>
      </a:dk1>
      <a:lt1>
        <a:srgbClr val="FFFFFF"/>
      </a:lt1>
      <a:dk2>
        <a:srgbClr val="666699"/>
      </a:dk2>
      <a:lt2>
        <a:srgbClr val="DFDEF6"/>
      </a:lt2>
      <a:accent1>
        <a:srgbClr val="6666FF"/>
      </a:accent1>
      <a:accent2>
        <a:srgbClr val="52527C"/>
      </a:accent2>
      <a:accent3>
        <a:srgbClr val="B8B8CA"/>
      </a:accent3>
      <a:accent4>
        <a:srgbClr val="DADADA"/>
      </a:accent4>
      <a:accent5>
        <a:srgbClr val="B8B8FF"/>
      </a:accent5>
      <a:accent6>
        <a:srgbClr val="494970"/>
      </a:accent6>
      <a:hlink>
        <a:srgbClr val="9999FF"/>
      </a:hlink>
      <a:folHlink>
        <a:srgbClr val="CCCCFF"/>
      </a:folHlink>
    </a:clrScheme>
    <a:fontScheme name="Digitale puntje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gitale puntjes 1">
        <a:dk1>
          <a:srgbClr val="00008A"/>
        </a:dk1>
        <a:lt1>
          <a:srgbClr val="FFFFFF"/>
        </a:lt1>
        <a:dk2>
          <a:srgbClr val="000099"/>
        </a:dk2>
        <a:lt2>
          <a:srgbClr val="FFFFFF"/>
        </a:lt2>
        <a:accent1>
          <a:srgbClr val="0099FF"/>
        </a:accent1>
        <a:accent2>
          <a:srgbClr val="00007A"/>
        </a:accent2>
        <a:accent3>
          <a:srgbClr val="AAAACA"/>
        </a:accent3>
        <a:accent4>
          <a:srgbClr val="DADADA"/>
        </a:accent4>
        <a:accent5>
          <a:srgbClr val="AACAFF"/>
        </a:accent5>
        <a:accent6>
          <a:srgbClr val="00006E"/>
        </a:accent6>
        <a:hlink>
          <a:srgbClr val="EAEAEA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e puntjes 2">
        <a:dk1>
          <a:srgbClr val="5B5B89"/>
        </a:dk1>
        <a:lt1>
          <a:srgbClr val="FFFFFF"/>
        </a:lt1>
        <a:dk2>
          <a:srgbClr val="666699"/>
        </a:dk2>
        <a:lt2>
          <a:srgbClr val="DFDEF6"/>
        </a:lt2>
        <a:accent1>
          <a:srgbClr val="6666FF"/>
        </a:accent1>
        <a:accent2>
          <a:srgbClr val="52527C"/>
        </a:accent2>
        <a:accent3>
          <a:srgbClr val="B8B8CA"/>
        </a:accent3>
        <a:accent4>
          <a:srgbClr val="DADADA"/>
        </a:accent4>
        <a:accent5>
          <a:srgbClr val="B8B8FF"/>
        </a:accent5>
        <a:accent6>
          <a:srgbClr val="494970"/>
        </a:accent6>
        <a:hlink>
          <a:srgbClr val="9999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e puntjes 3">
        <a:dk1>
          <a:srgbClr val="70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6000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560000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e puntjes 4">
        <a:dk1>
          <a:srgbClr val="000000"/>
        </a:dk1>
        <a:lt1>
          <a:srgbClr val="FDEB9D"/>
        </a:lt1>
        <a:dk2>
          <a:srgbClr val="000000"/>
        </a:dk2>
        <a:lt2>
          <a:srgbClr val="E0CE82"/>
        </a:lt2>
        <a:accent1>
          <a:srgbClr val="EAEAEA"/>
        </a:accent1>
        <a:accent2>
          <a:srgbClr val="C2B476"/>
        </a:accent2>
        <a:accent3>
          <a:srgbClr val="FEF3CC"/>
        </a:accent3>
        <a:accent4>
          <a:srgbClr val="000000"/>
        </a:accent4>
        <a:accent5>
          <a:srgbClr val="F3F3F3"/>
        </a:accent5>
        <a:accent6>
          <a:srgbClr val="B0A36A"/>
        </a:accent6>
        <a:hlink>
          <a:srgbClr val="A47900"/>
        </a:hlink>
        <a:folHlink>
          <a:srgbClr val="8C8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gitale puntjes 5">
        <a:dk1>
          <a:srgbClr val="5B5E52"/>
        </a:dk1>
        <a:lt1>
          <a:srgbClr val="FFFFFF"/>
        </a:lt1>
        <a:dk2>
          <a:srgbClr val="686B5D"/>
        </a:dk2>
        <a:lt2>
          <a:srgbClr val="CCD5C7"/>
        </a:lt2>
        <a:accent1>
          <a:srgbClr val="809EA8"/>
        </a:accent1>
        <a:accent2>
          <a:srgbClr val="4F5147"/>
        </a:accent2>
        <a:accent3>
          <a:srgbClr val="B9BAB6"/>
        </a:accent3>
        <a:accent4>
          <a:srgbClr val="DADADA"/>
        </a:accent4>
        <a:accent5>
          <a:srgbClr val="C0CCD1"/>
        </a:accent5>
        <a:accent6>
          <a:srgbClr val="47493F"/>
        </a:accent6>
        <a:hlink>
          <a:srgbClr val="AAA854"/>
        </a:hlink>
        <a:folHlink>
          <a:srgbClr val="E1D09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e puntjes 6">
        <a:dk1>
          <a:srgbClr val="46532B"/>
        </a:dk1>
        <a:lt1>
          <a:srgbClr val="FFFFFF"/>
        </a:lt1>
        <a:dk2>
          <a:srgbClr val="4E5D31"/>
        </a:dk2>
        <a:lt2>
          <a:srgbClr val="FFFFCC"/>
        </a:lt2>
        <a:accent1>
          <a:srgbClr val="8F8C00"/>
        </a:accent1>
        <a:accent2>
          <a:srgbClr val="424F29"/>
        </a:accent2>
        <a:accent3>
          <a:srgbClr val="B2B6AD"/>
        </a:accent3>
        <a:accent4>
          <a:srgbClr val="DADADA"/>
        </a:accent4>
        <a:accent5>
          <a:srgbClr val="C6C5AA"/>
        </a:accent5>
        <a:accent6>
          <a:srgbClr val="3B4724"/>
        </a:accent6>
        <a:hlink>
          <a:srgbClr val="33CC33"/>
        </a:hlink>
        <a:folHlink>
          <a:srgbClr val="00A1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e puntjes 7">
        <a:dk1>
          <a:srgbClr val="007673"/>
        </a:dk1>
        <a:lt1>
          <a:srgbClr val="FFFFFF"/>
        </a:lt1>
        <a:dk2>
          <a:srgbClr val="008080"/>
        </a:dk2>
        <a:lt2>
          <a:srgbClr val="FFFF99"/>
        </a:lt2>
        <a:accent1>
          <a:srgbClr val="33CCCC"/>
        </a:accent1>
        <a:accent2>
          <a:srgbClr val="006462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005A58"/>
        </a:accent6>
        <a:hlink>
          <a:srgbClr val="FFCC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e puntjes 8">
        <a:dk1>
          <a:srgbClr val="000000"/>
        </a:dk1>
        <a:lt1>
          <a:srgbClr val="E6F8F4"/>
        </a:lt1>
        <a:dk2>
          <a:srgbClr val="000000"/>
        </a:dk2>
        <a:lt2>
          <a:srgbClr val="C5DBD6"/>
        </a:lt2>
        <a:accent1>
          <a:srgbClr val="CCFF99"/>
        </a:accent1>
        <a:accent2>
          <a:srgbClr val="ACBAB7"/>
        </a:accent2>
        <a:accent3>
          <a:srgbClr val="F0FBF8"/>
        </a:accent3>
        <a:accent4>
          <a:srgbClr val="000000"/>
        </a:accent4>
        <a:accent5>
          <a:srgbClr val="E2FFCA"/>
        </a:accent5>
        <a:accent6>
          <a:srgbClr val="9BA8A6"/>
        </a:accent6>
        <a:hlink>
          <a:srgbClr val="008080"/>
        </a:hlink>
        <a:folHlink>
          <a:srgbClr val="00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gitale puntjes 9">
        <a:dk1>
          <a:srgbClr val="000000"/>
        </a:dk1>
        <a:lt1>
          <a:srgbClr val="EAEAEA"/>
        </a:lt1>
        <a:dk2>
          <a:srgbClr val="000000"/>
        </a:dk2>
        <a:lt2>
          <a:srgbClr val="D1D1D1"/>
        </a:lt2>
        <a:accent1>
          <a:srgbClr val="CCECFF"/>
        </a:accent1>
        <a:accent2>
          <a:srgbClr val="B2B2B2"/>
        </a:accent2>
        <a:accent3>
          <a:srgbClr val="F3F3F3"/>
        </a:accent3>
        <a:accent4>
          <a:srgbClr val="000000"/>
        </a:accent4>
        <a:accent5>
          <a:srgbClr val="E2F4FF"/>
        </a:accent5>
        <a:accent6>
          <a:srgbClr val="A1A1A1"/>
        </a:accent6>
        <a:hlink>
          <a:srgbClr val="7200E4"/>
        </a:hlink>
        <a:folHlink>
          <a:srgbClr val="0033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Digital Dots</Template>
  <TotalTime>2963</TotalTime>
  <Words>184</Words>
  <Application>Microsoft Office PowerPoint</Application>
  <PresentationFormat>Diavoorstelling (4:3)</PresentationFormat>
  <Paragraphs>83</Paragraphs>
  <Slides>7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6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14" baseType="lpstr">
      <vt:lpstr>Arial</vt:lpstr>
      <vt:lpstr>Calibri</vt:lpstr>
      <vt:lpstr>Cambria Math</vt:lpstr>
      <vt:lpstr>Tahoma</vt:lpstr>
      <vt:lpstr>Times New Roman</vt:lpstr>
      <vt:lpstr>Wingdings</vt:lpstr>
      <vt:lpstr>Digitale puntjes</vt:lpstr>
      <vt:lpstr>PowerPoint-presentatie</vt:lpstr>
      <vt:lpstr>De veer</vt:lpstr>
      <vt:lpstr>PowerPoint-presentatie</vt:lpstr>
      <vt:lpstr>Soorten veren</vt:lpstr>
      <vt:lpstr>Zwaartekracht</vt:lpstr>
      <vt:lpstr>PowerPoint-presentatie</vt:lpstr>
      <vt:lpstr>PowerPoint-presentatie</vt:lpstr>
    </vt:vector>
  </TitlesOfParts>
  <Company>Tomcom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Snelheid</dc:title>
  <dc:creator>Wim Tomassen</dc:creator>
  <cp:lastModifiedBy>Wim tomassen</cp:lastModifiedBy>
  <cp:revision>75</cp:revision>
  <dcterms:created xsi:type="dcterms:W3CDTF">2005-11-15T21:15:39Z</dcterms:created>
  <dcterms:modified xsi:type="dcterms:W3CDTF">2015-07-27T09:15:15Z</dcterms:modified>
</cp:coreProperties>
</file>