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87" r:id="rId2"/>
    <p:sldId id="290" r:id="rId3"/>
    <p:sldId id="303" r:id="rId4"/>
    <p:sldId id="286" r:id="rId5"/>
    <p:sldId id="291" r:id="rId6"/>
    <p:sldId id="298" r:id="rId7"/>
    <p:sldId id="304" r:id="rId8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7FCC4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3" autoAdjust="0"/>
    <p:restoredTop sz="94660"/>
  </p:normalViewPr>
  <p:slideViewPr>
    <p:cSldViewPr>
      <p:cViewPr varScale="1">
        <p:scale>
          <a:sx n="67" d="100"/>
          <a:sy n="67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218A2-43A3-4D1C-A139-162CAEE95DDC}" type="datetimeFigureOut">
              <a:rPr lang="nl-NL" smtClean="0"/>
              <a:t>27-7-2015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670D5-4882-49D1-92BE-F670C27434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034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3D1894B-80AE-45B2-BCDC-6ACCF09987C9}" type="slidenum">
              <a:rPr lang="nl-NL" smtClean="0"/>
              <a:pPr eaLnBrk="1" hangingPunct="1"/>
              <a:t>3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050333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4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</p:grpSp>
      <p:sp>
        <p:nvSpPr>
          <p:cNvPr id="533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533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3A1BB-323D-46D5-A4FA-592D92B99D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1686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68F99-FBD6-4592-B160-641EB4A9E6A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533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4F292-79FA-4068-B4ED-62BB2430BD4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8278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75C47-9C85-44FE-8E23-124950B1E29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6822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84C01-6F1A-4C4C-A76F-81F26099F3A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7239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C7537-0CE7-4EFF-A6C1-94C5E371470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8384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50050-D4A4-4A61-94D8-58D0269FBCC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3235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807FB-01EB-44C3-A174-D7407CF58C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575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1A4EC-3EE8-40DA-8D1A-88085455B19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7426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C7E56-556C-48AB-BF0F-EA09DAB333A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1440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07C26-FFC3-42AD-82A4-02B0ABD19A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3652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1EC78-63C1-43F6-9EDC-3518171DDB1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15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9491C-753B-43EE-A04C-1303FB52B63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883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000"/>
              </a:schemeClr>
            </a:gs>
            <a:gs pos="39999">
              <a:schemeClr val="accent5">
                <a:lumMod val="4000"/>
              </a:schemeClr>
            </a:gs>
            <a:gs pos="70000">
              <a:schemeClr val="accent5">
                <a:lumMod val="8000"/>
              </a:schemeClr>
            </a:gs>
            <a:gs pos="100000">
              <a:schemeClr val="accent5">
                <a:lumMod val="13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</p:grpSp>
      <p:sp>
        <p:nvSpPr>
          <p:cNvPr id="431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67F6B97-E17E-4DDC-BE67-B139EB17BD4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431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31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31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31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6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9004" y="6446427"/>
            <a:ext cx="2339975" cy="325438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© Ing W.T.N.G. Tomassen</a:t>
            </a:r>
            <a:endParaRPr lang="nl-NL" dirty="0"/>
          </a:p>
        </p:txBody>
      </p:sp>
      <p:sp>
        <p:nvSpPr>
          <p:cNvPr id="15366" name="TextBox 14"/>
          <p:cNvSpPr txBox="1">
            <a:spLocks noChangeArrowheads="1"/>
          </p:cNvSpPr>
          <p:nvPr/>
        </p:nvSpPr>
        <p:spPr bwMode="auto">
          <a:xfrm>
            <a:off x="1571625" y="714375"/>
            <a:ext cx="60721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Na deze les </a:t>
            </a:r>
            <a: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  <a:t>kan </a:t>
            </a:r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je:</a:t>
            </a:r>
          </a:p>
          <a:p>
            <a:pPr algn="ctr" eaLnBrk="1" hangingPunct="1"/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371600" y="1914525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Hoe je krachten meet</a:t>
            </a:r>
          </a:p>
          <a:p>
            <a:pPr>
              <a:defRPr/>
            </a:pPr>
            <a:r>
              <a:rPr lang="nl-NL" dirty="0" smtClean="0"/>
              <a:t>Het begrip veerconstante</a:t>
            </a:r>
          </a:p>
        </p:txBody>
      </p:sp>
      <p:grpSp>
        <p:nvGrpSpPr>
          <p:cNvPr id="8" name="Groep 7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9" name="Rechthoek 8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" name="Rechthoek 10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Veerconstante</a:t>
              </a:r>
              <a:endParaRPr lang="nl-NL" sz="48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12" name="Afbeelding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387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De veer</a:t>
            </a:r>
            <a:endParaRPr lang="nl-NL" dirty="0"/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 bwMode="auto">
          <a:xfrm>
            <a:off x="260688" y="141277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r>
              <a:rPr lang="en-US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Aantal</a:t>
            </a: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Newton </a:t>
            </a:r>
            <a:r>
              <a:rPr lang="en-US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dat</a:t>
            </a: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nodig</a:t>
            </a: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is om </a:t>
            </a:r>
            <a:b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een</a:t>
            </a: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veer 1 cm uit </a:t>
            </a:r>
            <a:r>
              <a:rPr lang="en-US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te</a:t>
            </a: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rekken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.</a:t>
            </a:r>
          </a:p>
          <a:p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nl-NL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De </a:t>
            </a:r>
            <a:r>
              <a:rPr lang="nl-NL" dirty="0">
                <a:solidFill>
                  <a:srgbClr val="FFC000"/>
                </a:solidFill>
                <a:effectLst/>
              </a:rPr>
              <a:t>veerkracht</a:t>
            </a:r>
            <a:r>
              <a:rPr lang="nl-NL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 is </a:t>
            </a:r>
            <a:r>
              <a:rPr lang="nl-NL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/>
            </a:r>
            <a:br>
              <a:rPr lang="nl-NL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</a:br>
            <a:r>
              <a:rPr lang="nl-NL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       </a:t>
            </a:r>
            <a:r>
              <a:rPr lang="nl-NL" dirty="0" smtClean="0">
                <a:solidFill>
                  <a:srgbClr val="FFFF00"/>
                </a:solidFill>
                <a:effectLst/>
              </a:rPr>
              <a:t>recht </a:t>
            </a:r>
            <a:r>
              <a:rPr lang="nl-NL" dirty="0">
                <a:solidFill>
                  <a:srgbClr val="FFFF00"/>
                </a:solidFill>
                <a:effectLst/>
              </a:rPr>
              <a:t>evenredig </a:t>
            </a:r>
            <a:r>
              <a:rPr lang="nl-NL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/>
            </a:r>
            <a:br>
              <a:rPr lang="nl-NL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</a:br>
            <a:r>
              <a:rPr lang="nl-NL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              </a:t>
            </a:r>
            <a:r>
              <a:rPr lang="nl-NL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met </a:t>
            </a:r>
            <a:r>
              <a:rPr lang="nl-NL" dirty="0">
                <a:solidFill>
                  <a:srgbClr val="FFC000"/>
                </a:solidFill>
                <a:effectLst/>
              </a:rPr>
              <a:t>de uitrekking</a:t>
            </a:r>
            <a:r>
              <a:rPr lang="nl-NL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.</a:t>
            </a:r>
          </a:p>
          <a:p>
            <a:endParaRPr lang="en-US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endParaRPr lang="nl-NL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15" name="Groep 14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6" name="Rechthoek 15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" name="Rechthoek 16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Veerconstante</a:t>
              </a:r>
              <a:endParaRPr lang="nl-NL" sz="48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18" name="Afbeelding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6669657" y="369665"/>
            <a:ext cx="2824958" cy="2123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8826" y="2844009"/>
            <a:ext cx="2135174" cy="2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8128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Box 14"/>
          <p:cNvSpPr txBox="1">
            <a:spLocks noChangeArrowheads="1"/>
          </p:cNvSpPr>
          <p:nvPr/>
        </p:nvSpPr>
        <p:spPr bwMode="auto">
          <a:xfrm>
            <a:off x="729283" y="1594156"/>
            <a:ext cx="8031807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  <a:t>Veerconstante</a:t>
            </a:r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endParaRPr lang="nl-NL" sz="2800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r>
              <a:rPr lang="nl-NL" sz="2800" dirty="0" smtClean="0">
                <a:solidFill>
                  <a:schemeClr val="bg1"/>
                </a:solidFill>
                <a:latin typeface="Calibri" pitchFamily="34" charset="0"/>
              </a:rPr>
              <a:t>eigenschap</a:t>
            </a:r>
            <a:endParaRPr lang="nl-NL" sz="2800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  <a:t>is uniek </a:t>
            </a:r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voor een </a:t>
            </a:r>
            <a: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  <a:t>veer.</a:t>
            </a:r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 Je </a:t>
            </a:r>
            <a: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  <a:t>herkent er een veer aan.</a:t>
            </a:r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 gemeten in </a:t>
            </a:r>
            <a: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  <a:t>N/cm</a:t>
            </a:r>
            <a:endParaRPr lang="nl-NL" sz="2400" baseline="30000" dirty="0">
              <a:solidFill>
                <a:schemeClr val="bg1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3" name="Table 4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11915053"/>
                  </p:ext>
                </p:extLst>
              </p:nvPr>
            </p:nvGraphicFramePr>
            <p:xfrm>
              <a:off x="3383360" y="1165537"/>
              <a:ext cx="5760640" cy="175260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032664"/>
                    <a:gridCol w="762249"/>
                    <a:gridCol w="1949144"/>
                    <a:gridCol w="1016583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chemeClr val="bg1"/>
                              </a:solidFill>
                            </a:rPr>
                            <a:t>Grootheid</a:t>
                          </a:r>
                          <a:endParaRPr lang="nl-NL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00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chemeClr val="bg1"/>
                              </a:solidFill>
                            </a:rPr>
                            <a:t>afk</a:t>
                          </a:r>
                          <a:endParaRPr lang="nl-NL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00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chemeClr val="bg1"/>
                              </a:solidFill>
                            </a:rPr>
                            <a:t>Eenheid</a:t>
                          </a:r>
                          <a:endParaRPr lang="nl-NL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00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chemeClr val="bg1"/>
                              </a:solidFill>
                            </a:rPr>
                            <a:t>afk</a:t>
                          </a:r>
                          <a:endParaRPr lang="nl-NL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00CC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C000"/>
                              </a:solidFill>
                            </a:rPr>
                            <a:t>Kracht</a:t>
                          </a:r>
                          <a:endParaRPr lang="nl-NL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C000"/>
                              </a:solidFill>
                            </a:rPr>
                            <a:t>F</a:t>
                          </a:r>
                          <a:endParaRPr lang="nl-NL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C000"/>
                              </a:solidFill>
                            </a:rPr>
                            <a:t>Newton</a:t>
                          </a:r>
                          <a:endParaRPr lang="nl-NL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C000"/>
                              </a:solidFill>
                            </a:rPr>
                            <a:t>N</a:t>
                          </a:r>
                          <a:endParaRPr lang="nl-NL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00B050"/>
                              </a:solidFill>
                            </a:rPr>
                            <a:t>Uitrekking</a:t>
                          </a:r>
                          <a:endParaRPr lang="nl-NL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l-NL" sz="18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  <a:cs typeface="Arial" pitchFamily="34" charset="0"/>
                                  </a:rPr>
                                  <m:t>𝑢</m:t>
                                </m:r>
                              </m:oMath>
                            </m:oMathPara>
                          </a14:m>
                          <a:endParaRPr lang="nl-NL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00B050"/>
                              </a:solidFill>
                            </a:rPr>
                            <a:t>Centimeter</a:t>
                          </a:r>
                          <a:endParaRPr lang="nl-NL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00B050"/>
                              </a:solidFill>
                            </a:rPr>
                            <a:t>cm</a:t>
                          </a:r>
                          <a:endParaRPr lang="nl-NL" baseline="300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FF00"/>
                              </a:solidFill>
                            </a:rPr>
                            <a:t>Veerconstante</a:t>
                          </a:r>
                          <a:endParaRPr lang="nl-NL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1800" dirty="0" smtClean="0">
                              <a:solidFill>
                                <a:srgbClr val="FFFF00"/>
                              </a:solidFill>
                            </a:rPr>
                            <a:t>C</a:t>
                          </a:r>
                          <a:endParaRPr lang="nl-NL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FF00"/>
                              </a:solidFill>
                            </a:rPr>
                            <a:t>Newton per </a:t>
                          </a:r>
                          <a:r>
                            <a:rPr lang="nl-NL" baseline="0" dirty="0" smtClean="0">
                              <a:solidFill>
                                <a:srgbClr val="FFFF00"/>
                              </a:solidFill>
                            </a:rPr>
                            <a:t>centimeter</a:t>
                          </a:r>
                          <a:endParaRPr lang="nl-NL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FF00"/>
                              </a:solidFill>
                            </a:rPr>
                            <a:t>N/cm</a:t>
                          </a:r>
                          <a:endParaRPr lang="nl-NL" baseline="30000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3" name="Table 4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11915053"/>
                  </p:ext>
                </p:extLst>
              </p:nvPr>
            </p:nvGraphicFramePr>
            <p:xfrm>
              <a:off x="3383360" y="1165537"/>
              <a:ext cx="5760640" cy="175260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032664"/>
                    <a:gridCol w="762249"/>
                    <a:gridCol w="1949144"/>
                    <a:gridCol w="1016583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chemeClr val="bg1"/>
                              </a:solidFill>
                            </a:rPr>
                            <a:t>Grootheid</a:t>
                          </a:r>
                          <a:endParaRPr lang="nl-NL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00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chemeClr val="bg1"/>
                              </a:solidFill>
                            </a:rPr>
                            <a:t>afk</a:t>
                          </a:r>
                          <a:endParaRPr lang="nl-NL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00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chemeClr val="bg1"/>
                              </a:solidFill>
                            </a:rPr>
                            <a:t>Eenheid</a:t>
                          </a:r>
                          <a:endParaRPr lang="nl-NL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00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chemeClr val="bg1"/>
                              </a:solidFill>
                            </a:rPr>
                            <a:t>afk</a:t>
                          </a:r>
                          <a:endParaRPr lang="nl-NL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00CC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C000"/>
                              </a:solidFill>
                            </a:rPr>
                            <a:t>Kracht</a:t>
                          </a:r>
                          <a:endParaRPr lang="nl-NL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C000"/>
                              </a:solidFill>
                            </a:rPr>
                            <a:t>F</a:t>
                          </a:r>
                          <a:endParaRPr lang="nl-NL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C000"/>
                              </a:solidFill>
                            </a:rPr>
                            <a:t>Newton</a:t>
                          </a:r>
                          <a:endParaRPr lang="nl-NL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C000"/>
                              </a:solidFill>
                            </a:rPr>
                            <a:t>N</a:t>
                          </a:r>
                          <a:endParaRPr lang="nl-NL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00B050"/>
                              </a:solidFill>
                            </a:rPr>
                            <a:t>Uitrekking</a:t>
                          </a:r>
                          <a:endParaRPr lang="nl-NL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68000" t="-208197" r="-392000" b="-198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00B050"/>
                              </a:solidFill>
                            </a:rPr>
                            <a:t>Centimeter</a:t>
                          </a:r>
                          <a:endParaRPr lang="nl-NL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00B050"/>
                              </a:solidFill>
                            </a:rPr>
                            <a:t>cm</a:t>
                          </a:r>
                          <a:endParaRPr lang="nl-NL" baseline="300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FF00"/>
                              </a:solidFill>
                            </a:rPr>
                            <a:t>Veerconstante</a:t>
                          </a:r>
                          <a:endParaRPr lang="nl-NL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1800" dirty="0" smtClean="0">
                              <a:solidFill>
                                <a:srgbClr val="FFFF00"/>
                              </a:solidFill>
                            </a:rPr>
                            <a:t>C</a:t>
                          </a:r>
                          <a:endParaRPr lang="nl-NL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FF00"/>
                              </a:solidFill>
                            </a:rPr>
                            <a:t>Newton per </a:t>
                          </a:r>
                          <a:r>
                            <a:rPr lang="nl-NL" baseline="0" dirty="0" smtClean="0">
                              <a:solidFill>
                                <a:srgbClr val="FFFF00"/>
                              </a:solidFill>
                            </a:rPr>
                            <a:t>centimeter</a:t>
                          </a:r>
                          <a:endParaRPr lang="nl-NL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FF00"/>
                              </a:solidFill>
                            </a:rPr>
                            <a:t>N/cm</a:t>
                          </a:r>
                          <a:endParaRPr lang="nl-NL" baseline="30000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hthoek 1"/>
              <p:cNvSpPr/>
              <p:nvPr/>
            </p:nvSpPr>
            <p:spPr>
              <a:xfrm>
                <a:off x="6060134" y="3044363"/>
                <a:ext cx="2367209" cy="14035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nl-NL" sz="2400" dirty="0" smtClean="0">
                    <a:solidFill>
                      <a:prstClr val="black">
                        <a:tint val="75000"/>
                      </a:prst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6000">
                        <a:solidFill>
                          <a:srgbClr val="FFFF0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 </m:t>
                    </m:r>
                    <m:r>
                      <a:rPr lang="en-US" sz="6000" b="0" i="1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𝑐</m:t>
                    </m:r>
                    <m:r>
                      <a:rPr lang="en-US" sz="6000" i="1">
                        <a:solidFill>
                          <a:prstClr val="black">
                            <a:tint val="75000"/>
                          </a:prstClr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6000" i="1">
                            <a:solidFill>
                              <a:prstClr val="black">
                                <a:tint val="75000"/>
                              </a:prstClr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smtClean="0">
                            <a:solidFill>
                              <a:srgbClr val="FFC00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𝐹</m:t>
                        </m:r>
                      </m:num>
                      <m:den>
                        <m:r>
                          <a:rPr lang="nl-NL" sz="60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  <m:t>𝑢</m:t>
                        </m:r>
                      </m:den>
                    </m:f>
                  </m:oMath>
                </a14:m>
                <a:endParaRPr lang="nl-NL" sz="6000" dirty="0"/>
              </a:p>
            </p:txBody>
          </p:sp>
        </mc:Choice>
        <mc:Fallback>
          <p:sp>
            <p:nvSpPr>
              <p:cNvPr id="2" name="Rechthoe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0134" y="3044363"/>
                <a:ext cx="2367209" cy="140352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ep 7"/>
          <p:cNvGrpSpPr/>
          <p:nvPr/>
        </p:nvGrpSpPr>
        <p:grpSpPr>
          <a:xfrm>
            <a:off x="0" y="17679"/>
            <a:ext cx="9180512" cy="6864927"/>
            <a:chOff x="0" y="0"/>
            <a:chExt cx="9180512" cy="6864927"/>
          </a:xfrm>
        </p:grpSpPr>
        <p:sp>
          <p:nvSpPr>
            <p:cNvPr id="9" name="Rechthoek 8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" name="Rechthoek 9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Veerconstante</a:t>
              </a:r>
              <a:endParaRPr lang="nl-NL" sz="48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11" name="Afbeelding 1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434134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r>
              <a:rPr lang="nl-NL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Soorten veren</a:t>
            </a:r>
            <a:endParaRPr lang="nl-NL" dirty="0"/>
          </a:p>
        </p:txBody>
      </p:sp>
      <p:sp>
        <p:nvSpPr>
          <p:cNvPr id="8" name="Tijdelijke aanduiding voor inhoud 2"/>
          <p:cNvSpPr>
            <a:spLocks noGrp="1"/>
          </p:cNvSpPr>
          <p:nvPr>
            <p:ph idx="1"/>
          </p:nvPr>
        </p:nvSpPr>
        <p:spPr>
          <a:xfrm>
            <a:off x="675531" y="1405033"/>
            <a:ext cx="8229600" cy="4525963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nl-NL" dirty="0" smtClean="0">
                <a:solidFill>
                  <a:srgbClr val="FFFF00"/>
                </a:solidFill>
              </a:rPr>
              <a:t>Stugge veer </a:t>
            </a:r>
            <a:r>
              <a:rPr lang="nl-NL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is dik en er is een </a:t>
            </a:r>
            <a:r>
              <a:rPr lang="nl-NL" dirty="0" smtClean="0">
                <a:solidFill>
                  <a:srgbClr val="FFFF00"/>
                </a:solidFill>
              </a:rPr>
              <a:t>grote kracht </a:t>
            </a:r>
            <a:r>
              <a:rPr lang="nl-NL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nodig om hem uit te rekken.</a:t>
            </a:r>
          </a:p>
          <a:p>
            <a:pPr lvl="0">
              <a:defRPr/>
            </a:pPr>
            <a:endParaRPr lang="nl-NL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lvl="0">
              <a:defRPr/>
            </a:pPr>
            <a:r>
              <a:rPr lang="nl-NL" dirty="0" smtClean="0">
                <a:solidFill>
                  <a:srgbClr val="FFFF00"/>
                </a:solidFill>
              </a:rPr>
              <a:t>Slappe veer </a:t>
            </a:r>
            <a:r>
              <a:rPr lang="nl-NL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is dun en is een </a:t>
            </a:r>
            <a:r>
              <a:rPr lang="nl-NL" dirty="0" smtClean="0">
                <a:solidFill>
                  <a:srgbClr val="FFFF00"/>
                </a:solidFill>
              </a:rPr>
              <a:t>kleine kracht </a:t>
            </a:r>
            <a:r>
              <a:rPr lang="nl-NL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nodig om hem uit te rekken.</a:t>
            </a:r>
          </a:p>
          <a:p>
            <a:endParaRPr lang="nl-NL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249" y="4149080"/>
            <a:ext cx="6253326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oep 8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0" name="Rechthoek 9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" name="Rechthoek 10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Soorten veren</a:t>
              </a:r>
              <a:endParaRPr lang="nl-NL" sz="48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12" name="Afbeelding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8505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850" y="18864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Zwaartekracht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Line 24"/>
          <p:cNvSpPr>
            <a:spLocks noChangeShapeType="1"/>
          </p:cNvSpPr>
          <p:nvPr/>
        </p:nvSpPr>
        <p:spPr bwMode="auto">
          <a:xfrm>
            <a:off x="2484315" y="3068723"/>
            <a:ext cx="6858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sz="3200">
              <a:solidFill>
                <a:schemeClr val="bg1"/>
              </a:solidFill>
            </a:endParaRPr>
          </a:p>
        </p:txBody>
      </p:sp>
      <p:sp>
        <p:nvSpPr>
          <p:cNvPr id="9" name="Line 23"/>
          <p:cNvSpPr>
            <a:spLocks noChangeShapeType="1"/>
          </p:cNvSpPr>
          <p:nvPr/>
        </p:nvSpPr>
        <p:spPr bwMode="auto">
          <a:xfrm>
            <a:off x="2827215" y="3068723"/>
            <a:ext cx="0" cy="228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sz="3200">
              <a:solidFill>
                <a:schemeClr val="bg1"/>
              </a:solidFill>
            </a:endParaRPr>
          </a:p>
        </p:txBody>
      </p:sp>
      <p:grpSp>
        <p:nvGrpSpPr>
          <p:cNvPr id="10" name="Group 15"/>
          <p:cNvGrpSpPr>
            <a:grpSpLocks/>
          </p:cNvGrpSpPr>
          <p:nvPr/>
        </p:nvGrpSpPr>
        <p:grpSpPr bwMode="auto">
          <a:xfrm>
            <a:off x="2598615" y="3290973"/>
            <a:ext cx="342900" cy="750886"/>
            <a:chOff x="2497" y="3217"/>
            <a:chExt cx="540" cy="1260"/>
          </a:xfrm>
        </p:grpSpPr>
        <p:sp>
          <p:nvSpPr>
            <p:cNvPr id="11" name="Line 22"/>
            <p:cNvSpPr>
              <a:spLocks noChangeShapeType="1"/>
            </p:cNvSpPr>
            <p:nvPr/>
          </p:nvSpPr>
          <p:spPr bwMode="auto">
            <a:xfrm flipH="1">
              <a:off x="2497" y="3217"/>
              <a:ext cx="36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3200">
                <a:solidFill>
                  <a:schemeClr val="bg1"/>
                </a:solidFill>
              </a:endParaRPr>
            </a:p>
          </p:txBody>
        </p:sp>
        <p:sp>
          <p:nvSpPr>
            <p:cNvPr id="12" name="Line 21"/>
            <p:cNvSpPr>
              <a:spLocks noChangeShapeType="1"/>
            </p:cNvSpPr>
            <p:nvPr/>
          </p:nvSpPr>
          <p:spPr bwMode="auto">
            <a:xfrm>
              <a:off x="2497" y="3397"/>
              <a:ext cx="54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3200">
                <a:solidFill>
                  <a:schemeClr val="bg1"/>
                </a:solidFill>
              </a:endParaRPr>
            </a:p>
          </p:txBody>
        </p:sp>
        <p:sp>
          <p:nvSpPr>
            <p:cNvPr id="13" name="Line 20"/>
            <p:cNvSpPr>
              <a:spLocks noChangeShapeType="1"/>
            </p:cNvSpPr>
            <p:nvPr/>
          </p:nvSpPr>
          <p:spPr bwMode="auto">
            <a:xfrm>
              <a:off x="2497" y="3757"/>
              <a:ext cx="54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3200">
                <a:solidFill>
                  <a:schemeClr val="bg1"/>
                </a:solidFill>
              </a:endParaRPr>
            </a:p>
          </p:txBody>
        </p:sp>
        <p:sp>
          <p:nvSpPr>
            <p:cNvPr id="14" name="Line 19"/>
            <p:cNvSpPr>
              <a:spLocks noChangeShapeType="1"/>
            </p:cNvSpPr>
            <p:nvPr/>
          </p:nvSpPr>
          <p:spPr bwMode="auto">
            <a:xfrm>
              <a:off x="2497" y="4117"/>
              <a:ext cx="54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3200">
                <a:solidFill>
                  <a:schemeClr val="bg1"/>
                </a:solidFill>
              </a:endParaRPr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 flipH="1">
              <a:off x="2497" y="3577"/>
              <a:ext cx="54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3200">
                <a:solidFill>
                  <a:schemeClr val="bg1"/>
                </a:solidFill>
              </a:endParaRPr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 flipH="1">
              <a:off x="2497" y="3937"/>
              <a:ext cx="54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3200">
                <a:solidFill>
                  <a:schemeClr val="bg1"/>
                </a:solidFill>
              </a:endParaRPr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H="1">
              <a:off x="2677" y="4297"/>
              <a:ext cx="36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3200">
                <a:solidFill>
                  <a:schemeClr val="bg1"/>
                </a:solidFill>
              </a:endParaRPr>
            </a:p>
          </p:txBody>
        </p:sp>
      </p:grp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2712915" y="4041858"/>
            <a:ext cx="0" cy="204788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sz="3200">
              <a:solidFill>
                <a:schemeClr val="bg1"/>
              </a:solidFill>
            </a:endParaRP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2427159" y="5256304"/>
            <a:ext cx="8001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 N</a:t>
            </a:r>
            <a:endParaRPr kumimoji="0" lang="nl-NL" sz="3200" b="0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3284415" y="3730710"/>
            <a:ext cx="928694" cy="2397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 N / cm</a:t>
            </a:r>
            <a:endParaRPr kumimoji="0" lang="nl-NL" b="0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Group 4"/>
          <p:cNvGrpSpPr>
            <a:grpSpLocks/>
          </p:cNvGrpSpPr>
          <p:nvPr/>
        </p:nvGrpSpPr>
        <p:grpSpPr bwMode="auto">
          <a:xfrm flipH="1">
            <a:off x="2612901" y="4256172"/>
            <a:ext cx="314324" cy="800100"/>
            <a:chOff x="2497" y="3217"/>
            <a:chExt cx="540" cy="1260"/>
          </a:xfrm>
        </p:grpSpPr>
        <p:sp>
          <p:nvSpPr>
            <p:cNvPr id="26" name="Line 11"/>
            <p:cNvSpPr>
              <a:spLocks noChangeShapeType="1"/>
            </p:cNvSpPr>
            <p:nvPr/>
          </p:nvSpPr>
          <p:spPr bwMode="auto">
            <a:xfrm flipH="1">
              <a:off x="2497" y="3217"/>
              <a:ext cx="36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3200">
                <a:solidFill>
                  <a:schemeClr val="bg1"/>
                </a:solidFill>
              </a:endParaRPr>
            </a:p>
          </p:txBody>
        </p:sp>
        <p:sp>
          <p:nvSpPr>
            <p:cNvPr id="27" name="Line 10"/>
            <p:cNvSpPr>
              <a:spLocks noChangeShapeType="1"/>
            </p:cNvSpPr>
            <p:nvPr/>
          </p:nvSpPr>
          <p:spPr bwMode="auto">
            <a:xfrm>
              <a:off x="2497" y="3397"/>
              <a:ext cx="54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3200">
                <a:solidFill>
                  <a:schemeClr val="bg1"/>
                </a:solidFill>
              </a:endParaRPr>
            </a:p>
          </p:txBody>
        </p:sp>
        <p:sp>
          <p:nvSpPr>
            <p:cNvPr id="28" name="Line 9"/>
            <p:cNvSpPr>
              <a:spLocks noChangeShapeType="1"/>
            </p:cNvSpPr>
            <p:nvPr/>
          </p:nvSpPr>
          <p:spPr bwMode="auto">
            <a:xfrm>
              <a:off x="2497" y="3757"/>
              <a:ext cx="54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3200">
                <a:solidFill>
                  <a:schemeClr val="bg1"/>
                </a:solidFill>
              </a:endParaRPr>
            </a:p>
          </p:txBody>
        </p:sp>
        <p:sp>
          <p:nvSpPr>
            <p:cNvPr id="29" name="Line 8"/>
            <p:cNvSpPr>
              <a:spLocks noChangeShapeType="1"/>
            </p:cNvSpPr>
            <p:nvPr/>
          </p:nvSpPr>
          <p:spPr bwMode="auto">
            <a:xfrm>
              <a:off x="2497" y="4117"/>
              <a:ext cx="54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3200">
                <a:solidFill>
                  <a:schemeClr val="bg1"/>
                </a:solidFill>
              </a:endParaRPr>
            </a:p>
          </p:txBody>
        </p:sp>
        <p:sp>
          <p:nvSpPr>
            <p:cNvPr id="30" name="Line 7"/>
            <p:cNvSpPr>
              <a:spLocks noChangeShapeType="1"/>
            </p:cNvSpPr>
            <p:nvPr/>
          </p:nvSpPr>
          <p:spPr bwMode="auto">
            <a:xfrm flipH="1">
              <a:off x="2497" y="3577"/>
              <a:ext cx="54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3200">
                <a:solidFill>
                  <a:schemeClr val="bg1"/>
                </a:solidFill>
              </a:endParaRPr>
            </a:p>
          </p:txBody>
        </p:sp>
        <p:sp>
          <p:nvSpPr>
            <p:cNvPr id="31" name="Line 6"/>
            <p:cNvSpPr>
              <a:spLocks noChangeShapeType="1"/>
            </p:cNvSpPr>
            <p:nvPr/>
          </p:nvSpPr>
          <p:spPr bwMode="auto">
            <a:xfrm flipH="1">
              <a:off x="2497" y="3937"/>
              <a:ext cx="54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3200">
                <a:solidFill>
                  <a:schemeClr val="bg1"/>
                </a:solidFill>
              </a:endParaRPr>
            </a:p>
          </p:txBody>
        </p:sp>
        <p:sp>
          <p:nvSpPr>
            <p:cNvPr id="32" name="Line 5"/>
            <p:cNvSpPr>
              <a:spLocks noChangeShapeType="1"/>
            </p:cNvSpPr>
            <p:nvPr/>
          </p:nvSpPr>
          <p:spPr bwMode="auto">
            <a:xfrm flipH="1">
              <a:off x="2677" y="4297"/>
              <a:ext cx="36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3200">
                <a:solidFill>
                  <a:schemeClr val="bg1"/>
                </a:solidFill>
              </a:endParaRPr>
            </a:p>
          </p:txBody>
        </p:sp>
      </p:grpSp>
      <p:sp>
        <p:nvSpPr>
          <p:cNvPr id="33" name="Line 3"/>
          <p:cNvSpPr>
            <a:spLocks noChangeShapeType="1"/>
          </p:cNvSpPr>
          <p:nvPr/>
        </p:nvSpPr>
        <p:spPr bwMode="auto">
          <a:xfrm>
            <a:off x="2784349" y="5041990"/>
            <a:ext cx="0" cy="228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sz="3200">
              <a:solidFill>
                <a:schemeClr val="bg1"/>
              </a:solidFill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3284415" y="4399048"/>
            <a:ext cx="928694" cy="2857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 N / cm</a:t>
            </a:r>
            <a:endParaRPr kumimoji="0" lang="nl-NL" b="0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Line 1"/>
          <p:cNvSpPr>
            <a:spLocks noChangeShapeType="1"/>
          </p:cNvSpPr>
          <p:nvPr/>
        </p:nvSpPr>
        <p:spPr bwMode="auto">
          <a:xfrm>
            <a:off x="2141415" y="4186323"/>
            <a:ext cx="21717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sz="3200">
              <a:solidFill>
                <a:schemeClr val="bg1"/>
              </a:solidFill>
            </a:endParaRPr>
          </a:p>
        </p:txBody>
      </p:sp>
      <p:sp>
        <p:nvSpPr>
          <p:cNvPr id="36" name="Rectangle 25"/>
          <p:cNvSpPr>
            <a:spLocks noChangeArrowheads="1"/>
          </p:cNvSpPr>
          <p:nvPr/>
        </p:nvSpPr>
        <p:spPr bwMode="auto">
          <a:xfrm>
            <a:off x="642878" y="1190103"/>
            <a:ext cx="850112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3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Wat gebeurd</a:t>
            </a:r>
            <a:r>
              <a:rPr kumimoji="0" lang="nl-NL" sz="32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er met de veerconstante als je twee dezelfde veren achter elkaar hangt?</a:t>
            </a:r>
            <a:endParaRPr kumimoji="0" lang="nl-NL" sz="3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29"/>
          <p:cNvSpPr>
            <a:spLocks noChangeArrowheads="1"/>
          </p:cNvSpPr>
          <p:nvPr/>
        </p:nvSpPr>
        <p:spPr bwMode="auto">
          <a:xfrm>
            <a:off x="3579289" y="2435034"/>
            <a:ext cx="643282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nl-NL" sz="1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Veer 1 en veer 2 rekken dus elk 1 cm uit.</a:t>
            </a:r>
            <a:endParaRPr kumimoji="0" lang="nl-NL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 totale uitrekking = dus 2 cm.</a:t>
            </a:r>
            <a:endParaRPr kumimoji="0" lang="nl-NL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 veerconstante </a:t>
            </a: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 dus 5 N / cm ( 10 N / 2 cm)</a:t>
            </a:r>
            <a:endParaRPr kumimoji="0" lang="nl-NL" sz="4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8" name="Groep 37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39" name="Rechthoek 38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0" name="Rechthoek 39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Veerconstante</a:t>
              </a:r>
              <a:endParaRPr lang="nl-NL" sz="48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41" name="Afbeelding 4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2964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2083183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De veerconstante = 10 N/cm</a:t>
            </a:r>
          </a:p>
          <a:p>
            <a:pPr>
              <a:buNone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 </a:t>
            </a: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Gevolg 1 cm uitrekking bij een F van 10 N.</a:t>
            </a:r>
          </a:p>
          <a:p>
            <a:pPr>
              <a:buNone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 </a:t>
            </a: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Bij het door het midden knippen rekt elk deel </a:t>
            </a:r>
            <a:b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0,5 cm uit bij een gelijke kracht </a:t>
            </a:r>
          </a:p>
          <a:p>
            <a:endParaRPr lang="nl-NL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Gevolg:</a:t>
            </a:r>
          </a:p>
          <a:p>
            <a:r>
              <a:rPr lang="fr-F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 = 10 N / 0,5 cm</a:t>
            </a:r>
            <a:r>
              <a:rPr lang="fr-FR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= 20 N / cm</a:t>
            </a:r>
          </a:p>
          <a:p>
            <a:pPr lvl="0"/>
            <a:endParaRPr lang="fr-FR" kern="1200" dirty="0">
              <a:solidFill>
                <a:schemeClr val="accent1">
                  <a:lumMod val="20000"/>
                  <a:lumOff val="80000"/>
                </a:schemeClr>
              </a:solidFill>
              <a:effectLst/>
            </a:endParaRPr>
          </a:p>
          <a:p>
            <a:pPr lvl="0"/>
            <a:r>
              <a:rPr lang="nl-NL" kern="12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Als </a:t>
            </a:r>
            <a:r>
              <a:rPr lang="nl-NL" kern="120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de veer </a:t>
            </a:r>
            <a:r>
              <a:rPr lang="nl-NL" kern="1200" dirty="0">
                <a:solidFill>
                  <a:srgbClr val="FFFF00"/>
                </a:solidFill>
                <a:effectLst/>
              </a:rPr>
              <a:t>door het midden </a:t>
            </a:r>
            <a:r>
              <a:rPr lang="nl-NL" kern="120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wordt geknipt, wordt de </a:t>
            </a:r>
            <a:r>
              <a:rPr lang="nl-NL" kern="1200" dirty="0">
                <a:solidFill>
                  <a:srgbClr val="FFFF00"/>
                </a:solidFill>
                <a:effectLst/>
              </a:rPr>
              <a:t>veerconstante </a:t>
            </a:r>
            <a:r>
              <a:rPr lang="nl-NL" dirty="0">
                <a:solidFill>
                  <a:srgbClr val="FFFF00"/>
                </a:solidFill>
              </a:rPr>
              <a:t>verdubbeld</a:t>
            </a:r>
            <a:r>
              <a:rPr lang="nl-NL" kern="120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.</a:t>
            </a:r>
          </a:p>
          <a:p>
            <a:endParaRPr lang="nl-NL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7" name="Groep 6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8" name="Rechthoek 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" name="Rechthoek 10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Veerconstante</a:t>
              </a:r>
              <a:endParaRPr lang="nl-NL" sz="48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12" name="Afbeelding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642878" y="1103058"/>
            <a:ext cx="850112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3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Wat gebeurd</a:t>
            </a:r>
            <a:r>
              <a:rPr kumimoji="0" lang="nl-NL" sz="32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er met de veerconstante als je veer dor het midden knipt?</a:t>
            </a:r>
            <a:endParaRPr kumimoji="0" lang="nl-NL" sz="3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53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 txBox="1">
            <a:spLocks/>
          </p:cNvSpPr>
          <p:nvPr/>
        </p:nvSpPr>
        <p:spPr bwMode="auto">
          <a:xfrm>
            <a:off x="1691680" y="153112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Tijdelijke aanduiding voor inhoud 2"/>
          <p:cNvSpPr>
            <a:spLocks noGrp="1"/>
          </p:cNvSpPr>
          <p:nvPr>
            <p:ph idx="1"/>
          </p:nvPr>
        </p:nvSpPr>
        <p:spPr>
          <a:xfrm>
            <a:off x="701824" y="1340768"/>
            <a:ext cx="8229600" cy="4464495"/>
          </a:xfrm>
        </p:spPr>
        <p:txBody>
          <a:bodyPr>
            <a:normAutofit fontScale="70000" lnSpcReduction="20000"/>
          </a:bodyPr>
          <a:lstStyle/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Een blokje aan een veer hangt stil</a:t>
            </a:r>
          </a:p>
          <a:p>
            <a:pPr>
              <a:buNone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 </a:t>
            </a: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De eerste wet van Newton zegt dan dat de somkracht 0N is.</a:t>
            </a:r>
          </a:p>
          <a:p>
            <a:pPr>
              <a:buNone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 </a:t>
            </a:r>
          </a:p>
          <a:p>
            <a:r>
              <a:rPr lang="nl-NL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F</a:t>
            </a:r>
            <a:r>
              <a:rPr lang="nl-NL" sz="23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z</a:t>
            </a: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= </a:t>
            </a:r>
            <a:r>
              <a:rPr lang="nl-NL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F</a:t>
            </a:r>
            <a:r>
              <a:rPr lang="nl-NL" sz="21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veer</a:t>
            </a:r>
            <a:endParaRPr lang="nl-NL" sz="21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nl-NL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Nu zijn er twee formules</a:t>
            </a:r>
          </a:p>
          <a:p>
            <a:endParaRPr lang="nl-NL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nl-NL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Met andere woorden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nl-NL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 x u = m x g</a:t>
            </a:r>
          </a:p>
          <a:p>
            <a:pPr marL="0" indent="0">
              <a:buNone/>
            </a:pPr>
            <a:endParaRPr lang="nl-NL" kern="1200" dirty="0">
              <a:solidFill>
                <a:schemeClr val="accent5">
                  <a:lumMod val="20000"/>
                  <a:lumOff val="80000"/>
                </a:schemeClr>
              </a:solidFill>
              <a:effectLst/>
            </a:endParaRPr>
          </a:p>
          <a:p>
            <a:endParaRPr lang="nl-NL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149114"/>
              </p:ext>
            </p:extLst>
          </p:nvPr>
        </p:nvGraphicFramePr>
        <p:xfrm>
          <a:off x="1874912" y="3772062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Veer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Zwaartekracht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F = C x u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F</a:t>
                      </a:r>
                      <a:r>
                        <a:rPr lang="nl-NL" sz="1200" dirty="0" err="1" smtClean="0"/>
                        <a:t>veer</a:t>
                      </a:r>
                      <a:r>
                        <a:rPr lang="nl-NL" dirty="0" smtClean="0"/>
                        <a:t> = </a:t>
                      </a:r>
                      <a:r>
                        <a:rPr lang="nl-NL" dirty="0" err="1" smtClean="0"/>
                        <a:t>F</a:t>
                      </a:r>
                      <a:r>
                        <a:rPr lang="nl-NL" sz="1400" dirty="0" err="1" smtClean="0"/>
                        <a:t>z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F</a:t>
                      </a:r>
                      <a:r>
                        <a:rPr lang="nl-NL" sz="1200" dirty="0" err="1" smtClean="0"/>
                        <a:t>z</a:t>
                      </a:r>
                      <a:r>
                        <a:rPr lang="nl-NL" dirty="0" smtClean="0"/>
                        <a:t> = m x g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8" name="Groep 7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1" name="Rechthoek 10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" name="Rechthoek 11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nl-NL" sz="4400" dirty="0">
                  <a:solidFill>
                    <a:schemeClr val="accent2">
                      <a:lumMod val="50000"/>
                    </a:schemeClr>
                  </a:solidFill>
                </a:rPr>
                <a:t>Massa zwaartekracht en veerkracht</a:t>
              </a:r>
              <a:endParaRPr lang="nl-NL" sz="44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pic>
          <p:nvPicPr>
            <p:cNvPr id="13" name="Afbeelding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8852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gitale puntjes">
  <a:themeElements>
    <a:clrScheme name="Digitale puntje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e puntj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gitale puntje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2963</TotalTime>
  <Words>184</Words>
  <Application>Microsoft Office PowerPoint</Application>
  <PresentationFormat>Diavoorstelling (4:3)</PresentationFormat>
  <Paragraphs>83</Paragraphs>
  <Slides>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 Math</vt:lpstr>
      <vt:lpstr>Tahoma</vt:lpstr>
      <vt:lpstr>Times New Roman</vt:lpstr>
      <vt:lpstr>Wingdings</vt:lpstr>
      <vt:lpstr>Digitale puntjes</vt:lpstr>
      <vt:lpstr>PowerPoint-presentatie</vt:lpstr>
      <vt:lpstr>De veer</vt:lpstr>
      <vt:lpstr>PowerPoint-presentatie</vt:lpstr>
      <vt:lpstr>Soorten veren</vt:lpstr>
      <vt:lpstr>Zwaartekracht</vt:lpstr>
      <vt:lpstr>PowerPoint-presentatie</vt:lpstr>
      <vt:lpstr>PowerPoint-presentatie</vt:lpstr>
    </vt:vector>
  </TitlesOfParts>
  <Company>Tomcom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Snelheid</dc:title>
  <dc:creator>Wim Tomassen</dc:creator>
  <cp:lastModifiedBy>Wim tomassen</cp:lastModifiedBy>
  <cp:revision>75</cp:revision>
  <dcterms:created xsi:type="dcterms:W3CDTF">2005-11-15T21:15:39Z</dcterms:created>
  <dcterms:modified xsi:type="dcterms:W3CDTF">2015-07-27T09:15:15Z</dcterms:modified>
</cp:coreProperties>
</file>