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9" r:id="rId2"/>
    <p:sldId id="282" r:id="rId3"/>
    <p:sldId id="266" r:id="rId4"/>
    <p:sldId id="283" r:id="rId5"/>
    <p:sldId id="268" r:id="rId6"/>
    <p:sldId id="284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63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69315-D3D2-40F1-A3EE-B6614B5F2C49}" type="datetimeFigureOut">
              <a:rPr lang="nl-NL" smtClean="0"/>
              <a:t>30-7-2015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81DAFE-E7A5-4647-B266-9FDDB3824D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081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E69D-085B-48D9-B056-74A512B9CA65}" type="datetimeFigureOut">
              <a:rPr lang="nl-NL" smtClean="0"/>
              <a:pPr/>
              <a:t>30-7-2015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3F74-DF49-4FB7-BBBD-8E2623BF93E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E69D-085B-48D9-B056-74A512B9CA65}" type="datetimeFigureOut">
              <a:rPr lang="nl-NL" smtClean="0"/>
              <a:pPr/>
              <a:t>30-7-2015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3F74-DF49-4FB7-BBBD-8E2623BF93E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E69D-085B-48D9-B056-74A512B9CA65}" type="datetimeFigureOut">
              <a:rPr lang="nl-NL" smtClean="0"/>
              <a:pPr/>
              <a:t>30-7-2015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3F74-DF49-4FB7-BBBD-8E2623BF93E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E69D-085B-48D9-B056-74A512B9CA65}" type="datetimeFigureOut">
              <a:rPr lang="nl-NL" smtClean="0"/>
              <a:pPr/>
              <a:t>30-7-2015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3F74-DF49-4FB7-BBBD-8E2623BF93E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E69D-085B-48D9-B056-74A512B9CA65}" type="datetimeFigureOut">
              <a:rPr lang="nl-NL" smtClean="0"/>
              <a:pPr/>
              <a:t>30-7-2015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3F74-DF49-4FB7-BBBD-8E2623BF93E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E69D-085B-48D9-B056-74A512B9CA65}" type="datetimeFigureOut">
              <a:rPr lang="nl-NL" smtClean="0"/>
              <a:pPr/>
              <a:t>30-7-2015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3F74-DF49-4FB7-BBBD-8E2623BF93E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E69D-085B-48D9-B056-74A512B9CA65}" type="datetimeFigureOut">
              <a:rPr lang="nl-NL" smtClean="0"/>
              <a:pPr/>
              <a:t>30-7-2015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3F74-DF49-4FB7-BBBD-8E2623BF93E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E69D-085B-48D9-B056-74A512B9CA65}" type="datetimeFigureOut">
              <a:rPr lang="nl-NL" smtClean="0"/>
              <a:pPr/>
              <a:t>30-7-2015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3F74-DF49-4FB7-BBBD-8E2623BF93E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E69D-085B-48D9-B056-74A512B9CA65}" type="datetimeFigureOut">
              <a:rPr lang="nl-NL" smtClean="0"/>
              <a:pPr/>
              <a:t>30-7-2015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3F74-DF49-4FB7-BBBD-8E2623BF93E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E69D-085B-48D9-B056-74A512B9CA65}" type="datetimeFigureOut">
              <a:rPr lang="nl-NL" smtClean="0"/>
              <a:pPr/>
              <a:t>30-7-2015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3F74-DF49-4FB7-BBBD-8E2623BF93E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E69D-085B-48D9-B056-74A512B9CA65}" type="datetimeFigureOut">
              <a:rPr lang="nl-NL" smtClean="0"/>
              <a:pPr/>
              <a:t>30-7-2015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E3F74-DF49-4FB7-BBBD-8E2623BF93E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>
                <a:lumMod val="18000"/>
              </a:srgbClr>
            </a:gs>
            <a:gs pos="70000">
              <a:srgbClr val="181CC7">
                <a:lumMod val="14000"/>
              </a:srgbClr>
            </a:gs>
            <a:gs pos="88000">
              <a:schemeClr val="tx2">
                <a:lumMod val="15000"/>
              </a:schemeClr>
            </a:gs>
            <a:gs pos="100000">
              <a:schemeClr val="tx2">
                <a:lumMod val="29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5E69D-085B-48D9-B056-74A512B9CA65}" type="datetimeFigureOut">
              <a:rPr lang="nl-NL" smtClean="0"/>
              <a:pPr/>
              <a:t>30-7-2015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E3F74-DF49-4FB7-BBBD-8E2623BF93E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hyperlink" Target="https://www.youtube.com/v/hSQM0hoS6V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hyperlink" Target="https://www.youtube.com/v/zwyUjFzLsuQ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hyperlink" Target="https://www.youtube.com/v/vz2cYR7txJ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2"/>
                </a:solidFill>
              </a:rPr>
              <a:t>Er zijn drie manieren voor het bereken van een som-, netto-, resultante-kracht.</a:t>
            </a:r>
          </a:p>
          <a:p>
            <a:r>
              <a:rPr lang="nl-NL" dirty="0" smtClean="0">
                <a:solidFill>
                  <a:schemeClr val="bg2"/>
                </a:solidFill>
              </a:rPr>
              <a:t>1	Parallellogram methode</a:t>
            </a:r>
          </a:p>
          <a:p>
            <a:r>
              <a:rPr lang="nl-NL" dirty="0" smtClean="0">
                <a:solidFill>
                  <a:schemeClr val="bg2"/>
                </a:solidFill>
              </a:rPr>
              <a:t>2	Pythagoras</a:t>
            </a:r>
          </a:p>
          <a:p>
            <a:r>
              <a:rPr lang="nl-NL" dirty="0" smtClean="0">
                <a:solidFill>
                  <a:schemeClr val="bg2"/>
                </a:solidFill>
              </a:rPr>
              <a:t>3	Tangens</a:t>
            </a:r>
            <a:endParaRPr lang="nl-NL" dirty="0">
              <a:solidFill>
                <a:schemeClr val="bg2"/>
              </a:solidFill>
            </a:endParaRPr>
          </a:p>
        </p:txBody>
      </p:sp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0" name="Rechthoek 9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" name="Rechthoek 10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De somkrachten</a:t>
              </a:r>
              <a:endParaRPr lang="nl-NL" sz="48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12" name="Afbeelding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2" name="Rechteraccolade 1"/>
          <p:cNvSpPr/>
          <p:nvPr/>
        </p:nvSpPr>
        <p:spPr>
          <a:xfrm>
            <a:off x="4860032" y="3319558"/>
            <a:ext cx="170892" cy="1117554"/>
          </a:xfrm>
          <a:prstGeom prst="righ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kstvak 4"/>
          <p:cNvSpPr txBox="1"/>
          <p:nvPr/>
        </p:nvSpPr>
        <p:spPr>
          <a:xfrm>
            <a:off x="5123478" y="3573016"/>
            <a:ext cx="4009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>
                <a:solidFill>
                  <a:srgbClr val="FFFF00"/>
                </a:solidFill>
              </a:rPr>
              <a:t>Alleen bij een rechthoekige driehoek</a:t>
            </a: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0" name="Rechthoek 9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" name="Rechthoek 10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De somkrachten</a:t>
              </a:r>
              <a:endParaRPr lang="nl-NL" sz="4800" dirty="0" smtClean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r>
                <a:rPr lang="nl-NL" sz="1200" dirty="0" smtClean="0">
                  <a:latin typeface="Tahoma" pitchFamily="34" charset="0"/>
                  <a:ea typeface="Tahoma" pitchFamily="34" charset="0"/>
                  <a:cs typeface="Tahoma" pitchFamily="34" charset="0"/>
                  <a:hlinkClick r:id="rId4"/>
                </a:rPr>
                <a:t>Netto kracht</a:t>
              </a:r>
              <a:endParaRPr lang="nl-NL" sz="12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12" name="Afbeelding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controls>
      <mc:AlternateContent xmlns:mc="http://schemas.openxmlformats.org/markup-compatibility/2006">
        <mc:Choice xmlns:v="urn:schemas-microsoft-com:vml" Requires="v">
          <p:control spid="1033" name="ShockwaveFlash1" r:id="rId2" imgW="8442360" imgH="5657760"/>
        </mc:Choice>
        <mc:Fallback>
          <p:control name="ShockwaveFlash1" r:id="rId2" imgW="8442360" imgH="5657760">
            <p:pic>
              <p:nvPicPr>
                <p:cNvPr id="13" name="ShockwaveFlash1"/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1675" y="1200150"/>
                  <a:ext cx="8442325" cy="565785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53375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Parallellogram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endParaRPr lang="nl-NL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nl-NL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nl-NL" b="1" dirty="0" smtClean="0">
                <a:solidFill>
                  <a:srgbClr val="FFFF00"/>
                </a:solidFill>
              </a:rPr>
              <a:t>parallellogram</a:t>
            </a:r>
            <a:r>
              <a:rPr lang="nl-NL" dirty="0">
                <a:solidFill>
                  <a:srgbClr val="FFFF00"/>
                </a:solidFill>
              </a:rPr>
              <a:t>.</a:t>
            </a: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In het tweede plaatje zie je dat de 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resultante vector (de diagonaal) precies </a:t>
            </a: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in het snijpunt van die parallelle lijnen uitkomt.</a:t>
            </a:r>
          </a:p>
        </p:txBody>
      </p:sp>
      <p:pic>
        <p:nvPicPr>
          <p:cNvPr id="5" name="Afbeelding 4" descr="http://www.wetenschapsforum.nl/moderator/krachtvectoren/k23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824" y="1171596"/>
            <a:ext cx="5064125" cy="210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 descr="http://www.wetenschapsforum.nl/moderator/krachtvectoren/k33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2805" y="1179037"/>
            <a:ext cx="194119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ep 9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1" name="Rechthoek 1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Parallellogram methode</a:t>
              </a:r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0" name="Rechthoek 9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" name="Rechthoek 10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Parallellogram methode omgekeerd.</a:t>
              </a:r>
              <a:endParaRPr lang="nl-NL" sz="4400" dirty="0" smtClean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r>
                <a:rPr lang="nl-NL" sz="1200" dirty="0" smtClean="0">
                  <a:latin typeface="Tahoma" pitchFamily="34" charset="0"/>
                  <a:ea typeface="Tahoma" pitchFamily="34" charset="0"/>
                  <a:cs typeface="Tahoma" pitchFamily="34" charset="0"/>
                  <a:hlinkClick r:id="rId4"/>
                </a:rPr>
                <a:t>Netto kracht 2</a:t>
              </a:r>
              <a:endParaRPr lang="nl-NL" sz="12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12" name="Afbeelding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controls>
      <mc:AlternateContent xmlns:mc="http://schemas.openxmlformats.org/markup-compatibility/2006">
        <mc:Choice xmlns:v="urn:schemas-microsoft-com:vml" Requires="v">
          <p:control spid="2055" name="ShockwaveFlash1" r:id="rId2" imgW="8442360" imgH="5657760"/>
        </mc:Choice>
        <mc:Fallback>
          <p:control name="ShockwaveFlash1" r:id="rId2" imgW="8442360" imgH="5657760">
            <p:pic>
              <p:nvPicPr>
                <p:cNvPr id="13" name="ShockwaveFlash1"/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1675" y="1200150"/>
                  <a:ext cx="8442325" cy="565785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48900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http://www.wetenschapsforum.nl/moderator/krachtvectoren/k25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643050"/>
            <a:ext cx="6236196" cy="2001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/>
              <p:cNvSpPr txBox="1"/>
              <p:nvPr/>
            </p:nvSpPr>
            <p:spPr>
              <a:xfrm>
                <a:off x="1475656" y="3752919"/>
                <a:ext cx="4752528" cy="2458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nl-NL" sz="3200" i="1" smtClean="0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Sup>
                            <m:sSubSupPr>
                              <m:ctrlPr>
                                <a:rPr lang="nl-NL" sz="3200" i="1">
                                  <a:solidFill>
                                    <a:schemeClr val="tx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200" i="1">
                                  <a:solidFill>
                                    <a:schemeClr val="tx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3200" i="1">
                                  <a:solidFill>
                                    <a:schemeClr val="tx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𝑟𝑒𝑠</m:t>
                              </m:r>
                              <m:r>
                                <a:rPr lang="en-US" sz="3200" i="1">
                                  <a:solidFill>
                                    <a:schemeClr val="tx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US" sz="3200" i="1">
                                  <a:solidFill>
                                    <a:schemeClr val="tx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3200" b="0" i="1" smtClean="0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3200" b="0" i="1" smtClean="0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3200" b="0" i="1" smtClean="0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3200" b="0" i="1" smtClean="0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 </m:t>
                      </m:r>
                      <m:sSubSup>
                        <m:sSubSupPr>
                          <m:ctrlPr>
                            <a:rPr lang="nl-NL" sz="3200" i="1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i="1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sz="3200" i="1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dirty="0" smtClean="0">
                  <a:solidFill>
                    <a:schemeClr val="tx2">
                      <a:lumMod val="20000"/>
                      <a:lumOff val="80000"/>
                    </a:schemeClr>
                  </a:solidFill>
                </a:endParaRPr>
              </a:p>
              <a:p>
                <a:endParaRPr lang="nl-NL" sz="1100" dirty="0" smtClean="0">
                  <a:solidFill>
                    <a:schemeClr val="tx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nl-NL" sz="3200" i="1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Sup>
                            <m:sSubSupPr>
                              <m:ctrlPr>
                                <a:rPr lang="nl-NL" sz="3200" i="1">
                                  <a:solidFill>
                                    <a:schemeClr val="tx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3200" i="1">
                                  <a:solidFill>
                                    <a:schemeClr val="tx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3200" i="1">
                                  <a:solidFill>
                                    <a:schemeClr val="tx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𝑟𝑒𝑠</m:t>
                              </m:r>
                              <m:r>
                                <a:rPr lang="en-US" sz="3200" i="1">
                                  <a:solidFill>
                                    <a:schemeClr val="tx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US" sz="3200" i="1">
                                  <a:solidFill>
                                    <a:schemeClr val="tx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3200" b="0" i="1" smtClean="0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=30</m:t>
                          </m:r>
                          <m:r>
                            <a:rPr lang="en-US" sz="3200" b="0" i="1" smtClean="0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𝑁</m:t>
                          </m:r>
                        </m:e>
                        <m:sub/>
                        <m:sup>
                          <m:r>
                            <a:rPr lang="en-US" sz="3200" i="1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3200" i="1"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 </m:t>
                      </m:r>
                      <m:sSubSup>
                        <m:sSubSupPr>
                          <m:ctrlPr>
                            <a:rPr lang="nl-NL" sz="3200" i="1" smtClean="0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b="0" i="1" smtClean="0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40</m:t>
                          </m:r>
                          <m:r>
                            <a:rPr lang="en-US" sz="3200" b="0" i="1" smtClean="0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𝑁</m:t>
                          </m:r>
                        </m:e>
                        <m:sub/>
                        <m:sup>
                          <m:r>
                            <a:rPr lang="en-US" sz="3200" i="1">
                              <a:solidFill>
                                <a:schemeClr val="tx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dirty="0" smtClean="0">
                  <a:solidFill>
                    <a:schemeClr val="tx2">
                      <a:lumMod val="20000"/>
                      <a:lumOff val="80000"/>
                    </a:schemeClr>
                  </a:solidFill>
                </a:endParaRPr>
              </a:p>
              <a:p>
                <a:endParaRPr lang="nl-NL" sz="1100" dirty="0" smtClean="0">
                  <a:solidFill>
                    <a:schemeClr val="tx2">
                      <a:lumMod val="20000"/>
                      <a:lumOff val="80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nl-NL" sz="3200" i="1">
                            <a:solidFill>
                              <a:schemeClr val="tx2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200" i="1">
                            <a:solidFill>
                              <a:schemeClr val="tx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3200" i="1">
                            <a:solidFill>
                              <a:schemeClr val="tx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𝑟𝑒𝑠</m:t>
                        </m:r>
                      </m:sub>
                      <m:sup/>
                    </m:sSubSup>
                    <m:r>
                      <a:rPr lang="en-US" sz="3200" b="0" i="1" smtClean="0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sz="3200" b="0" i="1" smtClean="0">
                            <a:solidFill>
                              <a:schemeClr val="tx2">
                                <a:lumMod val="20000"/>
                                <a:lumOff val="8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solidFill>
                              <a:schemeClr val="tx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2500</m:t>
                        </m:r>
                      </m:e>
                    </m:rad>
                  </m:oMath>
                </a14:m>
                <a:r>
                  <a:rPr lang="nl-NL" sz="32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 = 50N</a:t>
                </a:r>
              </a:p>
              <a:p>
                <a:endParaRPr lang="nl-NL" sz="3200" dirty="0">
                  <a:solidFill>
                    <a:schemeClr val="tx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ekstvak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752919"/>
                <a:ext cx="4752528" cy="245875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0" name="Rechthoek 9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" name="Rechthoek 10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3600" dirty="0" err="1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Nettokracht</a:t>
              </a:r>
              <a:r>
                <a:rPr lang="nl-NL" sz="36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 in rechthoekige driehoek 1 </a:t>
              </a:r>
              <a:r>
                <a:rPr lang="nl-NL" sz="3600" b="1" u="sng" dirty="0">
                  <a:solidFill>
                    <a:schemeClr val="tx2">
                      <a:lumMod val="20000"/>
                      <a:lumOff val="80000"/>
                    </a:schemeClr>
                  </a:solidFill>
                </a:rPr>
                <a:t>Pythagoras</a:t>
              </a:r>
              <a:endParaRPr lang="nl-NL" sz="36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12" name="Afbeelding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0" name="Rechthoek 9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" name="Rechthoek 10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err="1">
                  <a:latin typeface="Tahoma" pitchFamily="34" charset="0"/>
                  <a:ea typeface="Tahoma" pitchFamily="34" charset="0"/>
                  <a:cs typeface="Tahoma" pitchFamily="34" charset="0"/>
                </a:rPr>
                <a:t>Nettokracht</a:t>
              </a:r>
              <a:r>
                <a:rPr lang="nl-NL" sz="4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in rechthoekige driehoek 1 </a:t>
              </a:r>
              <a:r>
                <a:rPr lang="nl-NL" sz="4800" b="1" u="sng" dirty="0" smtClean="0">
                  <a:solidFill>
                    <a:schemeClr val="tx2">
                      <a:lumMod val="20000"/>
                      <a:lumOff val="80000"/>
                    </a:schemeClr>
                  </a:solidFill>
                  <a:hlinkClick r:id="rId4"/>
                </a:rPr>
                <a:t>Tangens</a:t>
              </a:r>
              <a:endParaRPr lang="nl-NL" sz="48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12" name="Afbeelding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controls>
      <mc:AlternateContent xmlns:mc="http://schemas.openxmlformats.org/markup-compatibility/2006">
        <mc:Choice xmlns:v="urn:schemas-microsoft-com:vml" Requires="v">
          <p:control spid="3077" name="ShockwaveFlash1" r:id="rId2" imgW="8442360" imgH="5657760"/>
        </mc:Choice>
        <mc:Fallback>
          <p:control name="ShockwaveFlash1" r:id="rId2" imgW="8442360" imgH="5657760">
            <p:pic>
              <p:nvPicPr>
                <p:cNvPr id="13" name="ShockwaveFlash1"/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1675" y="1200150"/>
                  <a:ext cx="8442325" cy="565785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45200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51</Words>
  <Application>Microsoft Office PowerPoint</Application>
  <PresentationFormat>Diavoorstelling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 Math</vt:lpstr>
      <vt:lpstr>Tahoma</vt:lpstr>
      <vt:lpstr>Office-thema</vt:lpstr>
      <vt:lpstr>PowerPoint-presentatie</vt:lpstr>
      <vt:lpstr>PowerPoint-presentatie</vt:lpstr>
      <vt:lpstr>Parallellogram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w.tomassen</dc:creator>
  <cp:lastModifiedBy>Wim tomassen</cp:lastModifiedBy>
  <cp:revision>45</cp:revision>
  <dcterms:created xsi:type="dcterms:W3CDTF">2009-05-07T17:30:56Z</dcterms:created>
  <dcterms:modified xsi:type="dcterms:W3CDTF">2015-07-30T15:32:32Z</dcterms:modified>
</cp:coreProperties>
</file>