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257" r:id="rId3"/>
    <p:sldId id="258" r:id="rId4"/>
    <p:sldId id="270" r:id="rId5"/>
    <p:sldId id="271" r:id="rId6"/>
    <p:sldId id="272" r:id="rId7"/>
    <p:sldId id="260" r:id="rId8"/>
    <p:sldId id="282" r:id="rId9"/>
    <p:sldId id="283" r:id="rId10"/>
    <p:sldId id="273" r:id="rId11"/>
    <p:sldId id="285" r:id="rId12"/>
    <p:sldId id="266" r:id="rId13"/>
    <p:sldId id="265" r:id="rId14"/>
    <p:sldId id="280" r:id="rId15"/>
    <p:sldId id="259" r:id="rId16"/>
    <p:sldId id="281" r:id="rId17"/>
    <p:sldId id="268" r:id="rId18"/>
    <p:sldId id="284"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077"/>
    <a:srgbClr val="F363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A69315-D3D2-40F1-A3EE-B6614B5F2C49}" type="datetimeFigureOut">
              <a:rPr lang="nl-NL" smtClean="0"/>
              <a:t>9-2-2014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1DAFE-E7A5-4647-B266-9FDDB3824DB6}" type="slidenum">
              <a:rPr lang="nl-NL" smtClean="0"/>
              <a:t>‹nr.›</a:t>
            </a:fld>
            <a:endParaRPr lang="nl-NL"/>
          </a:p>
        </p:txBody>
      </p:sp>
    </p:spTree>
    <p:extLst>
      <p:ext uri="{BB962C8B-B14F-4D97-AF65-F5344CB8AC3E}">
        <p14:creationId xmlns:p14="http://schemas.microsoft.com/office/powerpoint/2010/main" val="118108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475D54-43BC-4C38-8312-4C602AA8C83E}" type="slidenum">
              <a:rPr lang="nl-NL" smtClean="0"/>
              <a:pPr eaLnBrk="1" hangingPunct="1"/>
              <a:t>5</a:t>
            </a:fld>
            <a:endParaRPr lang="nl-NL" smtClean="0"/>
          </a:p>
        </p:txBody>
      </p:sp>
    </p:spTree>
    <p:extLst>
      <p:ext uri="{BB962C8B-B14F-4D97-AF65-F5344CB8AC3E}">
        <p14:creationId xmlns:p14="http://schemas.microsoft.com/office/powerpoint/2010/main" val="3573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dirty="0" smtClean="0"/>
              <a:t>Les idee: demonstreer</a:t>
            </a:r>
            <a:r>
              <a:rPr lang="nl-NL" baseline="0" dirty="0" smtClean="0"/>
              <a:t> zwaartepunt door een fles half gevuld met water een zet over de tafel te geven. Doe je dit onder het verwachte zwaartepunt dan valt de </a:t>
            </a:r>
            <a:r>
              <a:rPr lang="nl-NL" baseline="0" smtClean="0"/>
              <a:t>fles onderuit, doe </a:t>
            </a:r>
            <a:r>
              <a:rPr lang="nl-NL" baseline="0" dirty="0" smtClean="0"/>
              <a:t>je </a:t>
            </a:r>
            <a:r>
              <a:rPr lang="nl-NL" baseline="0" smtClean="0"/>
              <a:t>dit erboven dan kantelt de fles en doe je dit precies op de goede plek dan schuift de fles.</a:t>
            </a:r>
            <a:endParaRPr lang="nl-NL"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475D54-43BC-4C38-8312-4C602AA8C83E}" type="slidenum">
              <a:rPr lang="nl-NL" smtClean="0"/>
              <a:pPr eaLnBrk="1" hangingPunct="1"/>
              <a:t>6</a:t>
            </a:fld>
            <a:endParaRPr lang="nl-NL" smtClean="0"/>
          </a:p>
        </p:txBody>
      </p:sp>
    </p:spTree>
    <p:extLst>
      <p:ext uri="{BB962C8B-B14F-4D97-AF65-F5344CB8AC3E}">
        <p14:creationId xmlns:p14="http://schemas.microsoft.com/office/powerpoint/2010/main" val="320663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475D54-43BC-4C38-8312-4C602AA8C83E}" type="slidenum">
              <a:rPr lang="nl-NL" smtClean="0"/>
              <a:pPr eaLnBrk="1" hangingPunct="1"/>
              <a:t>10</a:t>
            </a:fld>
            <a:endParaRPr lang="nl-NL" smtClean="0"/>
          </a:p>
        </p:txBody>
      </p:sp>
    </p:spTree>
    <p:extLst>
      <p:ext uri="{BB962C8B-B14F-4D97-AF65-F5344CB8AC3E}">
        <p14:creationId xmlns:p14="http://schemas.microsoft.com/office/powerpoint/2010/main" val="368344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475D54-43BC-4C38-8312-4C602AA8C83E}" type="slidenum">
              <a:rPr lang="nl-NL" smtClean="0"/>
              <a:pPr eaLnBrk="1" hangingPunct="1"/>
              <a:t>11</a:t>
            </a:fld>
            <a:endParaRPr lang="nl-NL" smtClean="0"/>
          </a:p>
        </p:txBody>
      </p:sp>
    </p:spTree>
    <p:extLst>
      <p:ext uri="{BB962C8B-B14F-4D97-AF65-F5344CB8AC3E}">
        <p14:creationId xmlns:p14="http://schemas.microsoft.com/office/powerpoint/2010/main" val="402586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7115E69D-085B-48D9-B056-74A512B9CA65}" type="datetimeFigureOut">
              <a:rPr lang="nl-NL" smtClean="0"/>
              <a:pPr/>
              <a:t>9-2-2014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15E69D-085B-48D9-B056-74A512B9CA65}" type="datetimeFigureOut">
              <a:rPr lang="nl-NL" smtClean="0"/>
              <a:pPr/>
              <a:t>9-2-2014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15E69D-085B-48D9-B056-74A512B9CA65}" type="datetimeFigureOut">
              <a:rPr lang="nl-NL" smtClean="0"/>
              <a:pPr/>
              <a:t>9-2-2014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5" y="332656"/>
            <a:ext cx="8928992" cy="360040"/>
          </a:xfrm>
          <a:prstGeom prst="rect">
            <a:avLst/>
          </a:prstGeom>
        </p:spPr>
        <p:txBody>
          <a:bodyPr/>
          <a:lstStyle>
            <a:lvl1pPr algn="ctr">
              <a:defRPr sz="1800" b="1" u="sng">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nl-NL" dirty="0"/>
          </a:p>
        </p:txBody>
      </p:sp>
    </p:spTree>
    <p:extLst>
      <p:ext uri="{BB962C8B-B14F-4D97-AF65-F5344CB8AC3E}">
        <p14:creationId xmlns:p14="http://schemas.microsoft.com/office/powerpoint/2010/main" val="2595131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115E69D-085B-48D9-B056-74A512B9CA65}" type="datetimeFigureOut">
              <a:rPr lang="nl-NL" smtClean="0"/>
              <a:pPr/>
              <a:t>9-2-2014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115E69D-085B-48D9-B056-74A512B9CA65}" type="datetimeFigureOut">
              <a:rPr lang="nl-NL" smtClean="0"/>
              <a:pPr/>
              <a:t>9-2-2014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115E69D-085B-48D9-B056-74A512B9CA65}" type="datetimeFigureOut">
              <a:rPr lang="nl-NL" smtClean="0"/>
              <a:pPr/>
              <a:t>9-2-2014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115E69D-085B-48D9-B056-74A512B9CA65}" type="datetimeFigureOut">
              <a:rPr lang="nl-NL" smtClean="0"/>
              <a:pPr/>
              <a:t>9-2-2014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115E69D-085B-48D9-B056-74A512B9CA65}" type="datetimeFigureOut">
              <a:rPr lang="nl-NL" smtClean="0"/>
              <a:pPr/>
              <a:t>9-2-2014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115E69D-085B-48D9-B056-74A512B9CA65}" type="datetimeFigureOut">
              <a:rPr lang="nl-NL" smtClean="0"/>
              <a:pPr/>
              <a:t>9-2-2014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15E69D-085B-48D9-B056-74A512B9CA65}" type="datetimeFigureOut">
              <a:rPr lang="nl-NL" smtClean="0"/>
              <a:pPr/>
              <a:t>9-2-2014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115E69D-085B-48D9-B056-74A512B9CA65}" type="datetimeFigureOut">
              <a:rPr lang="nl-NL" smtClean="0"/>
              <a:pPr/>
              <a:t>9-2-2014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CCE3F74-DF49-4FB7-BBBD-8E2623BF93E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B1077">
                <a:lumMod val="54000"/>
              </a:srgbClr>
            </a:gs>
            <a:gs pos="41000">
              <a:srgbClr val="0B1077">
                <a:lumMod val="34000"/>
              </a:srgbClr>
            </a:gs>
            <a:gs pos="76000">
              <a:srgbClr val="0B1077">
                <a:lumMod val="73000"/>
              </a:srgbClr>
            </a:gs>
            <a:gs pos="100000">
              <a:srgbClr val="0B1077">
                <a:lumMod val="86000"/>
                <a:lumOff val="14000"/>
              </a:srgbClr>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5E69D-085B-48D9-B056-74A512B9CA65}" type="datetimeFigureOut">
              <a:rPr lang="nl-NL" smtClean="0"/>
              <a:pPr/>
              <a:t>9-2-2014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E3F74-DF49-4FB7-BBBD-8E2623BF93EF}"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www.ricardopastoor.com/OBC/applets/vector-math.swf" TargetMode="Externa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hyperlink" Target="http://wonen.blogo.nl/" TargetMode="External"/><Relationship Id="rId7" Type="http://schemas.openxmlformats.org/officeDocument/2006/relationships/hyperlink" Target="http://www.listverse.com/" TargetMode="External"/><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hyperlink" Target="http://farm4.static.flickr.com/3419/3714416629_a97dd32f6e.jpg"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40.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20.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8.gi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4400" y="1513776"/>
            <a:ext cx="8229600" cy="4525963"/>
          </a:xfrm>
        </p:spPr>
        <p:txBody>
          <a:bodyPr/>
          <a:lstStyle/>
          <a:p>
            <a:pPr marL="0" indent="0">
              <a:buNone/>
            </a:pPr>
            <a:r>
              <a:rPr lang="nl-NL" dirty="0" smtClean="0">
                <a:solidFill>
                  <a:schemeClr val="bg2"/>
                </a:solidFill>
              </a:rPr>
              <a:t>Na de les weet je:</a:t>
            </a:r>
          </a:p>
          <a:p>
            <a:pPr lvl="1">
              <a:buFont typeface="Wingdings" panose="05000000000000000000" pitchFamily="2" charset="2"/>
              <a:buChar char="Ø"/>
            </a:pPr>
            <a:r>
              <a:rPr lang="nl-NL" dirty="0" smtClean="0">
                <a:solidFill>
                  <a:schemeClr val="bg2"/>
                </a:solidFill>
              </a:rPr>
              <a:t>Wat een vector is</a:t>
            </a:r>
          </a:p>
          <a:p>
            <a:pPr lvl="1">
              <a:buFont typeface="Wingdings" panose="05000000000000000000" pitchFamily="2" charset="2"/>
              <a:buChar char="Ø"/>
            </a:pPr>
            <a:r>
              <a:rPr lang="nl-NL" dirty="0" smtClean="0">
                <a:solidFill>
                  <a:schemeClr val="bg2"/>
                </a:solidFill>
              </a:rPr>
              <a:t>Hoe je een vector tekent.</a:t>
            </a:r>
          </a:p>
          <a:p>
            <a:pPr lvl="1">
              <a:buFont typeface="Wingdings" panose="05000000000000000000" pitchFamily="2" charset="2"/>
              <a:buChar char="Ø"/>
            </a:pPr>
            <a:r>
              <a:rPr lang="nl-NL" dirty="0" smtClean="0">
                <a:solidFill>
                  <a:schemeClr val="bg2"/>
                </a:solidFill>
              </a:rPr>
              <a:t>Wat een krachtschaal is.</a:t>
            </a:r>
            <a:endParaRPr lang="nl-NL" dirty="0">
              <a:solidFill>
                <a:schemeClr val="bg2"/>
              </a:solidFill>
            </a:endParaRPr>
          </a:p>
        </p:txBody>
      </p:sp>
      <p:grpSp>
        <p:nvGrpSpPr>
          <p:cNvPr id="9" name="Groep 8"/>
          <p:cNvGrpSpPr/>
          <p:nvPr/>
        </p:nvGrpSpPr>
        <p:grpSpPr>
          <a:xfrm>
            <a:off x="0" y="0"/>
            <a:ext cx="9180512" cy="6864927"/>
            <a:chOff x="0" y="0"/>
            <a:chExt cx="9180512" cy="6864927"/>
          </a:xfrm>
        </p:grpSpPr>
        <p:sp>
          <p:nvSpPr>
            <p:cNvPr id="10" name="Rechthoek 9"/>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K3 Vectoren</a:t>
              </a:r>
              <a:endParaRPr lang="nl-NL" sz="4800" dirty="0"/>
            </a:p>
          </p:txBody>
        </p:sp>
        <p:pic>
          <p:nvPicPr>
            <p:cNvPr id="12" name="Afbeelding 11"/>
            <p:cNvPicPr>
              <a:picLocks noChangeAspect="1"/>
            </p:cNvPicPr>
            <p:nvPr/>
          </p:nvPicPr>
          <p:blipFill>
            <a:blip r:embed="rId2"/>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0912" y="1176071"/>
            <a:ext cx="8928992" cy="369332"/>
          </a:xfrm>
          <a:prstGeom prst="rect">
            <a:avLst/>
          </a:prstGeom>
        </p:spPr>
        <p:txBody>
          <a:bodyPr wrap="square">
            <a:spAutoFit/>
          </a:bodyPr>
          <a:lstStyle/>
          <a:p>
            <a:pPr algn="ctr"/>
            <a:r>
              <a:rPr lang="nl-NL" dirty="0" smtClean="0">
                <a:solidFill>
                  <a:schemeClr val="bg1"/>
                </a:solidFill>
                <a:latin typeface="Verdana" pitchFamily="34" charset="0"/>
                <a:ea typeface="Verdana" pitchFamily="34" charset="0"/>
                <a:cs typeface="Verdana" pitchFamily="34" charset="0"/>
              </a:rPr>
              <a:t>Leg meerdere krachten kop-staart om de somkracht te bepalen.</a:t>
            </a:r>
          </a:p>
        </p:txBody>
      </p:sp>
      <p:sp>
        <p:nvSpPr>
          <p:cNvPr id="7" name="Titel 6"/>
          <p:cNvSpPr>
            <a:spLocks noGrp="1"/>
          </p:cNvSpPr>
          <p:nvPr>
            <p:ph type="ctrTitle"/>
          </p:nvPr>
        </p:nvSpPr>
        <p:spPr>
          <a:xfrm>
            <a:off x="685800" y="6927527"/>
            <a:ext cx="7772400" cy="1470025"/>
          </a:xfrm>
        </p:spPr>
        <p:txBody>
          <a:bodyPr/>
          <a:lstStyle/>
          <a:p>
            <a:r>
              <a:rPr lang="nl-NL" dirty="0" smtClean="0"/>
              <a:t>Kop staart </a:t>
            </a:r>
            <a:r>
              <a:rPr lang="nl-NL" dirty="0" err="1" smtClean="0"/>
              <a:t>meth</a:t>
            </a:r>
            <a:endParaRPr lang="nl-NL" dirty="0"/>
          </a:p>
        </p:txBody>
      </p:sp>
      <p:pic>
        <p:nvPicPr>
          <p:cNvPr id="3074" name="Picture 2" descr="http://www.dogbreedinfo.com/images20/WalkingDogsIncorrectShilohsMinPin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774" y="1699104"/>
            <a:ext cx="2307533" cy="3369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5" name="AutoShape 4" descr="data:image/jpg;base64,/9j/4AAQSkZJRgABAQAAAQABAAD/2wCEAAkGBhIQEREUEBIUFRAUGBAVFhUYEhYXFRcZFxcXFxsYFxUYGyYfFxslGxkYIS8iJicpLi04Fh8xNTAqNScrLCkBCQoKBQUFDQUFDSkYEhgpKSkpKSkpKSkpKSkpKSkpKSkpKSkpKSkpKSkpKSkpKSkpKSkpKSkpKSkpKSkpKSkpKf/AABEIAPIA0AMBIgACEQEDEQH/xAAcAAEAAwEBAQEBAAAAAAAAAAAABgcIBQQDAgH/xABMEAABAwIDBAUIBQgJAgcAAAABAAIDBBEFEiEGBzFBEyJRYXEIFCOBgpGhojJSYnKSMzVCc3Sxs8EVJENTg5OjssJUYxYXNETD0uH/xAAUAQEAAAAAAAAAAAAAAAAAAAAA/8QAFBEBAAAAAAAAAAAAAAAAAAAAAP/aAAwDAQACEQMRAD8AvFERAREQEREBERAREQEREBERAREQEREBERAREQEREBERAREQEREBERAREQEREBERARFwMa28w+icW1NXEx44szZnjxYy7h7kHfRR3B94WG1bgynrIXSGwDC4scSeQa8Ak+CkSAiIgIiICIiAiIgIiICIiAiIgIiICIoltDvUwyheY56kGVujmRtdI5p7HZQQ09xN0EtRQvAt8GF1kgjZUZJHaNbKwx5j2Bx6t+66miAiIgrXfZvAfh1MyGmdlqqjNZw4xxjRzh2OJNgfvHiAqQ2O3e1uMOkNOGhjT15pXEMzHW1wCXO56A8Re1wuxv2xMzYxM0nqwMhib+ASH5nn3K1ZMOOH7LubCTHKKYSOc0lrs8uVzzmGt+sRfsAQU5tjumr8Lj6WUMkgBAMkTi4MJ0GcOaHNvwva3AX1CtHcRvCkq2vo6p5fLE3PE9xu50YIBa4niWkix7D3KWbCw+e4HTMqSZOmgcx5cS4kOzN1J1va2vcqC3U1TqfGqMX4yPhd352uZr6yD6kGr0REBLqC7zt6EeERtaxokrJBdkZPVa3hnktra/ADU2PCxKobEN7OLTuLjWSM55Y7RtHdZoFx43QazRZo2T3719NI0VbvOae4Dg5rRKB2seALnude/dxGj8Pr46iKOWJwdFI1r2OHNrhcHuQehERAREQEREBERAREQQze7tK+gwuaSJxbNIWQscOLS+9yDyIYHWPbZZn2f2fdWGZzniOCBvSTzODnBjS4NFmt1e4uNgOfMgAlX35REJdhTCP0amFx8Mkrf3uCi/k+UEdRTYvC/hK2GN/3HsnbyIPMoIftFupkgoo66knbV0bmhznNjcx7AdLuYSdAdDrccxa5Vhbi95Tp/wCoVb80jWk073G7nNbqYyTxLRqO4EcguhuPqyIK3DakXkpZZGlhsQWSFwcAL6tzh99LekHG6p/azCZMExZ7YSR0MjJoHdrCc7L9tvontylBrZFz9n8ZZWU0FRH9CZjHgdlxq094Nx6l0EGSd6zr4xX/AK0j3NaFoTeQ22B1YHAQNH+1Z+3uNtjNf99vxjYVoDeD1sCqstzemadBys0392qD67p/zPQfq/8Am5Z02KdfGqM9tXEf9VaN3UtIweguCPRA6jtc4j4arOGw/wCeaL9ri/iBBrtfCurGQxySyG0cbXvcexrQXE+4L7qvd+eOebYTK0Gz6hzIR4Hrv+VpHtIKNghqNocXOpDqiQkniIom/wAmsAA7TbmVcu2teNnqWigwqKMSzTNjyOjL3ytA6xcRbM4ucwcb9fTu4Xk37PgMqqxw6ziIGHsAAe/3ks/CvftMf6R2noacfkqJgmfexBd+U0Gax16EcARqdQAgiPlAbJw0lRTz07GxioEoe1oAbnjLesGjQEh4vbsvxJVjbhK8y4RG069FLPGPC4f/AM1BvKTxIOqKKAcY45ZD/iODR/DKnm4ig6LB4XHjK+eT5sg+DAgsJERAREQEREBERAREQQ3fBhpnwetAFyxrZR/hOa8/KHKpPJ2xUR4hNCTpPC63e6NwcPlL/ctD1tI2WOSN4uyRr2OHc4Fp+BWSNmKt2F4tAX6GnqOjk+6HGOT5S5BcGJg4XtRBKOrT4kwRu0OUyHKywsOOcRE8fypuQCvD5SGz+aOlrGjVpMEh7nXez1Ah49oKydrdh6fE/N/OC8GnkEjCwtBPC7SS09U2HCx0Gq/e3ez/AJ/h9VT/AKT2Es/WN67PmAHrQQHyddoelpJ6Vx61O/OwfYlubDweHH2wrdWV9zGP+Z4tAHGzJ707/btk/wBQM95WqEGUt8rLY1XX7YT74Y1p7AX5qWmPbFCfexqzLvtFsbrO8Ux/0I1pTZR96GjJ4mnpj74moOqsibD/AJ5ov2uL+IFrtZE2H/PNF+1xfxAg12s++UdjeeqpqZp0hjdI4falNhfvDWA+2tBLKGLyHGcecAbtqKlsbSOUTXBgP+W26DQe6/B/M8Jo2EWcY+ldprmlvIQe8BwHqUR3PROq67FsSe14E0hiizAjqZi4ttYAlrWxNvx0N+KthjAAANALADsC8G0WKikpKmc/2McsniWtJA9ZsPWgy7vVxfzzF6tzdWtf0LOekVo9PFwJ9a1BszhIpKOmgH9lFEw95a0Bx9ZufWsubs8KNbi9I12o6Xpnk8xHeU38S23tLWyAi5G1G1FPhtO+oqXWY3QAaue48GMHMn4WJNgFnvaPfviVS8+bvFNDrlYxrXOt9qRwJJ8LDuQabRZv2T3+10ErRXEVNOTZ3Ua2Vo7WloAdbsI17QtD4diMdRFHNC4Pika17HDgQf3eHJB6UREBERAREQFlnfdg3m2LzkCzZxHO32hld87XH1rUypTyk8GvHR1IH0XSQOP3hnZ/tf70Fl7AYz55htHMTdzomB57Xs6j/maVIFUfk5410lFUU5PWglDgPsSjl7TH+9W4gydvRwQ4fi1QGdVrnioiI0sJOvp91+YeytN7KY4K2ipqgf2sbHEDk61nj1ODh6lVvlH7PZoqasaNY3GGQ/ZfdzCe4ODh7a9Pk57QdJS1FK49aB4kYPsS8QPB4J9tBXW/NoGNVHe2mJ/ymD+S0TsO6+G4eeP9Vo/4LFn7f40jF398VOR+Ej+Svzd6++F4db/pqYe6NoQSBZE2H/PNF+1xfxAtdrImw/55ov2uL+IEGmt4GN+ZYbWTA2c2NwYftv6jPmcFRvk+4L02JumI6tNE9wP23+jb8pefUpj5R2OZKWlpgdZXukd92MWAPi5/yL1+TtgvRUE05HWqJTY9rIhlHzmRBa6rPygMa6HC+iB61TJGy3PKz0jvi1o9pWYs7eUXjXS10FODcQRZiOx8pufkaz3oPZ5N2C5p6upI0jYyJvjIczreAYPxK+5ZQ0FziA0AkkmwAGpJPIKv9xeDeb4TE4izqh8kx8CcjfVlYD61xN/m3fm8AoYHemnF5iDq2L6vcXn4A9oQVdvM23kxiu9FmNOw9HTxgG7rm2fL9Z5t6so5KxKfZmDZnCzWTRRTYm/o2tEgzMY95v0bAPqtDiSNTlIuBZcfcFsJ00xr52+ihJbACPpS8394YDp3ntapDM3/AMQY4WHXDcMOumkkuYAtN+ILmkdmWM/WCCNb7MGj81w2t6BlPVTttPGwZRmLGv1A5tJIvx1APBTXyeK50mGSMcSRFPI1nc1zGPt+Jzj61Xu/7akVVe2njN46QFpPIyvsX+4BrfEOVs7l8BNJhMGcWfOXVDh+ssG/I1nvQTpERAREQEREBQ7e5g/nWEVjQLujb0zfGI5zb2Q4etTFfOeEPa5rhdrgWkdoIsfggzXuAxroMU6Inq1Mckfdmb6Rp9zXD2lphY7p3vwrExf6VJU694iksfUWg+9bCjkDgCDcEAg9oPBBxNuMB8+oKqn/AEpI3ZPvt6zPmDVnLc5j5osWgzGzJiad9/8AuEBt/CQM+K1Usob18CNBi1QGDKx7hURW0sJOsbdln5h7KDs+UGy2LA9sEB+aQfyV4bs33wnD/wBREPcLfyWfd7eNitnoakWvNRUznW5PD5WvHqcHD1K/d1Tr4PQX/ugPcXBBK1kTYj880X7XF/EC12sebMVrYMUp5ZDZkVQ2Rx7mPzH4BBIt+WN+c4tKwG7adscA8R1nevM4j2VofYvBfM6CkgtZ0cUYd98jM/5i5Zi2Lo3YnjNP0nWM05ml7wCZn38QCPWtboBWPtr8RdiOKVL2dYzTlkY7W5hHGPwhq1BvAxrzPDayYGzmxODD9t/o2fM4LOe5vBvOsXpQRdkJdO7/AAxdvz5EGj6/EIcHw7NIfRUsUbAOBcWtDGtb3uNh61mCjpqnHsTsTeepkLnOtdsbBxP3WMFgO4Dmpfv32787qRRwuvT0xOcg6Pm4H1MF2+Jd3KfbjNhPMqXzqZtqmpAIuNWQ8Wt7i76R9nsQTduzDI6DzKne6FgidEx7DZ7bgjOD9a5LieZJUOr46fZXCJOhOeoebNc62aWZwsHFvJjQL5eFm9riTZRWVt722/8ASdc4RuvSwZo4ux2vXk9ojTua1B493Wyj8XxFjJLujBM1Q83uWg3IJ+s8nL7RPJazYwAAAAAWAA0AA5AKD7oNiP6MoWmRtqqoyyS9rdOpH7IOve5ynSAiIgIv4Soni+9bCqVxbLWRl44tjDpbdxMYIB7roJaih+Hb3MIncGsrY2uP94HxD8UjQPipbFK14DmkOadQQQQR2gjig/aIiDMG/fBvN8WkeBZtQyKYdl7ZHfFl/aV5bqcZ86wmjfe7mM6F3beI9Hr4gNPrUI8pHB81PSVIGscj4nHukbmF+4Fh/Evl5NuNXirKUn6DmTNHc8ZHe4tZ+JBdKpryjtn88FNVtHWicYXn7L+s0nuDgR/iK5V48XwiGrhfDURiSF9szDexsQ4aggjUA+pBi2Wpc5rGuNwwEN7gXF1vC5J9ZWrt0Lr4NQfcf8JHr8f+TuD/APRM/wAyb/7qT4RhENJCyGnYGQsuGtBJAuS46uJPElB7FiKt/KSfef8AvK26q2xTcFhcxcWdPCSSepLcXPdIHIIN5OGC56qqqSNIY2xt+9Kbm3g1h/EtBKMbAbCR4RBJDHI6TPI6Qvc0B2rWtDdOwD4lSdBUPlG410dHTU4PWmkLz92Ic/ae38KrbYXHhhdDXVbf/VTZaSm7QbdJLJ7IMXrLe1ezf3jXT4q6MHq00ccXdmPpHHx6wHsqAU0Us7ooYw57nODI2Dm55AsB2k2+HYgmm6LYc4pXB0oJpYCJJidQ836sffmIJPcD2halAso7sBsezC6KKBtjJ9OV4/TkcBmPgNGjuaF28Qr44IpJZXBsUbXPe48A1ouSgrzfjtx5jR+bxOtU1Qc3TiyLg93cT9EeLjyVY7j9iPPq3p5W3pqUteb8Hy8WN7wLZj4Ac1Gdp8cnxrEXSBpL5ntjhjv9Ft8rGDlz1PaSVqHYjZVmGUUNOyxc0ZpHfXkdq53hfQdwAQd5ERARF+J48zXNuRcEXBs4X0uDyKDP2/DaqrmrzQU8rnQBsYMMWpfI4XLX5dXHh1T7lwmbmKuKmfVV8kVJAwBzs2aSUAkAejjB1JIFr315LnbD7ZSYPiDpJ4c5JdHO17fTt16xa52rX3vcHjwPaNP4ZidNiNMJIiyammaQQQCCCLOY9p4HkWlBnMblKuanbU4fPBVwvFxkcWP7xlkAAI4EF1+5cnZrbXEMEnLAXtDXWlppQ7Ie3qHVjvtCx8RorcxjZ6swCaSrwlnS4c7r1NGSepYi7ouY0vqL5baggC3Tx/AaDaeibNTvaKgN9HJYCSN2vopmjXLe+nrbccQk2xe2tPitOJqc2cLCSMkZ43dh7QeR4H3gSBZG2ax6qwHECXNc18bjHPCTYPbfVvZ3td4HUcdXYVikdVDHNC4Oika17Xdx7ew8iOVkEf3pYR51hNazm2N0rfGL0nxyketUNuPxg0+LwN/RnbJC72hmb8zGq9N7uIGDB65wOrmCL/Ne2M/K4qltwOEdNiokI0p4pZO7M60Y/wB5PsoNMoiICIiAiIgIiIKR3h7iJp5p6qim6R8r3yOhlIa67iSQyQdW2ugdawHEr9bkN2UsE0lXXQujkiLo4Y3tsc1rPk8LHK08Ddx7CrsRAVIeUHtxYNw+F2pyyVBB5cWRn4PPsK19rto2YdRz1MguIm3DfrOcQ1je67iBfksq4PhtRjWItYXF01TI50j7XDQTme8jkGi9h3AdiCy/J82HzOdiEzdG5o6cEcXcHyDwHVHi7sV7ryYThcdLBFBC3LFE1rGjuHb2k8SeZJXrQEREBERBXW9PdPHijDNThsdc0aO4NmAGjZO/kHcuB04UnsdtpWYDVva5jsmbLPTP6t7cxf6LwODv3haxUD3nbrYsWjzx5Y61g6kltHgfoSW4jsPEeFwglGze0tPiFOyelfmjdoRwcx3Nj2/ouH/6LggqBbS7BT4bOcRwNp6S5NRRj8nMw6no2jgeJyj2bEZTTOzu0ldgFa8ZXMe05Zqd9w14Hbbnza8dulwSDpvZHa+nxSnE1M644PYbZ43fVeP3HgeSCu95G7WoxmGlrYIGw1xjb08D35SQRcDNYDO03GttCOFrKpL4tgcv/uKR1+/o3298cnxWu18KyijmY6OZjZI3aOY5oc0+IOhQZk2n3w1GI4eaWpjZ0nSRu6VnVDmtubOj7b2NwQNOCmvk1YfZlfMRxMEQPgHud/uYvdtt5P0E2aTDXdBLqehcSYXfdOroz7x3BU/T1mI4FVEAyU07bZmn6Dx3j6MjeNjr3FBr9FXO7jfHBieWGcCCt5Nv6OX9WTwP2Dr2E62sZAREQEREBERAREQQ7e/S9Jg1cOxjH/gkY/8A4qoPJ2mDcUlB/Sp5QPVJEf5K89u6fpMNr29tPU/CNx/ks87i6nJjNOPrsqG/6Tn/APFBqNERAREQEREBERBC95W7aHFoSbBlZG09FL288knawn8N7jmDnzY7aiowOvJc1wyuMVRCdC5oOo7MwOoP8iVrdVDvz3b+cxmvpm+nib6ZoGskbR9MdrmD3gfZAIWpheJxVUMc0Dg+KRoc1w5g/uPIjlYhepZw3JbyPMphSVL7Ukzuo4nSKQ6XvyY7QHsNjpqtHoC4m1ex9LicJiqo8w1yPGkkZPNjuXhwPMFdtEGSdvN3tTg84D7uhcfRTtBAdbWx+o8dnrF1bu5zewa0CjrX/wBbaD0ch/tmgcHf9wD8QF+IN7KxvBIa2B8FSwPieLEH4EHk4HUEcFQUW4uvjxMRwvLKdhbKys+q0G7bAG5lBHAW4A3AIQaMRfiJpDQCcxAALrAXPbYaC6/aAiIgIiICIiCO7w8Q6DC6+S9iIJWjxe3IPi4Kgdw9D0mMRO5RRzyfIYx8Xq1PKCxPosK6MHWeWJlu5t5T8WN96iXk14ZeWtnI+iyKIH77i93+xvvQXyiIgIiICIiAiIgIiIM07592/wDR8/nNM3+pzuOgGkUh1LO5p1LfWOQvP9yG8nzyIUdS/wDrULfRuJ1ljHfze0ce0WPJxVlYzg8VZBLBO3NFK0tcP5g8iDYg8iAspbTYBU4FiAaHFr43CSCYC2dt+q4fEOb4jUcQ10iim7zb+HFqYPaWtqGACaK+rXfWAOpYeR9R1ClaAiIgIiICIiAiIgIi/hKDP3lH4znqqWnB0ijdI770psAe/KwH2lOtwWEdDhTZCOtUSSyd9haNvq6hPtKiNtMXdiWKVEkYLullyRAc2giOMDxAb71rDAcKbS01PA3hDHHH45WgE+s6+tB70REBERAREQEREBERAUU3jbBR4vS9GSGTsu6GQj6LuYNtcjrAHwB5KVogx4DXYJW/pQVUJ9Tmn4PY73FaO3c7zqfFo8ukdYwXkhJ4/bjJ+kz4jnyJ923WwFNi0OSYZZm36KZo67D/AMmnm0/A2KzNj+ztbglW0PzRysOaKZhOVwH6THfvB1F7EINgIqu3Yb5o6/JT1pbFW6BruEc3h9R/2eB5dgtFAREQEREBERAUM3t7TeYYXO5ptLKOgj7c0gIJHgzMfUFM1mTffts3EK0RQOzU1MHMDgeq+QnruB5gWDQfskjQoPluO2b87xSORzbxUoMzuzMNIx45ut7BWoFX+5TZHzDDmvkbaeptM+/ENI9G0+Ddbci8qwEBERAREQEREBERAREQEREBcvaLZqnxCB0NVGHxnUcnNPJzHcWuHb+8aLqIgyxvC3T1OFOMjLzUd+rK0as7BKB9E/a4HuOimm5/e9PJLDQVuaXP1Ipr9cEAnLJf6YsPpce2/K7K9gMUgIBBY8EEXBFjoRzWUd0/54oP1n/ByDWqIiAiIgIi4O3eMyUeHVc8NuljjcWEi4BJABtzte/qQV5vv3nebsdQUj/TvFp3g/k2EfkweT3Dj2A9p0jG5fdZ529tbWM/qrDeKMjSZzTxI5xtP4iLcAbxndlsqMYxLJUyOLAHzykkl8lnNu3NyLnO1PjzWqqenbGxrI2hrGANa0CzWgCwAA4ABB9EREBERAREQEREBERAREQEREBERB8a38nJ91/7isl7sapkWLUL5XtYxsmrnODWjquGpOg1Wt5Y8zXN7QR7xZZ42j8nishu6jljqGcmn0UvuJyH8Q8EGh4pWuAc0gtOoINwfAjiv2shOgxbCHHSrpddSOkYw+sdR3xXcw7fti8Qs6WOYD+8hbf3syk+tBqFFnVvlHYhzp6Un7so/wDkXzn8ovESLNhpW9+SQ/vkQaOUM3u1sbMJrWvexrnx2YHOALjmbo0E9Y+CoXFN8eL1FwasxtPKJjI/maM3xXjwzYbFcTfnbBPIXcZpSWtP+LKRm9RKCVeTr+dJv2aX+JEtHqsN1O6OTCZXVFRO18r43R9GxpyNBc11y91i49XsHrVnoCIiAiIgIiICIiAiIgIiICIiAiIgIiIP4R7lC9t9l6Ix5zSU2c5ru83jzcueW6IgoDG6GNszg2NgGugYAOJ7AvdsnhsL5QHxRuFxo5jSOfaF/UQaE2W2cpIomPipYGP16zYI2u94bdSAIiD+o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079" name="Picture 7" descr="C:\Users\Ricardo\AppData\Local\Microsoft\Windows\Temporary Internet Files\Content.IE5\I7FAFJJR\MC9002805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583832" y="2468573"/>
            <a:ext cx="839857" cy="58665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Rechte verbindingslijn met pijl 20"/>
          <p:cNvCxnSpPr/>
          <p:nvPr/>
        </p:nvCxnSpPr>
        <p:spPr>
          <a:xfrm>
            <a:off x="5003760" y="2761899"/>
            <a:ext cx="1884328" cy="1285556"/>
          </a:xfrm>
          <a:prstGeom prst="straightConnector1">
            <a:avLst/>
          </a:prstGeom>
          <a:ln w="19050">
            <a:solidFill>
              <a:srgbClr val="92D05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p:cNvCxnSpPr/>
          <p:nvPr/>
        </p:nvCxnSpPr>
        <p:spPr>
          <a:xfrm flipV="1">
            <a:off x="5003760" y="2177894"/>
            <a:ext cx="1452280" cy="578711"/>
          </a:xfrm>
          <a:prstGeom prst="straightConnector1">
            <a:avLst/>
          </a:prstGeom>
          <a:ln w="19050">
            <a:solidFill>
              <a:schemeClr val="bg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7" name="Afgeronde rechthoek 36"/>
          <p:cNvSpPr/>
          <p:nvPr/>
        </p:nvSpPr>
        <p:spPr>
          <a:xfrm>
            <a:off x="4355976" y="3822213"/>
            <a:ext cx="1656184" cy="306467"/>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nl-NL" sz="1200" i="1" dirty="0" smtClean="0">
                <a:solidFill>
                  <a:schemeClr val="bg1"/>
                </a:solidFill>
                <a:latin typeface="Verdana" pitchFamily="34" charset="0"/>
                <a:ea typeface="Verdana" pitchFamily="34" charset="0"/>
                <a:cs typeface="Verdana" pitchFamily="34" charset="0"/>
              </a:rPr>
              <a:t>F</a:t>
            </a:r>
            <a:r>
              <a:rPr lang="nl-NL" sz="1200" i="1" baseline="-25000" dirty="0" smtClean="0">
                <a:solidFill>
                  <a:schemeClr val="bg1"/>
                </a:solidFill>
                <a:latin typeface="Verdana" pitchFamily="34" charset="0"/>
                <a:ea typeface="Verdana" pitchFamily="34" charset="0"/>
                <a:cs typeface="Verdana" pitchFamily="34" charset="0"/>
              </a:rPr>
              <a:t>hond1</a:t>
            </a:r>
            <a:r>
              <a:rPr lang="nl-NL" sz="1200" i="1" dirty="0" smtClean="0">
                <a:solidFill>
                  <a:schemeClr val="bg1"/>
                </a:solidFill>
                <a:latin typeface="Verdana" pitchFamily="34" charset="0"/>
                <a:ea typeface="Verdana" pitchFamily="34" charset="0"/>
                <a:cs typeface="Verdana" pitchFamily="34" charset="0"/>
              </a:rPr>
              <a:t> + F</a:t>
            </a:r>
            <a:r>
              <a:rPr lang="nl-NL" sz="1200" i="1" baseline="-25000" dirty="0" smtClean="0">
                <a:solidFill>
                  <a:schemeClr val="bg1"/>
                </a:solidFill>
                <a:latin typeface="Verdana" pitchFamily="34" charset="0"/>
                <a:ea typeface="Verdana" pitchFamily="34" charset="0"/>
                <a:cs typeface="Verdana" pitchFamily="34" charset="0"/>
              </a:rPr>
              <a:t>hon2</a:t>
            </a:r>
            <a:r>
              <a:rPr lang="nl-NL" sz="1200" i="1" dirty="0" smtClean="0">
                <a:solidFill>
                  <a:schemeClr val="bg1"/>
                </a:solidFill>
                <a:latin typeface="Verdana" pitchFamily="34" charset="0"/>
                <a:ea typeface="Verdana" pitchFamily="34" charset="0"/>
                <a:cs typeface="Verdana" pitchFamily="34" charset="0"/>
              </a:rPr>
              <a:t> = ?</a:t>
            </a:r>
            <a:endParaRPr lang="nl-NL" sz="1200" i="1" dirty="0">
              <a:solidFill>
                <a:schemeClr val="bg1"/>
              </a:solidFill>
              <a:latin typeface="Verdana" pitchFamily="34" charset="0"/>
              <a:ea typeface="Verdana" pitchFamily="34" charset="0"/>
              <a:cs typeface="Verdana" pitchFamily="34" charset="0"/>
            </a:endParaRPr>
          </a:p>
        </p:txBody>
      </p:sp>
      <p:grpSp>
        <p:nvGrpSpPr>
          <p:cNvPr id="3" name="Groep 2"/>
          <p:cNvGrpSpPr/>
          <p:nvPr/>
        </p:nvGrpSpPr>
        <p:grpSpPr>
          <a:xfrm>
            <a:off x="5003760" y="1713582"/>
            <a:ext cx="2294694" cy="1037729"/>
            <a:chOff x="3695784" y="3471391"/>
            <a:chExt cx="2294694" cy="1037729"/>
          </a:xfrm>
        </p:grpSpPr>
        <p:cxnSp>
          <p:nvCxnSpPr>
            <p:cNvPr id="31" name="Rechte verbindingslijn met pijl 30"/>
            <p:cNvCxnSpPr/>
            <p:nvPr/>
          </p:nvCxnSpPr>
          <p:spPr>
            <a:xfrm flipV="1">
              <a:off x="3695784" y="3930409"/>
              <a:ext cx="1452280" cy="578711"/>
            </a:xfrm>
            <a:prstGeom prst="straightConnector1">
              <a:avLst/>
            </a:prstGeom>
            <a:ln w="19050">
              <a:solidFill>
                <a:schemeClr val="bg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14" name="Rechthoek 13"/>
            <p:cNvSpPr/>
            <p:nvPr/>
          </p:nvSpPr>
          <p:spPr>
            <a:xfrm>
              <a:off x="4932040" y="3471391"/>
              <a:ext cx="1058438" cy="461665"/>
            </a:xfrm>
            <a:prstGeom prst="rect">
              <a:avLst/>
            </a:prstGeom>
          </p:spPr>
          <p:txBody>
            <a:bodyPr wrap="square">
              <a:spAutoFit/>
            </a:bodyPr>
            <a:lstStyle/>
            <a:p>
              <a:r>
                <a:rPr lang="nl-NL" sz="2400" dirty="0" smtClean="0">
                  <a:solidFill>
                    <a:schemeClr val="bg1"/>
                  </a:solidFill>
                  <a:latin typeface="Verdana" pitchFamily="34" charset="0"/>
                  <a:ea typeface="Verdana" pitchFamily="34" charset="0"/>
                  <a:cs typeface="Verdana" pitchFamily="34" charset="0"/>
                </a:rPr>
                <a:t>F</a:t>
              </a:r>
              <a:r>
                <a:rPr lang="nl-NL" sz="2400" baseline="-25000" dirty="0" smtClean="0">
                  <a:solidFill>
                    <a:schemeClr val="bg1"/>
                  </a:solidFill>
                  <a:latin typeface="Verdana" pitchFamily="34" charset="0"/>
                  <a:ea typeface="Verdana" pitchFamily="34" charset="0"/>
                  <a:cs typeface="Verdana" pitchFamily="34" charset="0"/>
                </a:rPr>
                <a:t>hond1</a:t>
              </a:r>
              <a:endParaRPr lang="nl-NL" sz="2400" dirty="0" smtClean="0">
                <a:solidFill>
                  <a:schemeClr val="bg1"/>
                </a:solidFill>
                <a:latin typeface="Verdana" pitchFamily="34" charset="0"/>
                <a:ea typeface="Verdana" pitchFamily="34" charset="0"/>
                <a:cs typeface="Verdana" pitchFamily="34" charset="0"/>
              </a:endParaRPr>
            </a:p>
          </p:txBody>
        </p:sp>
      </p:grpSp>
      <p:sp>
        <p:nvSpPr>
          <p:cNvPr id="16" name="Rechthoek 15"/>
          <p:cNvSpPr/>
          <p:nvPr/>
        </p:nvSpPr>
        <p:spPr>
          <a:xfrm>
            <a:off x="6672064" y="3975447"/>
            <a:ext cx="1058438" cy="461665"/>
          </a:xfrm>
          <a:prstGeom prst="rect">
            <a:avLst/>
          </a:prstGeom>
        </p:spPr>
        <p:txBody>
          <a:bodyPr wrap="square">
            <a:spAutoFit/>
          </a:bodyPr>
          <a:lstStyle/>
          <a:p>
            <a:r>
              <a:rPr lang="nl-NL" sz="2400" dirty="0" smtClean="0">
                <a:solidFill>
                  <a:srgbClr val="00B050"/>
                </a:solidFill>
                <a:latin typeface="Verdana" pitchFamily="34" charset="0"/>
                <a:ea typeface="Verdana" pitchFamily="34" charset="0"/>
                <a:cs typeface="Verdana" pitchFamily="34" charset="0"/>
              </a:rPr>
              <a:t>F</a:t>
            </a:r>
            <a:r>
              <a:rPr lang="nl-NL" sz="2400" baseline="-25000" dirty="0" smtClean="0">
                <a:solidFill>
                  <a:srgbClr val="00B050"/>
                </a:solidFill>
                <a:latin typeface="Verdana" pitchFamily="34" charset="0"/>
                <a:ea typeface="Verdana" pitchFamily="34" charset="0"/>
                <a:cs typeface="Verdana" pitchFamily="34" charset="0"/>
              </a:rPr>
              <a:t>hond2</a:t>
            </a:r>
            <a:endParaRPr lang="nl-NL" sz="2400" dirty="0" smtClean="0">
              <a:solidFill>
                <a:srgbClr val="00B050"/>
              </a:solidFill>
              <a:latin typeface="Verdana" pitchFamily="34" charset="0"/>
              <a:ea typeface="Verdana" pitchFamily="34" charset="0"/>
              <a:cs typeface="Verdana" pitchFamily="34" charset="0"/>
            </a:endParaRPr>
          </a:p>
        </p:txBody>
      </p:sp>
      <p:grpSp>
        <p:nvGrpSpPr>
          <p:cNvPr id="4" name="Groep 3"/>
          <p:cNvGrpSpPr/>
          <p:nvPr/>
        </p:nvGrpSpPr>
        <p:grpSpPr>
          <a:xfrm>
            <a:off x="5003760" y="2751311"/>
            <a:ext cx="3336608" cy="717433"/>
            <a:chOff x="3695784" y="4509120"/>
            <a:chExt cx="3336608" cy="717433"/>
          </a:xfrm>
        </p:grpSpPr>
        <p:cxnSp>
          <p:nvCxnSpPr>
            <p:cNvPr id="32" name="Rechte verbindingslijn met pijl 31"/>
            <p:cNvCxnSpPr/>
            <p:nvPr/>
          </p:nvCxnSpPr>
          <p:spPr>
            <a:xfrm>
              <a:off x="3695784" y="4519708"/>
              <a:ext cx="3336608" cy="706845"/>
            </a:xfrm>
            <a:prstGeom prst="straightConnector1">
              <a:avLst/>
            </a:prstGeom>
            <a:ln w="19050">
              <a:solidFill>
                <a:srgbClr val="00B0F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7" name="Rechthoek 16"/>
            <p:cNvSpPr/>
            <p:nvPr/>
          </p:nvSpPr>
          <p:spPr>
            <a:xfrm>
              <a:off x="5673802" y="4509120"/>
              <a:ext cx="1058438" cy="461665"/>
            </a:xfrm>
            <a:prstGeom prst="rect">
              <a:avLst/>
            </a:prstGeom>
          </p:spPr>
          <p:txBody>
            <a:bodyPr wrap="square">
              <a:spAutoFit/>
            </a:bodyPr>
            <a:lstStyle/>
            <a:p>
              <a:r>
                <a:rPr lang="nl-NL" sz="2400" dirty="0" err="1" smtClean="0">
                  <a:solidFill>
                    <a:srgbClr val="00B0F0"/>
                  </a:solidFill>
                  <a:latin typeface="Verdana" pitchFamily="34" charset="0"/>
                  <a:ea typeface="Verdana" pitchFamily="34" charset="0"/>
                  <a:cs typeface="Verdana" pitchFamily="34" charset="0"/>
                </a:rPr>
                <a:t>F</a:t>
              </a:r>
              <a:r>
                <a:rPr lang="nl-NL" sz="2400" baseline="-25000" dirty="0" err="1" smtClean="0">
                  <a:solidFill>
                    <a:srgbClr val="00B0F0"/>
                  </a:solidFill>
                  <a:latin typeface="Verdana" pitchFamily="34" charset="0"/>
                  <a:ea typeface="Verdana" pitchFamily="34" charset="0"/>
                  <a:cs typeface="Verdana" pitchFamily="34" charset="0"/>
                </a:rPr>
                <a:t>som</a:t>
              </a:r>
              <a:endParaRPr lang="nl-NL" sz="2400" dirty="0" smtClean="0">
                <a:solidFill>
                  <a:srgbClr val="00B0F0"/>
                </a:solidFill>
                <a:latin typeface="Verdana" pitchFamily="34" charset="0"/>
                <a:ea typeface="Verdana" pitchFamily="34" charset="0"/>
                <a:cs typeface="Verdana" pitchFamily="34" charset="0"/>
              </a:endParaRPr>
            </a:p>
          </p:txBody>
        </p:sp>
      </p:grpSp>
      <p:sp>
        <p:nvSpPr>
          <p:cNvPr id="25" name="Afgeronde rechthoek 24">
            <a:hlinkClick r:id="rId5"/>
          </p:cNvPr>
          <p:cNvSpPr/>
          <p:nvPr/>
        </p:nvSpPr>
        <p:spPr>
          <a:xfrm>
            <a:off x="7608190" y="6147882"/>
            <a:ext cx="1428306" cy="425648"/>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nl-NL" sz="1200" i="1" dirty="0" smtClean="0">
                <a:solidFill>
                  <a:schemeClr val="bg1"/>
                </a:solidFill>
                <a:latin typeface="Verdana" pitchFamily="34" charset="0"/>
                <a:ea typeface="Verdana" pitchFamily="34" charset="0"/>
                <a:cs typeface="Verdana" pitchFamily="34" charset="0"/>
              </a:rPr>
              <a:t>Somkracht</a:t>
            </a:r>
          </a:p>
          <a:p>
            <a:pPr algn="ctr"/>
            <a:r>
              <a:rPr lang="nl-NL" sz="700" i="1" dirty="0">
                <a:solidFill>
                  <a:schemeClr val="bg1"/>
                </a:solidFill>
                <a:latin typeface="Verdana" pitchFamily="34" charset="0"/>
                <a:ea typeface="Verdana" pitchFamily="34" charset="0"/>
                <a:cs typeface="Verdana" pitchFamily="34" charset="0"/>
              </a:rPr>
              <a:t>http://</a:t>
            </a:r>
            <a:r>
              <a:rPr lang="nl-NL" sz="700" i="1" dirty="0" smtClean="0">
                <a:solidFill>
                  <a:schemeClr val="bg1"/>
                </a:solidFill>
                <a:latin typeface="Verdana" pitchFamily="34" charset="0"/>
                <a:ea typeface="Verdana" pitchFamily="34" charset="0"/>
                <a:cs typeface="Verdana" pitchFamily="34" charset="0"/>
              </a:rPr>
              <a:t>www.mhhe.com</a:t>
            </a:r>
            <a:endParaRPr lang="nl-NL" sz="700" i="1" dirty="0">
              <a:solidFill>
                <a:schemeClr val="bg1"/>
              </a:solidFill>
              <a:latin typeface="Verdana" pitchFamily="34" charset="0"/>
              <a:ea typeface="Verdana" pitchFamily="34" charset="0"/>
              <a:cs typeface="Verdana" pitchFamily="34" charset="0"/>
            </a:endParaRPr>
          </a:p>
        </p:txBody>
      </p:sp>
      <p:cxnSp>
        <p:nvCxnSpPr>
          <p:cNvPr id="28" name="Rechte verbindingslijn 27"/>
          <p:cNvCxnSpPr/>
          <p:nvPr/>
        </p:nvCxnSpPr>
        <p:spPr>
          <a:xfrm>
            <a:off x="510530" y="5612810"/>
            <a:ext cx="9144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Afgeronde rechthoek 32"/>
          <p:cNvSpPr/>
          <p:nvPr/>
        </p:nvSpPr>
        <p:spPr>
          <a:xfrm>
            <a:off x="902614" y="4818253"/>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sp>
        <p:nvSpPr>
          <p:cNvPr id="34" name="Afgeronde rechthoek 33"/>
          <p:cNvSpPr/>
          <p:nvPr/>
        </p:nvSpPr>
        <p:spPr>
          <a:xfrm>
            <a:off x="-2871728" y="4869160"/>
            <a:ext cx="2808312" cy="991017"/>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a:solidFill>
                  <a:schemeClr val="tx1"/>
                </a:solidFill>
              </a:rPr>
              <a:t>Deze vrouw laat drie honden uit. Ze trekken niet allemaal in precies dezelfde richting. Wat is hun gezamenlijke effect?</a:t>
            </a:r>
          </a:p>
        </p:txBody>
      </p:sp>
      <p:sp>
        <p:nvSpPr>
          <p:cNvPr id="35" name="Afgeronde rechthoek 34"/>
          <p:cNvSpPr/>
          <p:nvPr/>
        </p:nvSpPr>
        <p:spPr>
          <a:xfrm>
            <a:off x="4255050" y="2794869"/>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sp>
        <p:nvSpPr>
          <p:cNvPr id="36" name="Afgeronde rechthoek 35"/>
          <p:cNvSpPr/>
          <p:nvPr/>
        </p:nvSpPr>
        <p:spPr>
          <a:xfrm>
            <a:off x="9176152" y="4653136"/>
            <a:ext cx="3028696" cy="1886129"/>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a:solidFill>
                  <a:schemeClr val="tx1"/>
                </a:solidFill>
              </a:rPr>
              <a:t>Op de getekende hand werken twee krachten. (alsof er twee honden aan trekken) Om het gezamenlijke effect te bepalen tekenen we één van de twee krachten opnieuw met het aangrijpingspunt bij de punt van de tweede kracht. De richting en de lengte van beide krachten blijft gelijk.</a:t>
            </a:r>
          </a:p>
        </p:txBody>
      </p:sp>
      <p:grpSp>
        <p:nvGrpSpPr>
          <p:cNvPr id="26" name="Groep 25"/>
          <p:cNvGrpSpPr/>
          <p:nvPr/>
        </p:nvGrpSpPr>
        <p:grpSpPr>
          <a:xfrm>
            <a:off x="0" y="0"/>
            <a:ext cx="9180512" cy="6864927"/>
            <a:chOff x="0" y="0"/>
            <a:chExt cx="9180512" cy="6864927"/>
          </a:xfrm>
        </p:grpSpPr>
        <p:sp>
          <p:nvSpPr>
            <p:cNvPr id="27" name="Rechthoek 26"/>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u="sng" dirty="0">
                  <a:solidFill>
                    <a:schemeClr val="bg1"/>
                  </a:solidFill>
                  <a:latin typeface="Verdana" pitchFamily="34" charset="0"/>
                  <a:ea typeface="Verdana" pitchFamily="34" charset="0"/>
                  <a:cs typeface="Verdana" pitchFamily="34" charset="0"/>
                </a:rPr>
                <a:t>Kop-staart </a:t>
              </a:r>
              <a:r>
                <a:rPr lang="nl-NL" sz="3200" b="1" u="sng" dirty="0" smtClean="0">
                  <a:solidFill>
                    <a:schemeClr val="bg1"/>
                  </a:solidFill>
                  <a:latin typeface="Verdana" pitchFamily="34" charset="0"/>
                  <a:ea typeface="Verdana" pitchFamily="34" charset="0"/>
                  <a:cs typeface="Verdana" pitchFamily="34" charset="0"/>
                </a:rPr>
                <a:t>methode</a:t>
              </a:r>
            </a:p>
            <a:p>
              <a:pPr algn="ctr"/>
              <a:r>
                <a:rPr lang="nl-NL" sz="3200" b="1" u="sng" dirty="0" smtClean="0">
                  <a:solidFill>
                    <a:schemeClr val="bg1"/>
                  </a:solidFill>
                  <a:latin typeface="Verdana" pitchFamily="34" charset="0"/>
                  <a:ea typeface="Verdana" pitchFamily="34" charset="0"/>
                  <a:cs typeface="Verdana" pitchFamily="34" charset="0"/>
                </a:rPr>
                <a:t>om de somkracht te bepalen</a:t>
              </a:r>
              <a:endParaRPr lang="nl-NL" sz="3200" b="1" u="sng" dirty="0">
                <a:solidFill>
                  <a:schemeClr val="bg1"/>
                </a:solidFill>
                <a:latin typeface="Verdana" pitchFamily="34" charset="0"/>
                <a:ea typeface="Verdana" pitchFamily="34" charset="0"/>
                <a:cs typeface="Verdana" pitchFamily="34" charset="0"/>
              </a:endParaRPr>
            </a:p>
          </p:txBody>
        </p:sp>
        <p:pic>
          <p:nvPicPr>
            <p:cNvPr id="39" name="Afbeelding 38"/>
            <p:cNvPicPr>
              <a:picLocks noChangeAspect="1"/>
            </p:cNvPicPr>
            <p:nvPr/>
          </p:nvPicPr>
          <p:blipFill>
            <a:blip r:embed="rId6"/>
            <a:stretch>
              <a:fillRect/>
            </a:stretch>
          </p:blipFill>
          <p:spPr>
            <a:xfrm>
              <a:off x="8324202" y="6353365"/>
              <a:ext cx="856310" cy="511562"/>
            </a:xfrm>
            <a:prstGeom prst="rect">
              <a:avLst/>
            </a:prstGeom>
          </p:spPr>
        </p:pic>
      </p:grpSp>
      <p:sp>
        <p:nvSpPr>
          <p:cNvPr id="40" name="Afgeronde rechthoek 39"/>
          <p:cNvSpPr/>
          <p:nvPr/>
        </p:nvSpPr>
        <p:spPr>
          <a:xfrm>
            <a:off x="134888" y="160338"/>
            <a:ext cx="216024"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sp>
        <p:nvSpPr>
          <p:cNvPr id="30" name="Afgeronde rechthoek 29"/>
          <p:cNvSpPr/>
          <p:nvPr/>
        </p:nvSpPr>
        <p:spPr>
          <a:xfrm>
            <a:off x="12341" y="-1035496"/>
            <a:ext cx="9144000" cy="1008112"/>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400" dirty="0">
                <a:solidFill>
                  <a:schemeClr val="tx1"/>
                </a:solidFill>
              </a:rPr>
              <a:t>Een manier om het effect van twee getekende krachten die vanuit hetzelfde punt werken te bepalen. Verplaats in gedachte één van de twee krachten zonder de richting te veranderen en leg het aangrijpingspunt (staart) op de punt van de tweede kracht (kop). De lijn die loopt van de staart van de tweede kracht tot aan de kop van de eerste is de somkracht.</a:t>
            </a:r>
          </a:p>
          <a:p>
            <a:endParaRPr lang="nl-NL" sz="1400" dirty="0">
              <a:solidFill>
                <a:schemeClr val="tx1"/>
              </a:solidFill>
            </a:endParaRPr>
          </a:p>
        </p:txBody>
      </p:sp>
      <p:pic>
        <p:nvPicPr>
          <p:cNvPr id="1026" name="Picture 2" descr="http://www.natuurkunde.nl/servlet/supportBinaryFiles?referenceId=2&amp;supportId=8410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1576388"/>
            <a:ext cx="243840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88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1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7"/>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22222E-6 -4.55933E-6 L 0.20938 0.19015 " pathEditMode="relative" rAng="0" ptsTypes="AA">
                                      <p:cBhvr>
                                        <p:cTn id="14" dur="2000" fill="hold"/>
                                        <p:tgtEl>
                                          <p:spTgt spid="3"/>
                                        </p:tgtEl>
                                        <p:attrNameLst>
                                          <p:attrName>ppt_x</p:attrName>
                                          <p:attrName>ppt_y</p:attrName>
                                        </p:attrNameLst>
                                      </p:cBhvr>
                                      <p:rCtr x="10469" y="9507"/>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nextCondLst>
                <p:cond evt="onClick" delay="0">
                  <p:tgtEl>
                    <p:spTgt spid="37"/>
                  </p:tgtEl>
                </p:cond>
              </p:nextCondLst>
            </p:seq>
            <p:seq concurrent="1" nextAc="seek">
              <p:cTn id="19" restart="whenNotActive" fill="hold" evtFilter="cancelBubble" nodeType="interactiveSeq">
                <p:stCondLst>
                  <p:cond evt="onClick" delay="0">
                    <p:tgtEl>
                      <p:spTgt spid="3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5" restart="whenNotActive" fill="hold" evtFilter="cancelBubble" nodeType="interactiveSeq">
                <p:stCondLst>
                  <p:cond evt="onClick" delay="0">
                    <p:tgtEl>
                      <p:spTgt spid="33"/>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2"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42" presetClass="path" presetSubtype="0" accel="50000" decel="50000" fill="hold" grpId="0" nodeType="withEffect">
                                  <p:stCondLst>
                                    <p:cond delay="0"/>
                                  </p:stCondLst>
                                  <p:childTnLst>
                                    <p:animMotion origin="layout" path="M -3.33333E-6 3.7037E-7 L 0.40052 -0.0044 " pathEditMode="relative" rAng="0" ptsTypes="AA">
                                      <p:cBhvr>
                                        <p:cTn id="32" dur="1000" fill="hold"/>
                                        <p:tgtEl>
                                          <p:spTgt spid="34"/>
                                        </p:tgtEl>
                                        <p:attrNameLst>
                                          <p:attrName>ppt_x</p:attrName>
                                          <p:attrName>ppt_y</p:attrName>
                                        </p:attrNameLst>
                                      </p:cBhvr>
                                      <p:rCtr x="20017" y="-231"/>
                                    </p:animMotion>
                                  </p:childTnLst>
                                </p:cTn>
                              </p:par>
                            </p:childTnLst>
                          </p:cTn>
                        </p:par>
                      </p:childTnLst>
                    </p:cTn>
                  </p:par>
                </p:childTnLst>
              </p:cTn>
              <p:nextCondLst>
                <p:cond evt="onClick" delay="0">
                  <p:tgtEl>
                    <p:spTgt spid="33"/>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9" restart="whenNotActive" fill="hold" evtFilter="cancelBubble" nodeType="interactiveSeq">
                <p:stCondLst>
                  <p:cond evt="onClick" delay="0">
                    <p:tgtEl>
                      <p:spTgt spid="35"/>
                    </p:tgtEl>
                  </p:cond>
                </p:stCondLst>
                <p:endSync evt="end" delay="0">
                  <p:rtn val="all"/>
                </p:endSync>
                <p:childTnLst>
                  <p:par>
                    <p:cTn id="40" fill="hold">
                      <p:stCondLst>
                        <p:cond delay="0"/>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42" presetClass="path" presetSubtype="0" accel="50000" decel="50000" fill="hold" grpId="0" nodeType="withEffect">
                                  <p:stCondLst>
                                    <p:cond delay="0"/>
                                  </p:stCondLst>
                                  <p:childTnLst>
                                    <p:animMotion origin="layout" path="M -4.44444E-6 -2.96296E-6 L -0.55451 -0.00231 " pathEditMode="relative" rAng="0" ptsTypes="AA">
                                      <p:cBhvr>
                                        <p:cTn id="46" dur="1000" fill="hold"/>
                                        <p:tgtEl>
                                          <p:spTgt spid="36"/>
                                        </p:tgtEl>
                                        <p:attrNameLst>
                                          <p:attrName>ppt_x</p:attrName>
                                          <p:attrName>ppt_y</p:attrName>
                                        </p:attrNameLst>
                                      </p:cBhvr>
                                      <p:rCtr x="-27726" y="-116"/>
                                    </p:animMotion>
                                  </p:childTnLst>
                                </p:cTn>
                              </p:par>
                            </p:childTnLst>
                          </p:cTn>
                        </p:par>
                      </p:childTnLst>
                    </p:cTn>
                  </p:par>
                </p:childTnLst>
              </p:cTn>
              <p:nextCondLst>
                <p:cond evt="onClick" delay="0">
                  <p:tgtEl>
                    <p:spTgt spid="35"/>
                  </p:tgtEl>
                </p:cond>
              </p:nextCondLst>
            </p:seq>
            <p:seq concurrent="1" nextAc="seek">
              <p:cTn id="47" restart="whenNotActive" fill="hold" evtFilter="cancelBubble" nodeType="interactiveSeq">
                <p:stCondLst>
                  <p:cond evt="onClick" delay="0">
                    <p:tgtEl>
                      <p:spTgt spid="36"/>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4" grpId="0" animBg="1"/>
      <p:bldP spid="34" grpId="1" animBg="1"/>
      <p:bldP spid="34" grpId="2" animBg="1"/>
      <p:bldP spid="36" grpId="0" animBg="1"/>
      <p:bldP spid="36" grpId="1" animBg="1"/>
      <p:bldP spid="36" grpId="2" animBg="1"/>
      <p:bldP spid="30" grpId="0" animBg="1"/>
      <p:bldP spid="30" grpId="1" animBg="1"/>
      <p:bldP spid="30"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685800" y="6927527"/>
            <a:ext cx="7772400" cy="1470025"/>
          </a:xfrm>
        </p:spPr>
        <p:txBody>
          <a:bodyPr/>
          <a:lstStyle/>
          <a:p>
            <a:r>
              <a:rPr lang="nl-NL" dirty="0" smtClean="0"/>
              <a:t>Kop staart </a:t>
            </a:r>
            <a:r>
              <a:rPr lang="nl-NL" dirty="0" err="1" smtClean="0"/>
              <a:t>meth</a:t>
            </a:r>
            <a:endParaRPr lang="nl-NL" dirty="0"/>
          </a:p>
        </p:txBody>
      </p:sp>
      <p:sp>
        <p:nvSpPr>
          <p:cNvPr id="15" name="AutoShape 4" descr="data:image/jpg;base64,/9j/4AAQSkZJRgABAQAAAQABAAD/2wCEAAkGBhIQEREUEBIUFRAUGBAVFhUYEhYXFRcZFxcXFxsYFxUYGyYfFxslGxkYIS8iJicpLi04Fh8xNTAqNScrLCkBCQoKBQUFDQUFDSkYEhgpKSkpKSkpKSkpKSkpKSkpKSkpKSkpKSkpKSkpKSkpKSkpKSkpKSkpKSkpKSkpKSkpKf/AABEIAPIA0AMBIgACEQEDEQH/xAAcAAEAAwEBAQEBAAAAAAAAAAAABgcIBQQDAgH/xABMEAABAwIDBAUIBQgJAgcAAAABAAIDBBEFEiEGBzFBEyJRYXEIFCOBgpGhojJSYnKSMzVCc3Sxs8EVJENTg5OjssJUYxYXNETD0uH/xAAUAQEAAAAAAAAAAAAAAAAAAAAA/8QAFBEBAAAAAAAAAAAAAAAAAAAAAP/aAAwDAQACEQMRAD8AvFERAREQEREBERAREQEREBERAREQEREBERAREQEREBERAREQEREBERAREQEREBERARFwMa28w+icW1NXEx44szZnjxYy7h7kHfRR3B94WG1bgynrIXSGwDC4scSeQa8Ak+CkSAiIgIiICIiAiIgIiICIiAiIgIiICIoltDvUwyheY56kGVujmRtdI5p7HZQQ09xN0EtRQvAt8GF1kgjZUZJHaNbKwx5j2Bx6t+66miAiIgrXfZvAfh1MyGmdlqqjNZw4xxjRzh2OJNgfvHiAqQ2O3e1uMOkNOGhjT15pXEMzHW1wCXO56A8Re1wuxv2xMzYxM0nqwMhib+ASH5nn3K1ZMOOH7LubCTHKKYSOc0lrs8uVzzmGt+sRfsAQU5tjumr8Lj6WUMkgBAMkTi4MJ0GcOaHNvwva3AX1CtHcRvCkq2vo6p5fLE3PE9xu50YIBa4niWkix7D3KWbCw+e4HTMqSZOmgcx5cS4kOzN1J1va2vcqC3U1TqfGqMX4yPhd352uZr6yD6kGr0REBLqC7zt6EeERtaxokrJBdkZPVa3hnktra/ADU2PCxKobEN7OLTuLjWSM55Y7RtHdZoFx43QazRZo2T3719NI0VbvOae4Dg5rRKB2seALnude/dxGj8Pr46iKOWJwdFI1r2OHNrhcHuQehERAREQEREBERAREQQze7tK+gwuaSJxbNIWQscOLS+9yDyIYHWPbZZn2f2fdWGZzniOCBvSTzODnBjS4NFmt1e4uNgOfMgAlX35REJdhTCP0amFx8Mkrf3uCi/k+UEdRTYvC/hK2GN/3HsnbyIPMoIftFupkgoo66knbV0bmhznNjcx7AdLuYSdAdDrccxa5Vhbi95Tp/wCoVb80jWk073G7nNbqYyTxLRqO4EcguhuPqyIK3DakXkpZZGlhsQWSFwcAL6tzh99LekHG6p/azCZMExZ7YSR0MjJoHdrCc7L9tvontylBrZFz9n8ZZWU0FRH9CZjHgdlxq094Nx6l0EGSd6zr4xX/AK0j3NaFoTeQ22B1YHAQNH+1Z+3uNtjNf99vxjYVoDeD1sCqstzemadBys0392qD67p/zPQfq/8Am5Z02KdfGqM9tXEf9VaN3UtIweguCPRA6jtc4j4arOGw/wCeaL9ri/iBBrtfCurGQxySyG0cbXvcexrQXE+4L7qvd+eOebYTK0Gz6hzIR4Hrv+VpHtIKNghqNocXOpDqiQkniIom/wAmsAA7TbmVcu2teNnqWigwqKMSzTNjyOjL3ytA6xcRbM4ucwcb9fTu4Xk37PgMqqxw6ziIGHsAAe/3ks/CvftMf6R2noacfkqJgmfexBd+U0Gax16EcARqdQAgiPlAbJw0lRTz07GxioEoe1oAbnjLesGjQEh4vbsvxJVjbhK8y4RG069FLPGPC4f/AM1BvKTxIOqKKAcY45ZD/iODR/DKnm4ig6LB4XHjK+eT5sg+DAgsJERAREQEREBERAREQQ3fBhpnwetAFyxrZR/hOa8/KHKpPJ2xUR4hNCTpPC63e6NwcPlL/ctD1tI2WOSN4uyRr2OHc4Fp+BWSNmKt2F4tAX6GnqOjk+6HGOT5S5BcGJg4XtRBKOrT4kwRu0OUyHKywsOOcRE8fypuQCvD5SGz+aOlrGjVpMEh7nXez1Ah49oKydrdh6fE/N/OC8GnkEjCwtBPC7SS09U2HCx0Gq/e3ez/AJ/h9VT/AKT2Es/WN67PmAHrQQHyddoelpJ6Vx61O/OwfYlubDweHH2wrdWV9zGP+Z4tAHGzJ707/btk/wBQM95WqEGUt8rLY1XX7YT74Y1p7AX5qWmPbFCfexqzLvtFsbrO8Ux/0I1pTZR96GjJ4mnpj74moOqsibD/AJ5ov2uL+IFrtZE2H/PNF+1xfxAg12s++UdjeeqpqZp0hjdI4falNhfvDWA+2tBLKGLyHGcecAbtqKlsbSOUTXBgP+W26DQe6/B/M8Jo2EWcY+ldprmlvIQe8BwHqUR3PROq67FsSe14E0hiizAjqZi4ttYAlrWxNvx0N+KthjAAANALADsC8G0WKikpKmc/2McsniWtJA9ZsPWgy7vVxfzzF6tzdWtf0LOekVo9PFwJ9a1BszhIpKOmgH9lFEw95a0Bx9ZufWsubs8KNbi9I12o6Xpnk8xHeU38S23tLWyAi5G1G1FPhtO+oqXWY3QAaue48GMHMn4WJNgFnvaPfviVS8+bvFNDrlYxrXOt9qRwJJ8LDuQabRZv2T3+10ErRXEVNOTZ3Ua2Vo7WloAdbsI17QtD4diMdRFHNC4Pika17HDgQf3eHJB6UREBERAREQFlnfdg3m2LzkCzZxHO32hld87XH1rUypTyk8GvHR1IH0XSQOP3hnZ/tf70Fl7AYz55htHMTdzomB57Xs6j/maVIFUfk5410lFUU5PWglDgPsSjl7TH+9W4gydvRwQ4fi1QGdVrnioiI0sJOvp91+YeytN7KY4K2ipqgf2sbHEDk61nj1ODh6lVvlH7PZoqasaNY3GGQ/ZfdzCe4ODh7a9Pk57QdJS1FK49aB4kYPsS8QPB4J9tBXW/NoGNVHe2mJ/ymD+S0TsO6+G4eeP9Vo/4LFn7f40jF398VOR+Ej+Svzd6++F4db/pqYe6NoQSBZE2H/PNF+1xfxAtdrImw/55ov2uL+IEGmt4GN+ZYbWTA2c2NwYftv6jPmcFRvk+4L02JumI6tNE9wP23+jb8pefUpj5R2OZKWlpgdZXukd92MWAPi5/yL1+TtgvRUE05HWqJTY9rIhlHzmRBa6rPygMa6HC+iB61TJGy3PKz0jvi1o9pWYs7eUXjXS10FODcQRZiOx8pufkaz3oPZ5N2C5p6upI0jYyJvjIczreAYPxK+5ZQ0FziA0AkkmwAGpJPIKv9xeDeb4TE4izqh8kx8CcjfVlYD61xN/m3fm8AoYHemnF5iDq2L6vcXn4A9oQVdvM23kxiu9FmNOw9HTxgG7rm2fL9Z5t6so5KxKfZmDZnCzWTRRTYm/o2tEgzMY95v0bAPqtDiSNTlIuBZcfcFsJ00xr52+ihJbACPpS8394YDp3ntapDM3/AMQY4WHXDcMOumkkuYAtN+ILmkdmWM/WCCNb7MGj81w2t6BlPVTttPGwZRmLGv1A5tJIvx1APBTXyeK50mGSMcSRFPI1nc1zGPt+Jzj61Xu/7akVVe2njN46QFpPIyvsX+4BrfEOVs7l8BNJhMGcWfOXVDh+ssG/I1nvQTpERAREQEREBQ7e5g/nWEVjQLujb0zfGI5zb2Q4etTFfOeEPa5rhdrgWkdoIsfggzXuAxroMU6Inq1Mckfdmb6Rp9zXD2lphY7p3vwrExf6VJU694iksfUWg+9bCjkDgCDcEAg9oPBBxNuMB8+oKqn/AEpI3ZPvt6zPmDVnLc5j5osWgzGzJiad9/8AuEBt/CQM+K1Usob18CNBi1QGDKx7hURW0sJOsbdln5h7KDs+UGy2LA9sEB+aQfyV4bs33wnD/wBREPcLfyWfd7eNitnoakWvNRUznW5PD5WvHqcHD1K/d1Tr4PQX/ugPcXBBK1kTYj880X7XF/EC12sebMVrYMUp5ZDZkVQ2Rx7mPzH4BBIt+WN+c4tKwG7adscA8R1nevM4j2VofYvBfM6CkgtZ0cUYd98jM/5i5Zi2Lo3YnjNP0nWM05ml7wCZn38QCPWtboBWPtr8RdiOKVL2dYzTlkY7W5hHGPwhq1BvAxrzPDayYGzmxODD9t/o2fM4LOe5vBvOsXpQRdkJdO7/AAxdvz5EGj6/EIcHw7NIfRUsUbAOBcWtDGtb3uNh61mCjpqnHsTsTeepkLnOtdsbBxP3WMFgO4Dmpfv32787qRRwuvT0xOcg6Pm4H1MF2+Jd3KfbjNhPMqXzqZtqmpAIuNWQ8Wt7i76R9nsQTduzDI6DzKne6FgidEx7DZ7bgjOD9a5LieZJUOr46fZXCJOhOeoebNc62aWZwsHFvJjQL5eFm9riTZRWVt722/8ASdc4RuvSwZo4ux2vXk9ojTua1B493Wyj8XxFjJLujBM1Q83uWg3IJ+s8nL7RPJazYwAAAAAWAA0AA5AKD7oNiP6MoWmRtqqoyyS9rdOpH7IOve5ynSAiIgIv4Soni+9bCqVxbLWRl44tjDpbdxMYIB7roJaih+Hb3MIncGsrY2uP94HxD8UjQPipbFK14DmkOadQQQQR2gjig/aIiDMG/fBvN8WkeBZtQyKYdl7ZHfFl/aV5bqcZ86wmjfe7mM6F3beI9Hr4gNPrUI8pHB81PSVIGscj4nHukbmF+4Fh/Evl5NuNXirKUn6DmTNHc8ZHe4tZ+JBdKpryjtn88FNVtHWicYXn7L+s0nuDgR/iK5V48XwiGrhfDURiSF9szDexsQ4aggjUA+pBi2Wpc5rGuNwwEN7gXF1vC5J9ZWrt0Lr4NQfcf8JHr8f+TuD/APRM/wAyb/7qT4RhENJCyGnYGQsuGtBJAuS46uJPElB7FiKt/KSfef8AvK26q2xTcFhcxcWdPCSSepLcXPdIHIIN5OGC56qqqSNIY2xt+9Kbm3g1h/EtBKMbAbCR4RBJDHI6TPI6Qvc0B2rWtDdOwD4lSdBUPlG410dHTU4PWmkLz92Ic/ae38KrbYXHhhdDXVbf/VTZaSm7QbdJLJ7IMXrLe1ezf3jXT4q6MHq00ccXdmPpHHx6wHsqAU0Us7ooYw57nODI2Dm55AsB2k2+HYgmm6LYc4pXB0oJpYCJJidQ836sffmIJPcD2halAso7sBsezC6KKBtjJ9OV4/TkcBmPgNGjuaF28Qr44IpJZXBsUbXPe48A1ouSgrzfjtx5jR+bxOtU1Qc3TiyLg93cT9EeLjyVY7j9iPPq3p5W3pqUteb8Hy8WN7wLZj4Ac1Gdp8cnxrEXSBpL5ntjhjv9Ft8rGDlz1PaSVqHYjZVmGUUNOyxc0ZpHfXkdq53hfQdwAQd5ERARF+J48zXNuRcEXBs4X0uDyKDP2/DaqrmrzQU8rnQBsYMMWpfI4XLX5dXHh1T7lwmbmKuKmfVV8kVJAwBzs2aSUAkAejjB1JIFr315LnbD7ZSYPiDpJ4c5JdHO17fTt16xa52rX3vcHjwPaNP4ZidNiNMJIiyammaQQQCCCLOY9p4HkWlBnMblKuanbU4fPBVwvFxkcWP7xlkAAI4EF1+5cnZrbXEMEnLAXtDXWlppQ7Ie3qHVjvtCx8RorcxjZ6swCaSrwlnS4c7r1NGSepYi7ouY0vqL5baggC3Tx/AaDaeibNTvaKgN9HJYCSN2vopmjXLe+nrbccQk2xe2tPitOJqc2cLCSMkZ43dh7QeR4H3gSBZG2ax6qwHECXNc18bjHPCTYPbfVvZ3td4HUcdXYVikdVDHNC4Oika17Xdx7ew8iOVkEf3pYR51hNazm2N0rfGL0nxyketUNuPxg0+LwN/RnbJC72hmb8zGq9N7uIGDB65wOrmCL/Ne2M/K4qltwOEdNiokI0p4pZO7M60Y/wB5PsoNMoiICIiAiIgIiIKR3h7iJp5p6qim6R8r3yOhlIa67iSQyQdW2ugdawHEr9bkN2UsE0lXXQujkiLo4Y3tsc1rPk8LHK08Ddx7CrsRAVIeUHtxYNw+F2pyyVBB5cWRn4PPsK19rto2YdRz1MguIm3DfrOcQ1je67iBfksq4PhtRjWItYXF01TI50j7XDQTme8jkGi9h3AdiCy/J82HzOdiEzdG5o6cEcXcHyDwHVHi7sV7ryYThcdLBFBC3LFE1rGjuHb2k8SeZJXrQEREBERBXW9PdPHijDNThsdc0aO4NmAGjZO/kHcuB04UnsdtpWYDVva5jsmbLPTP6t7cxf6LwODv3haxUD3nbrYsWjzx5Y61g6kltHgfoSW4jsPEeFwglGze0tPiFOyelfmjdoRwcx3Nj2/ouH/6LggqBbS7BT4bOcRwNp6S5NRRj8nMw6no2jgeJyj2bEZTTOzu0ldgFa8ZXMe05Zqd9w14Hbbnza8dulwSDpvZHa+nxSnE1M644PYbZ43fVeP3HgeSCu95G7WoxmGlrYIGw1xjb08D35SQRcDNYDO03GttCOFrKpL4tgcv/uKR1+/o3298cnxWu18KyijmY6OZjZI3aOY5oc0+IOhQZk2n3w1GI4eaWpjZ0nSRu6VnVDmtubOj7b2NwQNOCmvk1YfZlfMRxMEQPgHud/uYvdtt5P0E2aTDXdBLqehcSYXfdOroz7x3BU/T1mI4FVEAyU07bZmn6Dx3j6MjeNjr3FBr9FXO7jfHBieWGcCCt5Nv6OX9WTwP2Dr2E62sZAREQEREBERAREQQ7e/S9Jg1cOxjH/gkY/8A4qoPJ2mDcUlB/Sp5QPVJEf5K89u6fpMNr29tPU/CNx/ks87i6nJjNOPrsqG/6Tn/APFBqNERAREQEREBERBC95W7aHFoSbBlZG09FL288knawn8N7jmDnzY7aiowOvJc1wyuMVRCdC5oOo7MwOoP8iVrdVDvz3b+cxmvpm+nib6ZoGskbR9MdrmD3gfZAIWpheJxVUMc0Dg+KRoc1w5g/uPIjlYhepZw3JbyPMphSVL7Ukzuo4nSKQ6XvyY7QHsNjpqtHoC4m1ex9LicJiqo8w1yPGkkZPNjuXhwPMFdtEGSdvN3tTg84D7uhcfRTtBAdbWx+o8dnrF1bu5zewa0CjrX/wBbaD0ch/tmgcHf9wD8QF+IN7KxvBIa2B8FSwPieLEH4EHk4HUEcFQUW4uvjxMRwvLKdhbKys+q0G7bAG5lBHAW4A3AIQaMRfiJpDQCcxAALrAXPbYaC6/aAiIgIiICIiCO7w8Q6DC6+S9iIJWjxe3IPi4Kgdw9D0mMRO5RRzyfIYx8Xq1PKCxPosK6MHWeWJlu5t5T8WN96iXk14ZeWtnI+iyKIH77i93+xvvQXyiIgIiICIiAiIgIiIM07592/wDR8/nNM3+pzuOgGkUh1LO5p1LfWOQvP9yG8nzyIUdS/wDrULfRuJ1ljHfze0ce0WPJxVlYzg8VZBLBO3NFK0tcP5g8iDYg8iAspbTYBU4FiAaHFr43CSCYC2dt+q4fEOb4jUcQ10iim7zb+HFqYPaWtqGACaK+rXfWAOpYeR9R1ClaAiIgIiICIiAiIgIi/hKDP3lH4znqqWnB0ijdI770psAe/KwH2lOtwWEdDhTZCOtUSSyd9haNvq6hPtKiNtMXdiWKVEkYLullyRAc2giOMDxAb71rDAcKbS01PA3hDHHH45WgE+s6+tB70REBERAREQEREBERAUU3jbBR4vS9GSGTsu6GQj6LuYNtcjrAHwB5KVogx4DXYJW/pQVUJ9Tmn4PY73FaO3c7zqfFo8ukdYwXkhJ4/bjJ+kz4jnyJ923WwFNi0OSYZZm36KZo67D/AMmnm0/A2KzNj+ztbglW0PzRysOaKZhOVwH6THfvB1F7EINgIqu3Yb5o6/JT1pbFW6BruEc3h9R/2eB5dgtFAREQEREBERAUM3t7TeYYXO5ptLKOgj7c0gIJHgzMfUFM1mTffts3EK0RQOzU1MHMDgeq+QnruB5gWDQfskjQoPluO2b87xSORzbxUoMzuzMNIx45ut7BWoFX+5TZHzDDmvkbaeptM+/ENI9G0+Ddbci8qwEBERAREQEREBERAREQEREBcvaLZqnxCB0NVGHxnUcnNPJzHcWuHb+8aLqIgyxvC3T1OFOMjLzUd+rK0as7BKB9E/a4HuOimm5/e9PJLDQVuaXP1Ipr9cEAnLJf6YsPpce2/K7K9gMUgIBBY8EEXBFjoRzWUd0/54oP1n/ByDWqIiAiIgIi4O3eMyUeHVc8NuljjcWEi4BJABtzte/qQV5vv3nebsdQUj/TvFp3g/k2EfkweT3Dj2A9p0jG5fdZ529tbWM/qrDeKMjSZzTxI5xtP4iLcAbxndlsqMYxLJUyOLAHzykkl8lnNu3NyLnO1PjzWqqenbGxrI2hrGANa0CzWgCwAA4ABB9EREBERAREQEREBERAREQEREBERB8a38nJ91/7isl7sapkWLUL5XtYxsmrnODWjquGpOg1Wt5Y8zXN7QR7xZZ42j8nishu6jljqGcmn0UvuJyH8Q8EGh4pWuAc0gtOoINwfAjiv2shOgxbCHHSrpddSOkYw+sdR3xXcw7fti8Qs6WOYD+8hbf3syk+tBqFFnVvlHYhzp6Un7so/wDkXzn8ovESLNhpW9+SQ/vkQaOUM3u1sbMJrWvexrnx2YHOALjmbo0E9Y+CoXFN8eL1FwasxtPKJjI/maM3xXjwzYbFcTfnbBPIXcZpSWtP+LKRm9RKCVeTr+dJv2aX+JEtHqsN1O6OTCZXVFRO18r43R9GxpyNBc11y91i49XsHrVnoCIiAiIgIiICIiAiIgIiICIiAiIgIiIP4R7lC9t9l6Ix5zSU2c5ru83jzcueW6IgoDG6GNszg2NgGugYAOJ7AvdsnhsL5QHxRuFxo5jSOfaF/UQaE2W2cpIomPipYGP16zYI2u94bdSAIiD+o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cxnSp>
        <p:nvCxnSpPr>
          <p:cNvPr id="28" name="Rechte verbindingslijn 27"/>
          <p:cNvCxnSpPr/>
          <p:nvPr/>
        </p:nvCxnSpPr>
        <p:spPr>
          <a:xfrm>
            <a:off x="510530" y="5612810"/>
            <a:ext cx="9144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ep 25"/>
          <p:cNvGrpSpPr/>
          <p:nvPr/>
        </p:nvGrpSpPr>
        <p:grpSpPr>
          <a:xfrm>
            <a:off x="0" y="0"/>
            <a:ext cx="9180512" cy="6864927"/>
            <a:chOff x="0" y="0"/>
            <a:chExt cx="9180512" cy="6864927"/>
          </a:xfrm>
        </p:grpSpPr>
        <p:sp>
          <p:nvSpPr>
            <p:cNvPr id="27" name="Rechthoek 26"/>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u="sng" dirty="0">
                  <a:solidFill>
                    <a:schemeClr val="bg1"/>
                  </a:solidFill>
                  <a:latin typeface="Verdana" pitchFamily="34" charset="0"/>
                  <a:ea typeface="Verdana" pitchFamily="34" charset="0"/>
                  <a:cs typeface="Verdana" pitchFamily="34" charset="0"/>
                </a:rPr>
                <a:t>Kop-staart </a:t>
              </a:r>
              <a:r>
                <a:rPr lang="nl-NL" sz="3200" b="1" u="sng" dirty="0" smtClean="0">
                  <a:solidFill>
                    <a:schemeClr val="bg1"/>
                  </a:solidFill>
                  <a:latin typeface="Verdana" pitchFamily="34" charset="0"/>
                  <a:ea typeface="Verdana" pitchFamily="34" charset="0"/>
                  <a:cs typeface="Verdana" pitchFamily="34" charset="0"/>
                </a:rPr>
                <a:t>methode</a:t>
              </a:r>
            </a:p>
            <a:p>
              <a:pPr algn="ctr"/>
              <a:r>
                <a:rPr lang="nl-NL" sz="3200" b="1" u="sng" dirty="0" smtClean="0">
                  <a:solidFill>
                    <a:schemeClr val="bg1"/>
                  </a:solidFill>
                  <a:latin typeface="Verdana" pitchFamily="34" charset="0"/>
                  <a:ea typeface="Verdana" pitchFamily="34" charset="0"/>
                  <a:cs typeface="Verdana" pitchFamily="34" charset="0"/>
                </a:rPr>
                <a:t>om de somkracht te bepalen</a:t>
              </a:r>
              <a:endParaRPr lang="nl-NL" sz="3200" b="1" u="sng" dirty="0">
                <a:solidFill>
                  <a:schemeClr val="bg1"/>
                </a:solidFill>
                <a:latin typeface="Verdana" pitchFamily="34" charset="0"/>
                <a:ea typeface="Verdana" pitchFamily="34" charset="0"/>
                <a:cs typeface="Verdana" pitchFamily="34" charset="0"/>
              </a:endParaRPr>
            </a:p>
          </p:txBody>
        </p:sp>
        <p:pic>
          <p:nvPicPr>
            <p:cNvPr id="39" name="Afbeelding 38"/>
            <p:cNvPicPr>
              <a:picLocks noChangeAspect="1"/>
            </p:cNvPicPr>
            <p:nvPr/>
          </p:nvPicPr>
          <p:blipFill>
            <a:blip r:embed="rId3"/>
            <a:stretch>
              <a:fillRect/>
            </a:stretch>
          </p:blipFill>
          <p:spPr>
            <a:xfrm>
              <a:off x="8324202" y="6353365"/>
              <a:ext cx="856310" cy="511562"/>
            </a:xfrm>
            <a:prstGeom prst="rect">
              <a:avLst/>
            </a:prstGeom>
          </p:spPr>
        </p:pic>
      </p:grpSp>
      <p:sp>
        <p:nvSpPr>
          <p:cNvPr id="9" name="Tekstvak 8"/>
          <p:cNvSpPr txBox="1"/>
          <p:nvPr/>
        </p:nvSpPr>
        <p:spPr>
          <a:xfrm>
            <a:off x="4806672" y="1395844"/>
            <a:ext cx="3786413" cy="3693319"/>
          </a:xfrm>
          <a:prstGeom prst="rect">
            <a:avLst/>
          </a:prstGeom>
          <a:noFill/>
        </p:spPr>
        <p:txBody>
          <a:bodyPr wrap="square" rtlCol="0">
            <a:spAutoFit/>
          </a:bodyPr>
          <a:lstStyle/>
          <a:p>
            <a:pPr marL="342900" indent="-342900">
              <a:buAutoNum type="arabicParenR"/>
            </a:pPr>
            <a:r>
              <a:rPr lang="nl-NL" dirty="0" smtClean="0">
                <a:solidFill>
                  <a:schemeClr val="bg1"/>
                </a:solidFill>
              </a:rPr>
              <a:t>Meet de lengte van de vector.</a:t>
            </a:r>
            <a:br>
              <a:rPr lang="nl-NL" dirty="0" smtClean="0">
                <a:solidFill>
                  <a:schemeClr val="bg1"/>
                </a:solidFill>
              </a:rPr>
            </a:br>
            <a:r>
              <a:rPr lang="nl-NL" dirty="0" smtClean="0">
                <a:solidFill>
                  <a:schemeClr val="bg1"/>
                </a:solidFill>
              </a:rPr>
              <a:t>4,1 cm</a:t>
            </a:r>
          </a:p>
          <a:p>
            <a:pPr marL="342900" indent="-342900">
              <a:buAutoNum type="arabicParenR"/>
            </a:pPr>
            <a:r>
              <a:rPr lang="nl-NL" dirty="0" smtClean="0">
                <a:solidFill>
                  <a:schemeClr val="bg1"/>
                </a:solidFill>
              </a:rPr>
              <a:t>Verschuif de </a:t>
            </a:r>
            <a:r>
              <a:rPr lang="nl-NL" dirty="0" err="1" smtClean="0">
                <a:solidFill>
                  <a:schemeClr val="bg1"/>
                </a:solidFill>
              </a:rPr>
              <a:t>geo</a:t>
            </a:r>
            <a:r>
              <a:rPr lang="nl-NL" dirty="0" smtClean="0">
                <a:solidFill>
                  <a:schemeClr val="bg1"/>
                </a:solidFill>
              </a:rPr>
              <a:t> evenwijdig aan de rode vector naar de kop van de blauwe</a:t>
            </a:r>
          </a:p>
          <a:p>
            <a:pPr marL="342900" indent="-342900">
              <a:buAutoNum type="arabicParenR"/>
            </a:pPr>
            <a:r>
              <a:rPr lang="nl-NL" dirty="0" smtClean="0">
                <a:solidFill>
                  <a:schemeClr val="bg1"/>
                </a:solidFill>
              </a:rPr>
              <a:t>Let op de nul bij de vector</a:t>
            </a:r>
          </a:p>
          <a:p>
            <a:pPr marL="342900" indent="-342900">
              <a:buAutoNum type="arabicParenR"/>
            </a:pPr>
            <a:r>
              <a:rPr lang="nl-NL" dirty="0" smtClean="0">
                <a:solidFill>
                  <a:schemeClr val="bg1"/>
                </a:solidFill>
              </a:rPr>
              <a:t>Teken een even lange vector als de rode.</a:t>
            </a:r>
          </a:p>
          <a:p>
            <a:pPr marL="342900" indent="-342900">
              <a:buAutoNum type="arabicParenR"/>
            </a:pPr>
            <a:r>
              <a:rPr lang="nl-NL" dirty="0" smtClean="0">
                <a:solidFill>
                  <a:schemeClr val="bg1"/>
                </a:solidFill>
              </a:rPr>
              <a:t>Teken de som kracht vanuit het aangrijp punt naar de punt van de tweede rode vector.</a:t>
            </a:r>
          </a:p>
          <a:p>
            <a:pPr marL="342900" indent="-342900">
              <a:buAutoNum type="arabicParenR"/>
            </a:pPr>
            <a:r>
              <a:rPr lang="nl-NL" dirty="0" smtClean="0">
                <a:solidFill>
                  <a:schemeClr val="bg1"/>
                </a:solidFill>
              </a:rPr>
              <a:t>Bepaal de grote van de somkracht.</a:t>
            </a:r>
            <a:br>
              <a:rPr lang="nl-NL" dirty="0" smtClean="0">
                <a:solidFill>
                  <a:schemeClr val="bg1"/>
                </a:solidFill>
              </a:rPr>
            </a:br>
            <a:r>
              <a:rPr lang="nl-NL" dirty="0" smtClean="0">
                <a:solidFill>
                  <a:schemeClr val="bg1"/>
                </a:solidFill>
              </a:rPr>
              <a:t>6,2 cm</a:t>
            </a:r>
            <a:endParaRPr lang="nl-NL" dirty="0">
              <a:solidFill>
                <a:schemeClr val="bg1"/>
              </a:solidFill>
            </a:endParaRPr>
          </a:p>
        </p:txBody>
      </p:sp>
      <p:pic>
        <p:nvPicPr>
          <p:cNvPr id="14" name="Afbeelding 13"/>
          <p:cNvPicPr>
            <a:picLocks noChangeAspect="1"/>
          </p:cNvPicPr>
          <p:nvPr/>
        </p:nvPicPr>
        <p:blipFill>
          <a:blip r:embed="rId4"/>
          <a:stretch>
            <a:fillRect/>
          </a:stretch>
        </p:blipFill>
        <p:spPr>
          <a:xfrm>
            <a:off x="847350" y="1404456"/>
            <a:ext cx="3867150" cy="375285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12146">
            <a:off x="-1914474" y="3593239"/>
            <a:ext cx="6048375" cy="3181350"/>
          </a:xfrm>
          <a:prstGeom prst="rect">
            <a:avLst/>
          </a:prstGeom>
        </p:spPr>
      </p:pic>
      <p:cxnSp>
        <p:nvCxnSpPr>
          <p:cNvPr id="31" name="Rechte verbindingslijn met pijl 30"/>
          <p:cNvCxnSpPr/>
          <p:nvPr/>
        </p:nvCxnSpPr>
        <p:spPr>
          <a:xfrm flipH="1" flipV="1">
            <a:off x="1475656" y="3102928"/>
            <a:ext cx="864096" cy="1291487"/>
          </a:xfrm>
          <a:prstGeom prst="straightConnector1">
            <a:avLst/>
          </a:prstGeom>
          <a:ln w="5715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5" name="Rechte verbindingslijn met pijl 34"/>
          <p:cNvCxnSpPr/>
          <p:nvPr/>
        </p:nvCxnSpPr>
        <p:spPr>
          <a:xfrm flipH="1" flipV="1">
            <a:off x="2699792" y="2114993"/>
            <a:ext cx="864096" cy="1291487"/>
          </a:xfrm>
          <a:prstGeom prst="straightConnector1">
            <a:avLst/>
          </a:prstGeom>
          <a:ln w="57150">
            <a:solidFill>
              <a:srgbClr val="FF0000"/>
            </a:solidFill>
            <a:prstDash val="sysDash"/>
            <a:tailEnd type="triangle"/>
          </a:ln>
        </p:spPr>
        <p:style>
          <a:lnRef idx="3">
            <a:schemeClr val="accent6"/>
          </a:lnRef>
          <a:fillRef idx="0">
            <a:schemeClr val="accent6"/>
          </a:fillRef>
          <a:effectRef idx="2">
            <a:schemeClr val="accent6"/>
          </a:effectRef>
          <a:fontRef idx="minor">
            <a:schemeClr val="tx1"/>
          </a:fontRef>
        </p:style>
      </p:cxnSp>
      <p:cxnSp>
        <p:nvCxnSpPr>
          <p:cNvPr id="37" name="Rechte verbindingslijn met pijl 36"/>
          <p:cNvCxnSpPr/>
          <p:nvPr/>
        </p:nvCxnSpPr>
        <p:spPr>
          <a:xfrm flipV="1">
            <a:off x="2339752" y="3438526"/>
            <a:ext cx="1224136" cy="955889"/>
          </a:xfrm>
          <a:prstGeom prst="straightConnector1">
            <a:avLst/>
          </a:prstGeom>
          <a:ln w="57150">
            <a:solidFill>
              <a:srgbClr val="002060"/>
            </a:solidFill>
            <a:tailEnd type="triangle"/>
          </a:ln>
        </p:spPr>
        <p:style>
          <a:lnRef idx="3">
            <a:schemeClr val="accent6"/>
          </a:lnRef>
          <a:fillRef idx="0">
            <a:schemeClr val="accent6"/>
          </a:fillRef>
          <a:effectRef idx="2">
            <a:schemeClr val="accent6"/>
          </a:effectRef>
          <a:fontRef idx="minor">
            <a:schemeClr val="tx1"/>
          </a:fontRef>
        </p:style>
      </p:cxnSp>
      <p:pic>
        <p:nvPicPr>
          <p:cNvPr id="41" name="Afbeelding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767612">
            <a:off x="780205" y="3076283"/>
            <a:ext cx="6048375" cy="3181350"/>
          </a:xfrm>
          <a:prstGeom prst="rect">
            <a:avLst/>
          </a:prstGeom>
        </p:spPr>
      </p:pic>
      <p:cxnSp>
        <p:nvCxnSpPr>
          <p:cNvPr id="42" name="Rechte verbindingslijn met pijl 41"/>
          <p:cNvCxnSpPr/>
          <p:nvPr/>
        </p:nvCxnSpPr>
        <p:spPr>
          <a:xfrm flipV="1">
            <a:off x="2324978" y="2128220"/>
            <a:ext cx="374814" cy="2239402"/>
          </a:xfrm>
          <a:prstGeom prst="straightConnector1">
            <a:avLst/>
          </a:prstGeom>
          <a:ln w="57150">
            <a:solidFill>
              <a:srgbClr val="00B05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71071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16667E-6 2.96296E-6 L 0.13299 -0.14028 " pathEditMode="relative" rAng="0" ptsTypes="AA">
                                      <p:cBhvr>
                                        <p:cTn id="22" dur="2000" fill="hold"/>
                                        <p:tgtEl>
                                          <p:spTgt spid="8"/>
                                        </p:tgtEl>
                                        <p:attrNameLst>
                                          <p:attrName>ppt_x</p:attrName>
                                          <p:attrName>ppt_y</p:attrName>
                                        </p:attrNameLst>
                                      </p:cBhvr>
                                      <p:rCtr x="6649" y="-7014"/>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6976" y="836712"/>
            <a:ext cx="8229600" cy="1143000"/>
          </a:xfrm>
        </p:spPr>
        <p:txBody>
          <a:bodyPr/>
          <a:lstStyle/>
          <a:p>
            <a:r>
              <a:rPr lang="nl-NL" dirty="0" smtClean="0">
                <a:solidFill>
                  <a:schemeClr val="tx2">
                    <a:lumMod val="20000"/>
                    <a:lumOff val="80000"/>
                  </a:schemeClr>
                </a:solidFill>
              </a:rPr>
              <a:t>Parallellogram</a:t>
            </a:r>
            <a:endParaRPr lang="nl-NL" dirty="0">
              <a:solidFill>
                <a:schemeClr val="tx2">
                  <a:lumMod val="20000"/>
                  <a:lumOff val="80000"/>
                </a:schemeClr>
              </a:solidFill>
            </a:endParaRPr>
          </a:p>
        </p:txBody>
      </p:sp>
      <p:sp>
        <p:nvSpPr>
          <p:cNvPr id="3" name="Tijdelijke aanduiding voor inhoud 2"/>
          <p:cNvSpPr>
            <a:spLocks noGrp="1"/>
          </p:cNvSpPr>
          <p:nvPr>
            <p:ph idx="1"/>
          </p:nvPr>
        </p:nvSpPr>
        <p:spPr>
          <a:xfrm>
            <a:off x="755425" y="1317322"/>
            <a:ext cx="8229600" cy="4829196"/>
          </a:xfrm>
        </p:spPr>
        <p:txBody>
          <a:bodyPr>
            <a:normAutofit/>
          </a:bodyPr>
          <a:lstStyle/>
          <a:p>
            <a:endParaRPr lang="nl-NL" dirty="0" smtClean="0">
              <a:solidFill>
                <a:schemeClr val="tx2">
                  <a:lumMod val="20000"/>
                  <a:lumOff val="80000"/>
                </a:schemeClr>
              </a:solidFill>
            </a:endParaRPr>
          </a:p>
          <a:p>
            <a:endParaRPr lang="nl-NL" dirty="0">
              <a:solidFill>
                <a:schemeClr val="tx2">
                  <a:lumMod val="20000"/>
                  <a:lumOff val="80000"/>
                </a:schemeClr>
              </a:solidFill>
            </a:endParaRPr>
          </a:p>
          <a:p>
            <a:endParaRPr lang="nl-NL" dirty="0" smtClean="0">
              <a:solidFill>
                <a:schemeClr val="tx2">
                  <a:lumMod val="20000"/>
                  <a:lumOff val="80000"/>
                </a:schemeClr>
              </a:solidFill>
            </a:endParaRPr>
          </a:p>
          <a:p>
            <a:endParaRPr lang="nl-NL" dirty="0">
              <a:solidFill>
                <a:schemeClr val="tx2">
                  <a:lumMod val="20000"/>
                  <a:lumOff val="80000"/>
                </a:schemeClr>
              </a:solidFill>
            </a:endParaRPr>
          </a:p>
          <a:p>
            <a:pPr marL="0" indent="0" algn="ctr">
              <a:buNone/>
            </a:pPr>
            <a:r>
              <a:rPr lang="nl-NL" b="1" dirty="0" smtClean="0">
                <a:solidFill>
                  <a:srgbClr val="FFFF00"/>
                </a:solidFill>
              </a:rPr>
              <a:t>Parallellogram</a:t>
            </a:r>
            <a:r>
              <a:rPr lang="nl-NL" dirty="0" smtClean="0">
                <a:solidFill>
                  <a:srgbClr val="FFFF00"/>
                </a:solidFill>
              </a:rPr>
              <a:t>.</a:t>
            </a:r>
          </a:p>
          <a:p>
            <a:pPr marL="0" indent="0" algn="ctr">
              <a:buNone/>
            </a:pPr>
            <a:r>
              <a:rPr lang="nl-NL" dirty="0" smtClean="0">
                <a:solidFill>
                  <a:schemeClr val="tx2">
                    <a:lumMod val="20000"/>
                    <a:lumOff val="80000"/>
                  </a:schemeClr>
                </a:solidFill>
              </a:rPr>
              <a:t>In </a:t>
            </a:r>
            <a:r>
              <a:rPr lang="nl-NL" dirty="0">
                <a:solidFill>
                  <a:schemeClr val="tx2">
                    <a:lumMod val="20000"/>
                    <a:lumOff val="80000"/>
                  </a:schemeClr>
                </a:solidFill>
              </a:rPr>
              <a:t>het tweede plaatje zie je dat de </a:t>
            </a:r>
            <a:r>
              <a:rPr lang="nl-NL" dirty="0" smtClean="0">
                <a:solidFill>
                  <a:schemeClr val="tx2">
                    <a:lumMod val="20000"/>
                    <a:lumOff val="80000"/>
                  </a:schemeClr>
                </a:solidFill>
              </a:rPr>
              <a:t>resultante       vector (de diagonaal) precies </a:t>
            </a:r>
            <a:r>
              <a:rPr lang="nl-NL" dirty="0">
                <a:solidFill>
                  <a:schemeClr val="tx2">
                    <a:lumMod val="20000"/>
                    <a:lumOff val="80000"/>
                  </a:schemeClr>
                </a:solidFill>
              </a:rPr>
              <a:t>in het snijpunt van die parallelle lijnen uitkomt.</a:t>
            </a:r>
          </a:p>
        </p:txBody>
      </p:sp>
      <p:pic>
        <p:nvPicPr>
          <p:cNvPr id="5" name="Afbeelding 4" descr="http://www.wetenschapsforum.nl/moderator/krachtvectoren/k23.png"/>
          <p:cNvPicPr/>
          <p:nvPr/>
        </p:nvPicPr>
        <p:blipFill>
          <a:blip r:embed="rId2" cstate="print"/>
          <a:srcRect/>
          <a:stretch>
            <a:fillRect/>
          </a:stretch>
        </p:blipFill>
        <p:spPr bwMode="auto">
          <a:xfrm>
            <a:off x="971601" y="1844824"/>
            <a:ext cx="4752528" cy="1887096"/>
          </a:xfrm>
          <a:prstGeom prst="rect">
            <a:avLst/>
          </a:prstGeom>
          <a:noFill/>
          <a:ln w="9525">
            <a:noFill/>
            <a:miter lim="800000"/>
            <a:headEnd/>
            <a:tailEnd/>
          </a:ln>
        </p:spPr>
      </p:pic>
      <p:pic>
        <p:nvPicPr>
          <p:cNvPr id="6" name="Afbeelding 5" descr="http://www.wetenschapsforum.nl/moderator/krachtvectoren/k33.png"/>
          <p:cNvPicPr/>
          <p:nvPr/>
        </p:nvPicPr>
        <p:blipFill>
          <a:blip r:embed="rId3" cstate="print"/>
          <a:srcRect/>
          <a:stretch>
            <a:fillRect/>
          </a:stretch>
        </p:blipFill>
        <p:spPr bwMode="auto">
          <a:xfrm>
            <a:off x="7020272" y="1844824"/>
            <a:ext cx="1964753" cy="1846139"/>
          </a:xfrm>
          <a:prstGeom prst="rect">
            <a:avLst/>
          </a:prstGeom>
          <a:noFill/>
          <a:ln w="9525">
            <a:noFill/>
            <a:miter lim="800000"/>
            <a:headEnd/>
            <a:tailEnd/>
          </a:ln>
        </p:spPr>
      </p:pic>
      <p:grpSp>
        <p:nvGrpSpPr>
          <p:cNvPr id="14" name="Groep 13"/>
          <p:cNvGrpSpPr/>
          <p:nvPr/>
        </p:nvGrpSpPr>
        <p:grpSpPr>
          <a:xfrm>
            <a:off x="0" y="0"/>
            <a:ext cx="9180512" cy="6864927"/>
            <a:chOff x="0" y="0"/>
            <a:chExt cx="9180512" cy="6864927"/>
          </a:xfrm>
        </p:grpSpPr>
        <p:sp>
          <p:nvSpPr>
            <p:cNvPr id="15" name="Rechthoek 14"/>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20000"/>
                      <a:lumOff val="80000"/>
                    </a:schemeClr>
                  </a:solidFill>
                </a:rPr>
                <a:t>Resultante / som-kracht</a:t>
              </a:r>
              <a:endParaRPr lang="nl-NL" sz="2400" dirty="0">
                <a:solidFill>
                  <a:schemeClr val="bg1"/>
                </a:solidFill>
                <a:latin typeface="Verdana" pitchFamily="34" charset="0"/>
                <a:ea typeface="Verdana" pitchFamily="34" charset="0"/>
                <a:cs typeface="Verdana" pitchFamily="34" charset="0"/>
              </a:endParaRPr>
            </a:p>
          </p:txBody>
        </p:sp>
        <p:pic>
          <p:nvPicPr>
            <p:cNvPr id="17" name="Afbeelding 16"/>
            <p:cNvPicPr>
              <a:picLocks noChangeAspect="1"/>
            </p:cNvPicPr>
            <p:nvPr/>
          </p:nvPicPr>
          <p:blipFill>
            <a:blip r:embed="rId4"/>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http://www.wetenschapsforum.nl/moderator/krachtvectoren/k19.png"/>
          <p:cNvPicPr>
            <a:picLocks noGrp="1"/>
          </p:cNvPicPr>
          <p:nvPr>
            <p:ph idx="1"/>
          </p:nvPr>
        </p:nvPicPr>
        <p:blipFill>
          <a:blip r:embed="rId2" cstate="print"/>
          <a:srcRect/>
          <a:stretch>
            <a:fillRect/>
          </a:stretch>
        </p:blipFill>
        <p:spPr bwMode="auto">
          <a:xfrm>
            <a:off x="611560" y="1556792"/>
            <a:ext cx="3200400" cy="1019175"/>
          </a:xfrm>
          <a:prstGeom prst="rect">
            <a:avLst/>
          </a:prstGeom>
          <a:noFill/>
          <a:ln w="9525">
            <a:noFill/>
            <a:miter lim="800000"/>
            <a:headEnd/>
            <a:tailEnd/>
          </a:ln>
        </p:spPr>
      </p:pic>
      <p:pic>
        <p:nvPicPr>
          <p:cNvPr id="5" name="Afbeelding 4" descr="http://www.wetenschapsforum.nl/moderator/krachtvectoren/k20.png"/>
          <p:cNvPicPr/>
          <p:nvPr/>
        </p:nvPicPr>
        <p:blipFill>
          <a:blip r:embed="rId3" cstate="print"/>
          <a:srcRect/>
          <a:stretch>
            <a:fillRect/>
          </a:stretch>
        </p:blipFill>
        <p:spPr bwMode="auto">
          <a:xfrm>
            <a:off x="3514348" y="1285860"/>
            <a:ext cx="2806700" cy="1800860"/>
          </a:xfrm>
          <a:prstGeom prst="rect">
            <a:avLst/>
          </a:prstGeom>
          <a:noFill/>
          <a:ln w="9525">
            <a:noFill/>
            <a:miter lim="800000"/>
            <a:headEnd/>
            <a:tailEnd/>
          </a:ln>
        </p:spPr>
      </p:pic>
      <p:pic>
        <p:nvPicPr>
          <p:cNvPr id="6" name="Afbeelding 5" descr="http://www.wetenschapsforum.nl/moderator/krachtvectoren/k21.png"/>
          <p:cNvPicPr/>
          <p:nvPr/>
        </p:nvPicPr>
        <p:blipFill>
          <a:blip r:embed="rId4" cstate="print"/>
          <a:srcRect/>
          <a:stretch>
            <a:fillRect/>
          </a:stretch>
        </p:blipFill>
        <p:spPr bwMode="auto">
          <a:xfrm>
            <a:off x="6323330" y="1285860"/>
            <a:ext cx="2820670" cy="1800860"/>
          </a:xfrm>
          <a:prstGeom prst="rect">
            <a:avLst/>
          </a:prstGeom>
          <a:noFill/>
          <a:ln w="9525">
            <a:noFill/>
            <a:miter lim="800000"/>
            <a:headEnd/>
            <a:tailEnd/>
          </a:ln>
        </p:spPr>
      </p:pic>
      <p:pic>
        <p:nvPicPr>
          <p:cNvPr id="7" name="Afbeelding 6" descr="http://www.wetenschapsforum.nl/moderator/krachtvectoren/k21a.png"/>
          <p:cNvPicPr/>
          <p:nvPr/>
        </p:nvPicPr>
        <p:blipFill>
          <a:blip r:embed="rId5" cstate="print"/>
          <a:srcRect/>
          <a:stretch>
            <a:fillRect/>
          </a:stretch>
        </p:blipFill>
        <p:spPr bwMode="auto">
          <a:xfrm>
            <a:off x="810013" y="3356992"/>
            <a:ext cx="8215370" cy="1928826"/>
          </a:xfrm>
          <a:prstGeom prst="rect">
            <a:avLst/>
          </a:prstGeom>
          <a:noFill/>
          <a:ln w="9525">
            <a:noFill/>
            <a:miter lim="800000"/>
            <a:headEnd/>
            <a:tailEnd/>
          </a:ln>
        </p:spPr>
      </p:pic>
      <p:sp>
        <p:nvSpPr>
          <p:cNvPr id="3" name="Titel 2"/>
          <p:cNvSpPr>
            <a:spLocks noGrp="1"/>
          </p:cNvSpPr>
          <p:nvPr>
            <p:ph type="title"/>
          </p:nvPr>
        </p:nvSpPr>
        <p:spPr/>
        <p:txBody>
          <a:bodyPr/>
          <a:lstStyle/>
          <a:p>
            <a:endParaRPr lang="nl-NL"/>
          </a:p>
        </p:txBody>
      </p:sp>
      <p:grpSp>
        <p:nvGrpSpPr>
          <p:cNvPr id="11" name="Groep 10"/>
          <p:cNvGrpSpPr/>
          <p:nvPr/>
        </p:nvGrpSpPr>
        <p:grpSpPr>
          <a:xfrm>
            <a:off x="0" y="0"/>
            <a:ext cx="9180512" cy="6864927"/>
            <a:chOff x="0" y="0"/>
            <a:chExt cx="9180512" cy="6864927"/>
          </a:xfrm>
        </p:grpSpPr>
        <p:sp>
          <p:nvSpPr>
            <p:cNvPr id="12" name="Rechthoek 11"/>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20000"/>
                      <a:lumOff val="80000"/>
                    </a:schemeClr>
                  </a:solidFill>
                </a:rPr>
                <a:t>Resultante / som-kracht</a:t>
              </a:r>
              <a:endParaRPr lang="nl-NL" sz="2400" dirty="0">
                <a:solidFill>
                  <a:schemeClr val="bg1"/>
                </a:solidFill>
                <a:latin typeface="Verdana" pitchFamily="34" charset="0"/>
                <a:ea typeface="Verdana" pitchFamily="34" charset="0"/>
                <a:cs typeface="Verdana" pitchFamily="34" charset="0"/>
              </a:endParaRPr>
            </a:p>
          </p:txBody>
        </p:sp>
        <p:pic>
          <p:nvPicPr>
            <p:cNvPr id="14" name="Afbeelding 13"/>
            <p:cNvPicPr>
              <a:picLocks noChangeAspect="1"/>
            </p:cNvPicPr>
            <p:nvPr/>
          </p:nvPicPr>
          <p:blipFill>
            <a:blip r:embed="rId6"/>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72120" y="1205580"/>
            <a:ext cx="8928992" cy="369332"/>
          </a:xfrm>
          <a:prstGeom prst="rect">
            <a:avLst/>
          </a:prstGeom>
        </p:spPr>
        <p:txBody>
          <a:bodyPr wrap="square">
            <a:spAutoFit/>
          </a:bodyPr>
          <a:lstStyle/>
          <a:p>
            <a:pPr algn="ctr"/>
            <a:r>
              <a:rPr lang="nl-NL" dirty="0" smtClean="0">
                <a:solidFill>
                  <a:schemeClr val="bg1"/>
                </a:solidFill>
                <a:latin typeface="Verdana" pitchFamily="34" charset="0"/>
                <a:ea typeface="Verdana" pitchFamily="34" charset="0"/>
                <a:cs typeface="Verdana" pitchFamily="34" charset="0"/>
              </a:rPr>
              <a:t>Effect </a:t>
            </a:r>
            <a:r>
              <a:rPr lang="nl-NL" dirty="0">
                <a:solidFill>
                  <a:schemeClr val="bg1"/>
                </a:solidFill>
                <a:latin typeface="Verdana" pitchFamily="34" charset="0"/>
                <a:ea typeface="Verdana" pitchFamily="34" charset="0"/>
                <a:cs typeface="Verdana" pitchFamily="34" charset="0"/>
              </a:rPr>
              <a:t>van meerdere krachten </a:t>
            </a:r>
            <a:r>
              <a:rPr lang="nl-NL" dirty="0" smtClean="0">
                <a:solidFill>
                  <a:schemeClr val="bg1"/>
                </a:solidFill>
                <a:latin typeface="Verdana" pitchFamily="34" charset="0"/>
                <a:ea typeface="Verdana" pitchFamily="34" charset="0"/>
                <a:cs typeface="Verdana" pitchFamily="34" charset="0"/>
              </a:rPr>
              <a:t>op </a:t>
            </a:r>
            <a:r>
              <a:rPr lang="nl-NL" dirty="0">
                <a:solidFill>
                  <a:schemeClr val="bg1"/>
                </a:solidFill>
                <a:latin typeface="Verdana" pitchFamily="34" charset="0"/>
                <a:ea typeface="Verdana" pitchFamily="34" charset="0"/>
                <a:cs typeface="Verdana" pitchFamily="34" charset="0"/>
              </a:rPr>
              <a:t>hetzelfde </a:t>
            </a:r>
            <a:r>
              <a:rPr lang="nl-NL" dirty="0" smtClean="0">
                <a:solidFill>
                  <a:schemeClr val="bg1"/>
                </a:solidFill>
                <a:latin typeface="Verdana" pitchFamily="34" charset="0"/>
                <a:ea typeface="Verdana" pitchFamily="34" charset="0"/>
                <a:cs typeface="Verdana" pitchFamily="34" charset="0"/>
              </a:rPr>
              <a:t>voorwerp</a:t>
            </a:r>
            <a:endParaRPr lang="nl-NL" dirty="0">
              <a:solidFill>
                <a:schemeClr val="bg1"/>
              </a:solidFill>
              <a:latin typeface="Verdana" pitchFamily="34" charset="0"/>
              <a:ea typeface="Verdana" pitchFamily="34" charset="0"/>
              <a:cs typeface="Verdana" pitchFamily="34" charset="0"/>
            </a:endParaRPr>
          </a:p>
        </p:txBody>
      </p:sp>
      <p:grpSp>
        <p:nvGrpSpPr>
          <p:cNvPr id="59" name="Groep 58"/>
          <p:cNvGrpSpPr/>
          <p:nvPr/>
        </p:nvGrpSpPr>
        <p:grpSpPr>
          <a:xfrm>
            <a:off x="791592" y="1574912"/>
            <a:ext cx="8141618" cy="5614972"/>
            <a:chOff x="0" y="1988840"/>
            <a:chExt cx="9827568" cy="4688160"/>
          </a:xfrm>
        </p:grpSpPr>
        <p:sp>
          <p:nvSpPr>
            <p:cNvPr id="60" name="Rechthoek 59"/>
            <p:cNvSpPr/>
            <p:nvPr/>
          </p:nvSpPr>
          <p:spPr>
            <a:xfrm>
              <a:off x="0" y="1988840"/>
              <a:ext cx="3275856" cy="4680520"/>
            </a:xfrm>
            <a:prstGeom prst="rect">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61" name="Rechthoek 60"/>
            <p:cNvSpPr/>
            <p:nvPr/>
          </p:nvSpPr>
          <p:spPr>
            <a:xfrm>
              <a:off x="6551712" y="1996480"/>
              <a:ext cx="3275856" cy="4680520"/>
            </a:xfrm>
            <a:prstGeom prst="rect">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62" name="Rechthoek 61"/>
            <p:cNvSpPr/>
            <p:nvPr/>
          </p:nvSpPr>
          <p:spPr>
            <a:xfrm>
              <a:off x="3275856" y="1988840"/>
              <a:ext cx="3275856" cy="4680520"/>
            </a:xfrm>
            <a:prstGeom prst="rect">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grpSp>
      <p:grpSp>
        <p:nvGrpSpPr>
          <p:cNvPr id="71" name="Groep 70"/>
          <p:cNvGrpSpPr/>
          <p:nvPr/>
        </p:nvGrpSpPr>
        <p:grpSpPr>
          <a:xfrm>
            <a:off x="6444654" y="1603375"/>
            <a:ext cx="2432053" cy="2311311"/>
            <a:chOff x="3601977" y="1950741"/>
            <a:chExt cx="2191231" cy="2012512"/>
          </a:xfrm>
        </p:grpSpPr>
        <p:pic>
          <p:nvPicPr>
            <p:cNvPr id="74" name="Picture 4" descr="http://wonen.blogo.nl/files/2010/01/bank-verschuiv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01977" y="1950741"/>
              <a:ext cx="2191230" cy="2012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5" name="Tekstvak 74"/>
            <p:cNvSpPr txBox="1"/>
            <p:nvPr/>
          </p:nvSpPr>
          <p:spPr>
            <a:xfrm>
              <a:off x="4569072" y="3762946"/>
              <a:ext cx="1224136" cy="200055"/>
            </a:xfrm>
            <a:prstGeom prst="rect">
              <a:avLst/>
            </a:prstGeom>
            <a:noFill/>
          </p:spPr>
          <p:txBody>
            <a:bodyPr wrap="square" rtlCol="0">
              <a:spAutoFit/>
            </a:bodyPr>
            <a:lstStyle/>
            <a:p>
              <a:pPr algn="r"/>
              <a:r>
                <a:rPr lang="nl-NL" sz="700" dirty="0" smtClean="0">
                  <a:latin typeface="Verdana" pitchFamily="34" charset="0"/>
                  <a:ea typeface="Verdana" pitchFamily="34" charset="0"/>
                  <a:cs typeface="Verdana" pitchFamily="34" charset="0"/>
                  <a:hlinkClick r:id="rId3"/>
                </a:rPr>
                <a:t>www.wonen.blogo.nl</a:t>
              </a:r>
              <a:endParaRPr lang="nl-NL" sz="700" dirty="0">
                <a:latin typeface="Verdana" pitchFamily="34" charset="0"/>
                <a:ea typeface="Verdana" pitchFamily="34" charset="0"/>
                <a:cs typeface="Verdana" pitchFamily="34" charset="0"/>
              </a:endParaRPr>
            </a:p>
          </p:txBody>
        </p:sp>
      </p:grpSp>
      <p:grpSp>
        <p:nvGrpSpPr>
          <p:cNvPr id="76" name="Groep 75"/>
          <p:cNvGrpSpPr/>
          <p:nvPr/>
        </p:nvGrpSpPr>
        <p:grpSpPr>
          <a:xfrm>
            <a:off x="985957" y="1584062"/>
            <a:ext cx="2432052" cy="2311021"/>
            <a:chOff x="5642685" y="1451733"/>
            <a:chExt cx="2432052" cy="2311021"/>
          </a:xfrm>
        </p:grpSpPr>
        <p:pic>
          <p:nvPicPr>
            <p:cNvPr id="77" name="Picture 2" descr="http://farm4.static.flickr.com/3419/3714416629_a97dd32f6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42685" y="1451733"/>
              <a:ext cx="2432052" cy="231102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8" name="Tekstvak 77"/>
            <p:cNvSpPr txBox="1"/>
            <p:nvPr/>
          </p:nvSpPr>
          <p:spPr>
            <a:xfrm>
              <a:off x="6177094" y="3562699"/>
              <a:ext cx="1897643" cy="200055"/>
            </a:xfrm>
            <a:prstGeom prst="rect">
              <a:avLst/>
            </a:prstGeom>
            <a:noFill/>
          </p:spPr>
          <p:txBody>
            <a:bodyPr wrap="square" rtlCol="0">
              <a:spAutoFit/>
            </a:bodyPr>
            <a:lstStyle/>
            <a:p>
              <a:pPr algn="r"/>
              <a:r>
                <a:rPr lang="nl-NL" sz="700" dirty="0">
                  <a:latin typeface="Verdana" pitchFamily="34" charset="0"/>
                  <a:ea typeface="Verdana" pitchFamily="34" charset="0"/>
                  <a:cs typeface="Verdana" pitchFamily="34" charset="0"/>
                  <a:hlinkClick r:id="rId5"/>
                </a:rPr>
                <a:t>blogs.hudsonvalley.com</a:t>
              </a:r>
              <a:endParaRPr lang="nl-NL" sz="700" dirty="0">
                <a:latin typeface="Verdana" pitchFamily="34" charset="0"/>
                <a:ea typeface="Verdana" pitchFamily="34" charset="0"/>
                <a:cs typeface="Verdana" pitchFamily="34" charset="0"/>
              </a:endParaRPr>
            </a:p>
          </p:txBody>
        </p:sp>
      </p:grpSp>
      <p:pic>
        <p:nvPicPr>
          <p:cNvPr id="81" name="Picture 8" descr="http://listverse.files.wordpress.com/2009/02/freefall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646375" y="1603374"/>
            <a:ext cx="2432051" cy="23113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82" name="Tekstvak 81"/>
          <p:cNvSpPr txBox="1"/>
          <p:nvPr/>
        </p:nvSpPr>
        <p:spPr>
          <a:xfrm>
            <a:off x="3865259" y="3714630"/>
            <a:ext cx="2213168" cy="200055"/>
          </a:xfrm>
          <a:prstGeom prst="rect">
            <a:avLst/>
          </a:prstGeom>
          <a:noFill/>
        </p:spPr>
        <p:txBody>
          <a:bodyPr wrap="square" rtlCol="0">
            <a:spAutoFit/>
          </a:bodyPr>
          <a:lstStyle/>
          <a:p>
            <a:pPr algn="r"/>
            <a:r>
              <a:rPr lang="nl-NL" sz="700" dirty="0" smtClean="0">
                <a:latin typeface="Verdana" pitchFamily="34" charset="0"/>
                <a:ea typeface="Verdana" pitchFamily="34" charset="0"/>
                <a:cs typeface="Verdana" pitchFamily="34" charset="0"/>
                <a:hlinkClick r:id="rId7"/>
              </a:rPr>
              <a:t>www.listverse.com</a:t>
            </a:r>
            <a:endParaRPr lang="nl-NL" sz="700" dirty="0">
              <a:latin typeface="Verdana" pitchFamily="34" charset="0"/>
              <a:ea typeface="Verdana" pitchFamily="34" charset="0"/>
              <a:cs typeface="Verdana" pitchFamily="34" charset="0"/>
            </a:endParaRPr>
          </a:p>
        </p:txBody>
      </p:sp>
      <p:cxnSp>
        <p:nvCxnSpPr>
          <p:cNvPr id="90" name="Rechte verbindingslijn met pijl 89"/>
          <p:cNvCxnSpPr/>
          <p:nvPr/>
        </p:nvCxnSpPr>
        <p:spPr>
          <a:xfrm flipH="1">
            <a:off x="1273989" y="2471438"/>
            <a:ext cx="1046731" cy="0"/>
          </a:xfrm>
          <a:prstGeom prst="straightConnector1">
            <a:avLst/>
          </a:prstGeom>
          <a:ln w="28575">
            <a:solidFill>
              <a:srgbClr val="00B05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Rechte verbindingslijn met pijl 90"/>
          <p:cNvCxnSpPr/>
          <p:nvPr/>
        </p:nvCxnSpPr>
        <p:spPr>
          <a:xfrm>
            <a:off x="2320720" y="2471438"/>
            <a:ext cx="512742" cy="0"/>
          </a:xfrm>
          <a:prstGeom prst="straightConnector1">
            <a:avLst/>
          </a:prstGeom>
          <a:ln w="28575">
            <a:solidFill>
              <a:srgbClr val="FF000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5" name="Afgeronde rechthoek 94"/>
          <p:cNvSpPr/>
          <p:nvPr/>
        </p:nvSpPr>
        <p:spPr>
          <a:xfrm>
            <a:off x="985957" y="3967382"/>
            <a:ext cx="1080120" cy="252459"/>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smtClean="0">
                <a:solidFill>
                  <a:schemeClr val="bg1"/>
                </a:solidFill>
                <a:latin typeface="Verdana" pitchFamily="34" charset="0"/>
                <a:ea typeface="Verdana" pitchFamily="34" charset="0"/>
                <a:cs typeface="Verdana" pitchFamily="34" charset="0"/>
              </a:rPr>
              <a:t>krachten</a:t>
            </a:r>
            <a:endParaRPr lang="nl-NL" sz="1200" i="1" dirty="0">
              <a:solidFill>
                <a:schemeClr val="bg1"/>
              </a:solidFill>
              <a:latin typeface="Verdana" pitchFamily="34" charset="0"/>
              <a:ea typeface="Verdana" pitchFamily="34" charset="0"/>
              <a:cs typeface="Verdana" pitchFamily="34" charset="0"/>
            </a:endParaRPr>
          </a:p>
        </p:txBody>
      </p:sp>
      <p:sp>
        <p:nvSpPr>
          <p:cNvPr id="96" name="Afgeronde rechthoek 95"/>
          <p:cNvSpPr/>
          <p:nvPr/>
        </p:nvSpPr>
        <p:spPr>
          <a:xfrm>
            <a:off x="2320720" y="3967382"/>
            <a:ext cx="1097289" cy="252459"/>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smtClean="0">
                <a:solidFill>
                  <a:schemeClr val="bg1"/>
                </a:solidFill>
                <a:latin typeface="Verdana" pitchFamily="34" charset="0"/>
                <a:ea typeface="Verdana" pitchFamily="34" charset="0"/>
                <a:cs typeface="Verdana" pitchFamily="34" charset="0"/>
              </a:rPr>
              <a:t>somkracht</a:t>
            </a:r>
            <a:endParaRPr lang="nl-NL" sz="1200" i="1" dirty="0">
              <a:solidFill>
                <a:schemeClr val="bg1"/>
              </a:solidFill>
              <a:latin typeface="Verdana" pitchFamily="34" charset="0"/>
              <a:ea typeface="Verdana" pitchFamily="34" charset="0"/>
              <a:cs typeface="Verdana" pitchFamily="34" charset="0"/>
            </a:endParaRPr>
          </a:p>
        </p:txBody>
      </p:sp>
      <p:cxnSp>
        <p:nvCxnSpPr>
          <p:cNvPr id="98" name="Rechte verbindingslijn met pijl 97"/>
          <p:cNvCxnSpPr/>
          <p:nvPr/>
        </p:nvCxnSpPr>
        <p:spPr>
          <a:xfrm flipH="1">
            <a:off x="1803704" y="2467914"/>
            <a:ext cx="511356" cy="0"/>
          </a:xfrm>
          <a:prstGeom prst="straightConnector1">
            <a:avLst/>
          </a:prstGeom>
          <a:ln w="28575">
            <a:solidFill>
              <a:srgbClr val="FFFF0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Rechte verbindingslijn met pijl 100"/>
          <p:cNvCxnSpPr/>
          <p:nvPr/>
        </p:nvCxnSpPr>
        <p:spPr>
          <a:xfrm flipH="1" flipV="1">
            <a:off x="4911991" y="2186494"/>
            <a:ext cx="1" cy="720080"/>
          </a:xfrm>
          <a:prstGeom prst="straightConnector1">
            <a:avLst/>
          </a:prstGeom>
          <a:ln w="28575">
            <a:solidFill>
              <a:srgbClr val="FF000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Rechte verbindingslijn met pijl 101"/>
          <p:cNvCxnSpPr/>
          <p:nvPr/>
        </p:nvCxnSpPr>
        <p:spPr>
          <a:xfrm>
            <a:off x="4911992" y="2920597"/>
            <a:ext cx="0" cy="706057"/>
          </a:xfrm>
          <a:prstGeom prst="straightConnector1">
            <a:avLst/>
          </a:prstGeom>
          <a:ln w="28575">
            <a:solidFill>
              <a:srgbClr val="00B05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3" name="Afgeronde rechthoek 102"/>
          <p:cNvSpPr/>
          <p:nvPr/>
        </p:nvSpPr>
        <p:spPr>
          <a:xfrm>
            <a:off x="3637080" y="3985932"/>
            <a:ext cx="1080120" cy="252459"/>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smtClean="0">
                <a:solidFill>
                  <a:schemeClr val="bg1"/>
                </a:solidFill>
                <a:latin typeface="Verdana" pitchFamily="34" charset="0"/>
                <a:ea typeface="Verdana" pitchFamily="34" charset="0"/>
                <a:cs typeface="Verdana" pitchFamily="34" charset="0"/>
              </a:rPr>
              <a:t>krachten</a:t>
            </a:r>
            <a:endParaRPr lang="nl-NL" sz="1200" i="1" dirty="0">
              <a:solidFill>
                <a:schemeClr val="bg1"/>
              </a:solidFill>
              <a:latin typeface="Verdana" pitchFamily="34" charset="0"/>
              <a:ea typeface="Verdana" pitchFamily="34" charset="0"/>
              <a:cs typeface="Verdana" pitchFamily="34" charset="0"/>
            </a:endParaRPr>
          </a:p>
        </p:txBody>
      </p:sp>
      <p:sp>
        <p:nvSpPr>
          <p:cNvPr id="104" name="Afgeronde rechthoek 103"/>
          <p:cNvSpPr/>
          <p:nvPr/>
        </p:nvSpPr>
        <p:spPr>
          <a:xfrm>
            <a:off x="4971843" y="3985932"/>
            <a:ext cx="1097289" cy="252459"/>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smtClean="0">
                <a:solidFill>
                  <a:schemeClr val="bg1"/>
                </a:solidFill>
                <a:latin typeface="Verdana" pitchFamily="34" charset="0"/>
                <a:ea typeface="Verdana" pitchFamily="34" charset="0"/>
                <a:cs typeface="Verdana" pitchFamily="34" charset="0"/>
              </a:rPr>
              <a:t>somkracht</a:t>
            </a:r>
            <a:endParaRPr lang="nl-NL" sz="1200" i="1" dirty="0">
              <a:solidFill>
                <a:schemeClr val="bg1"/>
              </a:solidFill>
              <a:latin typeface="Verdana" pitchFamily="34" charset="0"/>
              <a:ea typeface="Verdana" pitchFamily="34" charset="0"/>
              <a:cs typeface="Verdana" pitchFamily="34" charset="0"/>
            </a:endParaRPr>
          </a:p>
        </p:txBody>
      </p:sp>
      <p:cxnSp>
        <p:nvCxnSpPr>
          <p:cNvPr id="107" name="Rechte verbindingslijn met pijl 106"/>
          <p:cNvCxnSpPr/>
          <p:nvPr/>
        </p:nvCxnSpPr>
        <p:spPr>
          <a:xfrm flipH="1">
            <a:off x="7562406" y="3714340"/>
            <a:ext cx="420543" cy="0"/>
          </a:xfrm>
          <a:prstGeom prst="straightConnector1">
            <a:avLst/>
          </a:prstGeom>
          <a:ln w="28575">
            <a:solidFill>
              <a:srgbClr val="FF000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Rechte verbindingslijn met pijl 107"/>
          <p:cNvCxnSpPr/>
          <p:nvPr/>
        </p:nvCxnSpPr>
        <p:spPr>
          <a:xfrm flipV="1">
            <a:off x="7891249" y="2935724"/>
            <a:ext cx="1034722" cy="4916"/>
          </a:xfrm>
          <a:prstGeom prst="straightConnector1">
            <a:avLst/>
          </a:prstGeom>
          <a:ln w="28575">
            <a:solidFill>
              <a:srgbClr val="00B05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9" name="Afgeronde rechthoek 108"/>
          <p:cNvSpPr/>
          <p:nvPr/>
        </p:nvSpPr>
        <p:spPr>
          <a:xfrm>
            <a:off x="6437915" y="3985932"/>
            <a:ext cx="1080120" cy="252459"/>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smtClean="0">
                <a:solidFill>
                  <a:schemeClr val="bg1"/>
                </a:solidFill>
                <a:latin typeface="Verdana" pitchFamily="34" charset="0"/>
                <a:ea typeface="Verdana" pitchFamily="34" charset="0"/>
                <a:cs typeface="Verdana" pitchFamily="34" charset="0"/>
              </a:rPr>
              <a:t>krachten</a:t>
            </a:r>
            <a:endParaRPr lang="nl-NL" sz="1200" i="1" dirty="0">
              <a:solidFill>
                <a:schemeClr val="bg1"/>
              </a:solidFill>
              <a:latin typeface="Verdana" pitchFamily="34" charset="0"/>
              <a:ea typeface="Verdana" pitchFamily="34" charset="0"/>
              <a:cs typeface="Verdana" pitchFamily="34" charset="0"/>
            </a:endParaRPr>
          </a:p>
        </p:txBody>
      </p:sp>
      <p:sp>
        <p:nvSpPr>
          <p:cNvPr id="110" name="Afgeronde rechthoek 109"/>
          <p:cNvSpPr/>
          <p:nvPr/>
        </p:nvSpPr>
        <p:spPr>
          <a:xfrm>
            <a:off x="7772678" y="3985932"/>
            <a:ext cx="1097289" cy="252459"/>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i="1" dirty="0" smtClean="0">
                <a:solidFill>
                  <a:schemeClr val="bg1"/>
                </a:solidFill>
                <a:latin typeface="Verdana" pitchFamily="34" charset="0"/>
                <a:ea typeface="Verdana" pitchFamily="34" charset="0"/>
                <a:cs typeface="Verdana" pitchFamily="34" charset="0"/>
              </a:rPr>
              <a:t>somkracht</a:t>
            </a:r>
            <a:endParaRPr lang="nl-NL" sz="1200" i="1" dirty="0">
              <a:solidFill>
                <a:schemeClr val="bg1"/>
              </a:solidFill>
              <a:latin typeface="Verdana" pitchFamily="34" charset="0"/>
              <a:ea typeface="Verdana" pitchFamily="34" charset="0"/>
              <a:cs typeface="Verdana" pitchFamily="34" charset="0"/>
            </a:endParaRPr>
          </a:p>
        </p:txBody>
      </p:sp>
      <p:cxnSp>
        <p:nvCxnSpPr>
          <p:cNvPr id="111" name="Rechte verbindingslijn met pijl 110"/>
          <p:cNvCxnSpPr/>
          <p:nvPr/>
        </p:nvCxnSpPr>
        <p:spPr>
          <a:xfrm>
            <a:off x="7891249" y="2940640"/>
            <a:ext cx="605650" cy="0"/>
          </a:xfrm>
          <a:prstGeom prst="straightConnector1">
            <a:avLst/>
          </a:prstGeom>
          <a:ln w="28575">
            <a:solidFill>
              <a:srgbClr val="FFFF0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12" name="Ovaal 4111"/>
          <p:cNvSpPr/>
          <p:nvPr/>
        </p:nvSpPr>
        <p:spPr>
          <a:xfrm>
            <a:off x="4875751" y="2906574"/>
            <a:ext cx="72008" cy="720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19" name="Tekstvak 4118"/>
          <p:cNvSpPr txBox="1"/>
          <p:nvPr/>
        </p:nvSpPr>
        <p:spPr>
          <a:xfrm>
            <a:off x="780901" y="4471438"/>
            <a:ext cx="2725336" cy="2123658"/>
          </a:xfrm>
          <a:prstGeom prst="rect">
            <a:avLst/>
          </a:prstGeom>
          <a:noFill/>
        </p:spPr>
        <p:txBody>
          <a:bodyPr wrap="square" rtlCol="0">
            <a:spAutoFit/>
          </a:bodyPr>
          <a:lstStyle/>
          <a:p>
            <a:pPr algn="ctr"/>
            <a:r>
              <a:rPr lang="nl-NL" sz="1600" dirty="0" smtClean="0">
                <a:solidFill>
                  <a:srgbClr val="00B050"/>
                </a:solidFill>
                <a:latin typeface="Verdana" pitchFamily="34" charset="0"/>
                <a:ea typeface="Verdana" pitchFamily="34" charset="0"/>
                <a:cs typeface="Verdana" pitchFamily="34" charset="0"/>
              </a:rPr>
              <a:t>F</a:t>
            </a:r>
            <a:r>
              <a:rPr lang="nl-NL" sz="1600" baseline="-25000" dirty="0" smtClean="0">
                <a:solidFill>
                  <a:srgbClr val="00B050"/>
                </a:solidFill>
                <a:latin typeface="Verdana" pitchFamily="34" charset="0"/>
                <a:ea typeface="Verdana" pitchFamily="34" charset="0"/>
                <a:cs typeface="Verdana" pitchFamily="34" charset="0"/>
              </a:rPr>
              <a:t>links</a:t>
            </a:r>
            <a:r>
              <a:rPr lang="nl-NL" sz="1600" dirty="0" smtClean="0">
                <a:solidFill>
                  <a:srgbClr val="FF0000"/>
                </a:solidFill>
                <a:latin typeface="Verdana" pitchFamily="34" charset="0"/>
                <a:ea typeface="Verdana" pitchFamily="34" charset="0"/>
                <a:cs typeface="Verdana" pitchFamily="34" charset="0"/>
              </a:rPr>
              <a:t> </a:t>
            </a:r>
            <a:r>
              <a:rPr lang="nl-NL" sz="1600" dirty="0" smtClean="0">
                <a:solidFill>
                  <a:schemeClr val="bg1"/>
                </a:solidFill>
                <a:latin typeface="Verdana" pitchFamily="34" charset="0"/>
                <a:ea typeface="Verdana" pitchFamily="34" charset="0"/>
                <a:cs typeface="Verdana" pitchFamily="34" charset="0"/>
              </a:rPr>
              <a:t>–</a:t>
            </a:r>
            <a:r>
              <a:rPr lang="nl-NL" sz="1600" dirty="0" smtClean="0">
                <a:solidFill>
                  <a:srgbClr val="FF0000"/>
                </a:solidFill>
                <a:latin typeface="Verdana" pitchFamily="34" charset="0"/>
                <a:ea typeface="Verdana" pitchFamily="34" charset="0"/>
                <a:cs typeface="Verdana" pitchFamily="34" charset="0"/>
              </a:rPr>
              <a:t> </a:t>
            </a:r>
            <a:r>
              <a:rPr lang="nl-NL" sz="1600" dirty="0" err="1" smtClean="0">
                <a:solidFill>
                  <a:srgbClr val="FF0000"/>
                </a:solidFill>
                <a:latin typeface="Verdana" pitchFamily="34" charset="0"/>
                <a:ea typeface="Verdana" pitchFamily="34" charset="0"/>
                <a:cs typeface="Verdana" pitchFamily="34" charset="0"/>
              </a:rPr>
              <a:t>F</a:t>
            </a:r>
            <a:r>
              <a:rPr lang="nl-NL" sz="1600" baseline="-25000" dirty="0" err="1" smtClean="0">
                <a:solidFill>
                  <a:srgbClr val="FF0000"/>
                </a:solidFill>
                <a:latin typeface="Verdana" pitchFamily="34" charset="0"/>
                <a:ea typeface="Verdana" pitchFamily="34" charset="0"/>
                <a:cs typeface="Verdana" pitchFamily="34" charset="0"/>
              </a:rPr>
              <a:t>rechts</a:t>
            </a:r>
            <a:r>
              <a:rPr lang="nl-NL" sz="1600" baseline="-25000" dirty="0" smtClean="0">
                <a:solidFill>
                  <a:srgbClr val="00B050"/>
                </a:solidFill>
                <a:latin typeface="Verdana" pitchFamily="34" charset="0"/>
                <a:ea typeface="Verdana" pitchFamily="34" charset="0"/>
                <a:cs typeface="Verdana" pitchFamily="34" charset="0"/>
              </a:rPr>
              <a:t> </a:t>
            </a:r>
            <a:r>
              <a:rPr lang="nl-NL" sz="1600" dirty="0" smtClean="0">
                <a:solidFill>
                  <a:schemeClr val="bg1"/>
                </a:solidFill>
                <a:latin typeface="Verdana" pitchFamily="34" charset="0"/>
                <a:ea typeface="Verdana" pitchFamily="34" charset="0"/>
                <a:cs typeface="Verdana" pitchFamily="34" charset="0"/>
              </a:rPr>
              <a:t>= </a:t>
            </a:r>
            <a:r>
              <a:rPr lang="nl-NL" sz="1600" dirty="0" err="1" smtClean="0">
                <a:solidFill>
                  <a:srgbClr val="FFFF00"/>
                </a:solidFill>
                <a:latin typeface="Verdana" pitchFamily="34" charset="0"/>
                <a:ea typeface="Verdana" pitchFamily="34" charset="0"/>
                <a:cs typeface="Verdana" pitchFamily="34" charset="0"/>
              </a:rPr>
              <a:t>F</a:t>
            </a:r>
            <a:r>
              <a:rPr lang="nl-NL" sz="1600" baseline="-25000" dirty="0" err="1" smtClean="0">
                <a:solidFill>
                  <a:srgbClr val="FFFF00"/>
                </a:solidFill>
                <a:latin typeface="Verdana" pitchFamily="34" charset="0"/>
                <a:ea typeface="Verdana" pitchFamily="34" charset="0"/>
                <a:cs typeface="Verdana" pitchFamily="34" charset="0"/>
              </a:rPr>
              <a:t>som</a:t>
            </a:r>
            <a:endParaRPr lang="nl-NL" sz="1600" baseline="-25000" dirty="0" smtClean="0">
              <a:solidFill>
                <a:srgbClr val="FFFF00"/>
              </a:solidFill>
              <a:latin typeface="Verdana" pitchFamily="34" charset="0"/>
              <a:ea typeface="Verdana" pitchFamily="34" charset="0"/>
              <a:cs typeface="Verdana" pitchFamily="34" charset="0"/>
            </a:endParaRPr>
          </a:p>
          <a:p>
            <a:pPr algn="ctr"/>
            <a:endParaRPr lang="nl-NL" sz="1600" dirty="0" smtClean="0">
              <a:solidFill>
                <a:schemeClr val="bg1"/>
              </a:solidFill>
              <a:latin typeface="Verdana" pitchFamily="34" charset="0"/>
              <a:ea typeface="Verdana" pitchFamily="34" charset="0"/>
              <a:cs typeface="Verdana" pitchFamily="34" charset="0"/>
            </a:endParaRPr>
          </a:p>
          <a:p>
            <a:pPr algn="ctr"/>
            <a:r>
              <a:rPr lang="nl-NL" sz="1600" dirty="0" smtClean="0">
                <a:solidFill>
                  <a:srgbClr val="00B050"/>
                </a:solidFill>
                <a:latin typeface="Verdana" pitchFamily="34" charset="0"/>
                <a:ea typeface="Verdana" pitchFamily="34" charset="0"/>
                <a:cs typeface="Verdana" pitchFamily="34" charset="0"/>
              </a:rPr>
              <a:t>30 N</a:t>
            </a:r>
            <a:r>
              <a:rPr lang="nl-NL" sz="1600" dirty="0" smtClean="0">
                <a:solidFill>
                  <a:srgbClr val="FF0000"/>
                </a:solidFill>
                <a:latin typeface="Verdana" pitchFamily="34" charset="0"/>
                <a:ea typeface="Verdana" pitchFamily="34" charset="0"/>
                <a:cs typeface="Verdana" pitchFamily="34" charset="0"/>
              </a:rPr>
              <a:t> </a:t>
            </a:r>
            <a:r>
              <a:rPr lang="nl-NL" sz="1600" dirty="0">
                <a:solidFill>
                  <a:schemeClr val="bg1"/>
                </a:solidFill>
                <a:latin typeface="Verdana" pitchFamily="34" charset="0"/>
                <a:ea typeface="Verdana" pitchFamily="34" charset="0"/>
                <a:cs typeface="Verdana" pitchFamily="34" charset="0"/>
              </a:rPr>
              <a:t>–</a:t>
            </a:r>
            <a:r>
              <a:rPr lang="nl-NL" sz="1600" dirty="0">
                <a:solidFill>
                  <a:srgbClr val="FF0000"/>
                </a:solidFill>
                <a:latin typeface="Verdana" pitchFamily="34" charset="0"/>
                <a:ea typeface="Verdana" pitchFamily="34" charset="0"/>
                <a:cs typeface="Verdana" pitchFamily="34" charset="0"/>
              </a:rPr>
              <a:t> </a:t>
            </a:r>
            <a:r>
              <a:rPr lang="nl-NL" sz="1600" dirty="0" smtClean="0">
                <a:solidFill>
                  <a:srgbClr val="FF0000"/>
                </a:solidFill>
                <a:latin typeface="Verdana" pitchFamily="34" charset="0"/>
                <a:ea typeface="Verdana" pitchFamily="34" charset="0"/>
                <a:cs typeface="Verdana" pitchFamily="34" charset="0"/>
              </a:rPr>
              <a:t>20 N</a:t>
            </a:r>
            <a:r>
              <a:rPr lang="nl-NL" sz="1600" baseline="-25000" dirty="0" smtClean="0">
                <a:solidFill>
                  <a:srgbClr val="00B050"/>
                </a:solidFill>
                <a:latin typeface="Verdana" pitchFamily="34" charset="0"/>
                <a:ea typeface="Verdana" pitchFamily="34" charset="0"/>
                <a:cs typeface="Verdana" pitchFamily="34" charset="0"/>
              </a:rPr>
              <a:t> </a:t>
            </a:r>
            <a:r>
              <a:rPr lang="nl-NL" sz="1600" dirty="0">
                <a:solidFill>
                  <a:schemeClr val="bg1"/>
                </a:solidFill>
                <a:latin typeface="Verdana" pitchFamily="34" charset="0"/>
                <a:ea typeface="Verdana" pitchFamily="34" charset="0"/>
                <a:cs typeface="Verdana" pitchFamily="34" charset="0"/>
              </a:rPr>
              <a:t>= </a:t>
            </a:r>
            <a:r>
              <a:rPr lang="nl-NL" sz="1600" dirty="0" smtClean="0">
                <a:solidFill>
                  <a:srgbClr val="FFFF00"/>
                </a:solidFill>
                <a:latin typeface="Verdana" pitchFamily="34" charset="0"/>
                <a:ea typeface="Verdana" pitchFamily="34" charset="0"/>
                <a:cs typeface="Verdana" pitchFamily="34" charset="0"/>
              </a:rPr>
              <a:t>10 N</a:t>
            </a:r>
            <a:endParaRPr lang="nl-NL" sz="1600" baseline="-25000" dirty="0">
              <a:solidFill>
                <a:srgbClr val="FFFF00"/>
              </a:solidFill>
              <a:latin typeface="Verdana" pitchFamily="34" charset="0"/>
              <a:ea typeface="Verdana" pitchFamily="34" charset="0"/>
              <a:cs typeface="Verdana" pitchFamily="34" charset="0"/>
            </a:endParaRPr>
          </a:p>
          <a:p>
            <a:pPr algn="ctr"/>
            <a:endParaRPr lang="nl-NL" sz="1600" dirty="0" smtClean="0">
              <a:solidFill>
                <a:schemeClr val="bg1"/>
              </a:solidFill>
              <a:latin typeface="Verdana" pitchFamily="34" charset="0"/>
              <a:ea typeface="Verdana" pitchFamily="34" charset="0"/>
              <a:cs typeface="Verdana" pitchFamily="34" charset="0"/>
            </a:endParaRPr>
          </a:p>
          <a:p>
            <a:pPr algn="ctr"/>
            <a:r>
              <a:rPr lang="nl-NL" sz="1600" dirty="0" smtClean="0">
                <a:solidFill>
                  <a:schemeClr val="bg1"/>
                </a:solidFill>
                <a:latin typeface="Verdana" pitchFamily="34" charset="0"/>
                <a:ea typeface="Verdana" pitchFamily="34" charset="0"/>
                <a:cs typeface="Verdana" pitchFamily="34" charset="0"/>
              </a:rPr>
              <a:t>Somkracht &gt; 0</a:t>
            </a:r>
          </a:p>
          <a:p>
            <a:pPr algn="ctr"/>
            <a:endParaRPr lang="nl-NL" sz="1600" dirty="0" smtClean="0">
              <a:solidFill>
                <a:schemeClr val="bg1"/>
              </a:solidFill>
              <a:latin typeface="Verdana" pitchFamily="34" charset="0"/>
              <a:ea typeface="Verdana" pitchFamily="34" charset="0"/>
              <a:cs typeface="Verdana" pitchFamily="34" charset="0"/>
            </a:endParaRPr>
          </a:p>
          <a:p>
            <a:pPr algn="ctr"/>
            <a:r>
              <a:rPr lang="nl-NL" sz="1600" dirty="0" smtClean="0">
                <a:solidFill>
                  <a:schemeClr val="bg1"/>
                </a:solidFill>
                <a:latin typeface="Verdana" pitchFamily="34" charset="0"/>
                <a:ea typeface="Verdana" pitchFamily="34" charset="0"/>
                <a:cs typeface="Verdana" pitchFamily="34" charset="0"/>
              </a:rPr>
              <a:t>Handen versnellen</a:t>
            </a:r>
          </a:p>
          <a:p>
            <a:pPr algn="ctr"/>
            <a:r>
              <a:rPr lang="nl-NL" sz="1600" dirty="0" smtClean="0">
                <a:solidFill>
                  <a:schemeClr val="bg1"/>
                </a:solidFill>
                <a:latin typeface="Verdana" pitchFamily="34" charset="0"/>
                <a:ea typeface="Verdana" pitchFamily="34" charset="0"/>
                <a:cs typeface="Verdana" pitchFamily="34" charset="0"/>
              </a:rPr>
              <a:t>naar links</a:t>
            </a:r>
          </a:p>
        </p:txBody>
      </p:sp>
      <p:sp>
        <p:nvSpPr>
          <p:cNvPr id="128" name="Tekstvak 127"/>
          <p:cNvSpPr txBox="1"/>
          <p:nvPr/>
        </p:nvSpPr>
        <p:spPr>
          <a:xfrm>
            <a:off x="3510701" y="4483030"/>
            <a:ext cx="2725336" cy="1815882"/>
          </a:xfrm>
          <a:prstGeom prst="rect">
            <a:avLst/>
          </a:prstGeom>
          <a:noFill/>
        </p:spPr>
        <p:txBody>
          <a:bodyPr wrap="square" rtlCol="0">
            <a:spAutoFit/>
          </a:bodyPr>
          <a:lstStyle/>
          <a:p>
            <a:pPr algn="ctr"/>
            <a:r>
              <a:rPr lang="nl-NL" sz="1600" dirty="0" err="1" smtClean="0">
                <a:solidFill>
                  <a:srgbClr val="00B050"/>
                </a:solidFill>
                <a:latin typeface="Verdana" pitchFamily="34" charset="0"/>
                <a:ea typeface="Verdana" pitchFamily="34" charset="0"/>
                <a:cs typeface="Verdana" pitchFamily="34" charset="0"/>
              </a:rPr>
              <a:t>F</a:t>
            </a:r>
            <a:r>
              <a:rPr lang="nl-NL" sz="1600" baseline="-25000" dirty="0" err="1" smtClean="0">
                <a:solidFill>
                  <a:srgbClr val="00B050"/>
                </a:solidFill>
                <a:latin typeface="Verdana" pitchFamily="34" charset="0"/>
                <a:ea typeface="Verdana" pitchFamily="34" charset="0"/>
                <a:cs typeface="Verdana" pitchFamily="34" charset="0"/>
              </a:rPr>
              <a:t>z</a:t>
            </a:r>
            <a:r>
              <a:rPr lang="nl-NL" sz="1600" dirty="0" smtClean="0">
                <a:solidFill>
                  <a:srgbClr val="FF0000"/>
                </a:solidFill>
                <a:latin typeface="Verdana" pitchFamily="34" charset="0"/>
                <a:ea typeface="Verdana" pitchFamily="34" charset="0"/>
                <a:cs typeface="Verdana" pitchFamily="34" charset="0"/>
              </a:rPr>
              <a:t> </a:t>
            </a:r>
            <a:r>
              <a:rPr lang="nl-NL" sz="1600" dirty="0" smtClean="0">
                <a:solidFill>
                  <a:schemeClr val="bg1"/>
                </a:solidFill>
                <a:latin typeface="Verdana" pitchFamily="34" charset="0"/>
                <a:ea typeface="Verdana" pitchFamily="34" charset="0"/>
                <a:cs typeface="Verdana" pitchFamily="34" charset="0"/>
              </a:rPr>
              <a:t>–</a:t>
            </a:r>
            <a:r>
              <a:rPr lang="nl-NL" sz="1600" dirty="0" smtClean="0">
                <a:solidFill>
                  <a:srgbClr val="FF0000"/>
                </a:solidFill>
                <a:latin typeface="Verdana" pitchFamily="34" charset="0"/>
                <a:ea typeface="Verdana" pitchFamily="34" charset="0"/>
                <a:cs typeface="Verdana" pitchFamily="34" charset="0"/>
              </a:rPr>
              <a:t> </a:t>
            </a:r>
            <a:r>
              <a:rPr lang="nl-NL" sz="1600" dirty="0" err="1" smtClean="0">
                <a:solidFill>
                  <a:srgbClr val="FF0000"/>
                </a:solidFill>
                <a:latin typeface="Verdana" pitchFamily="34" charset="0"/>
                <a:ea typeface="Verdana" pitchFamily="34" charset="0"/>
                <a:cs typeface="Verdana" pitchFamily="34" charset="0"/>
              </a:rPr>
              <a:t>F</a:t>
            </a:r>
            <a:r>
              <a:rPr lang="nl-NL" sz="1600" baseline="-25000" dirty="0" err="1" smtClean="0">
                <a:solidFill>
                  <a:srgbClr val="FF0000"/>
                </a:solidFill>
                <a:latin typeface="Verdana" pitchFamily="34" charset="0"/>
                <a:ea typeface="Verdana" pitchFamily="34" charset="0"/>
                <a:cs typeface="Verdana" pitchFamily="34" charset="0"/>
              </a:rPr>
              <a:t>w</a:t>
            </a:r>
            <a:r>
              <a:rPr lang="nl-NL" sz="1600" baseline="-25000" dirty="0" smtClean="0">
                <a:solidFill>
                  <a:srgbClr val="00B050"/>
                </a:solidFill>
                <a:latin typeface="Verdana" pitchFamily="34" charset="0"/>
                <a:ea typeface="Verdana" pitchFamily="34" charset="0"/>
                <a:cs typeface="Verdana" pitchFamily="34" charset="0"/>
              </a:rPr>
              <a:t> </a:t>
            </a:r>
            <a:r>
              <a:rPr lang="nl-NL" sz="1600" dirty="0" smtClean="0">
                <a:solidFill>
                  <a:schemeClr val="bg1"/>
                </a:solidFill>
                <a:latin typeface="Verdana" pitchFamily="34" charset="0"/>
                <a:ea typeface="Verdana" pitchFamily="34" charset="0"/>
                <a:cs typeface="Verdana" pitchFamily="34" charset="0"/>
              </a:rPr>
              <a:t>= </a:t>
            </a:r>
            <a:r>
              <a:rPr lang="nl-NL" sz="1600" dirty="0" err="1" smtClean="0">
                <a:solidFill>
                  <a:srgbClr val="FFFF00"/>
                </a:solidFill>
                <a:latin typeface="Verdana" pitchFamily="34" charset="0"/>
                <a:ea typeface="Verdana" pitchFamily="34" charset="0"/>
                <a:cs typeface="Verdana" pitchFamily="34" charset="0"/>
              </a:rPr>
              <a:t>F</a:t>
            </a:r>
            <a:r>
              <a:rPr lang="nl-NL" sz="1600" baseline="-25000" dirty="0" err="1" smtClean="0">
                <a:solidFill>
                  <a:srgbClr val="FFFF00"/>
                </a:solidFill>
                <a:latin typeface="Verdana" pitchFamily="34" charset="0"/>
                <a:ea typeface="Verdana" pitchFamily="34" charset="0"/>
                <a:cs typeface="Verdana" pitchFamily="34" charset="0"/>
              </a:rPr>
              <a:t>som</a:t>
            </a:r>
            <a:endParaRPr lang="nl-NL" sz="1600" baseline="-25000" dirty="0" smtClean="0">
              <a:solidFill>
                <a:srgbClr val="FFFF00"/>
              </a:solidFill>
              <a:latin typeface="Verdana" pitchFamily="34" charset="0"/>
              <a:ea typeface="Verdana" pitchFamily="34" charset="0"/>
              <a:cs typeface="Verdana" pitchFamily="34" charset="0"/>
            </a:endParaRPr>
          </a:p>
          <a:p>
            <a:pPr algn="ctr"/>
            <a:endParaRPr lang="nl-NL" sz="1600" dirty="0" smtClean="0">
              <a:solidFill>
                <a:schemeClr val="bg1"/>
              </a:solidFill>
              <a:latin typeface="Verdana" pitchFamily="34" charset="0"/>
              <a:ea typeface="Verdana" pitchFamily="34" charset="0"/>
              <a:cs typeface="Verdana" pitchFamily="34" charset="0"/>
            </a:endParaRPr>
          </a:p>
          <a:p>
            <a:pPr algn="ctr"/>
            <a:r>
              <a:rPr lang="nl-NL" sz="1600" dirty="0" smtClean="0">
                <a:solidFill>
                  <a:srgbClr val="00B050"/>
                </a:solidFill>
                <a:latin typeface="Verdana" pitchFamily="34" charset="0"/>
                <a:ea typeface="Verdana" pitchFamily="34" charset="0"/>
                <a:cs typeface="Verdana" pitchFamily="34" charset="0"/>
              </a:rPr>
              <a:t>500 N</a:t>
            </a:r>
            <a:r>
              <a:rPr lang="nl-NL" sz="1600" dirty="0" smtClean="0">
                <a:solidFill>
                  <a:srgbClr val="FF0000"/>
                </a:solidFill>
                <a:latin typeface="Verdana" pitchFamily="34" charset="0"/>
                <a:ea typeface="Verdana" pitchFamily="34" charset="0"/>
                <a:cs typeface="Verdana" pitchFamily="34" charset="0"/>
              </a:rPr>
              <a:t> </a:t>
            </a:r>
            <a:r>
              <a:rPr lang="nl-NL" sz="1600" dirty="0">
                <a:solidFill>
                  <a:schemeClr val="bg1"/>
                </a:solidFill>
                <a:latin typeface="Verdana" pitchFamily="34" charset="0"/>
                <a:ea typeface="Verdana" pitchFamily="34" charset="0"/>
                <a:cs typeface="Verdana" pitchFamily="34" charset="0"/>
              </a:rPr>
              <a:t>–</a:t>
            </a:r>
            <a:r>
              <a:rPr lang="nl-NL" sz="1600" dirty="0">
                <a:solidFill>
                  <a:srgbClr val="FF0000"/>
                </a:solidFill>
                <a:latin typeface="Verdana" pitchFamily="34" charset="0"/>
                <a:ea typeface="Verdana" pitchFamily="34" charset="0"/>
                <a:cs typeface="Verdana" pitchFamily="34" charset="0"/>
              </a:rPr>
              <a:t> </a:t>
            </a:r>
            <a:r>
              <a:rPr lang="nl-NL" sz="1600" dirty="0" smtClean="0">
                <a:solidFill>
                  <a:srgbClr val="FF0000"/>
                </a:solidFill>
                <a:latin typeface="Verdana" pitchFamily="34" charset="0"/>
                <a:ea typeface="Verdana" pitchFamily="34" charset="0"/>
                <a:cs typeface="Verdana" pitchFamily="34" charset="0"/>
              </a:rPr>
              <a:t>500 N</a:t>
            </a:r>
            <a:r>
              <a:rPr lang="nl-NL" sz="1600" baseline="-25000" dirty="0" smtClean="0">
                <a:solidFill>
                  <a:srgbClr val="00B050"/>
                </a:solidFill>
                <a:latin typeface="Verdana" pitchFamily="34" charset="0"/>
                <a:ea typeface="Verdana" pitchFamily="34" charset="0"/>
                <a:cs typeface="Verdana" pitchFamily="34" charset="0"/>
              </a:rPr>
              <a:t> </a:t>
            </a:r>
            <a:r>
              <a:rPr lang="nl-NL" sz="1600" dirty="0">
                <a:solidFill>
                  <a:schemeClr val="bg1"/>
                </a:solidFill>
                <a:latin typeface="Verdana" pitchFamily="34" charset="0"/>
                <a:ea typeface="Verdana" pitchFamily="34" charset="0"/>
                <a:cs typeface="Verdana" pitchFamily="34" charset="0"/>
              </a:rPr>
              <a:t>= </a:t>
            </a:r>
            <a:r>
              <a:rPr lang="nl-NL" sz="1600" dirty="0" smtClean="0">
                <a:solidFill>
                  <a:srgbClr val="FFFF00"/>
                </a:solidFill>
                <a:latin typeface="Verdana" pitchFamily="34" charset="0"/>
                <a:ea typeface="Verdana" pitchFamily="34" charset="0"/>
                <a:cs typeface="Verdana" pitchFamily="34" charset="0"/>
              </a:rPr>
              <a:t>0 N</a:t>
            </a:r>
            <a:endParaRPr lang="nl-NL" sz="1600" baseline="-25000" dirty="0">
              <a:solidFill>
                <a:srgbClr val="FFFF00"/>
              </a:solidFill>
              <a:latin typeface="Verdana" pitchFamily="34" charset="0"/>
              <a:ea typeface="Verdana" pitchFamily="34" charset="0"/>
              <a:cs typeface="Verdana" pitchFamily="34" charset="0"/>
            </a:endParaRPr>
          </a:p>
          <a:p>
            <a:pPr algn="ctr"/>
            <a:endParaRPr lang="nl-NL" sz="1600" dirty="0" smtClean="0">
              <a:solidFill>
                <a:schemeClr val="bg1"/>
              </a:solidFill>
              <a:latin typeface="Verdana" pitchFamily="34" charset="0"/>
              <a:ea typeface="Verdana" pitchFamily="34" charset="0"/>
              <a:cs typeface="Verdana" pitchFamily="34" charset="0"/>
            </a:endParaRPr>
          </a:p>
          <a:p>
            <a:pPr algn="ctr"/>
            <a:r>
              <a:rPr lang="nl-NL" sz="1600" dirty="0" smtClean="0">
                <a:solidFill>
                  <a:schemeClr val="bg1"/>
                </a:solidFill>
                <a:latin typeface="Verdana" pitchFamily="34" charset="0"/>
                <a:ea typeface="Verdana" pitchFamily="34" charset="0"/>
                <a:cs typeface="Verdana" pitchFamily="34" charset="0"/>
              </a:rPr>
              <a:t>Somkracht = 0</a:t>
            </a:r>
          </a:p>
          <a:p>
            <a:pPr algn="ctr"/>
            <a:endParaRPr lang="nl-NL" sz="1600" dirty="0">
              <a:solidFill>
                <a:schemeClr val="bg1"/>
              </a:solidFill>
              <a:latin typeface="Verdana" pitchFamily="34" charset="0"/>
              <a:ea typeface="Verdana" pitchFamily="34" charset="0"/>
              <a:cs typeface="Verdana" pitchFamily="34" charset="0"/>
            </a:endParaRPr>
          </a:p>
          <a:p>
            <a:pPr algn="ctr"/>
            <a:r>
              <a:rPr lang="nl-NL" sz="1600" dirty="0" smtClean="0">
                <a:solidFill>
                  <a:schemeClr val="bg1"/>
                </a:solidFill>
                <a:latin typeface="Verdana" pitchFamily="34" charset="0"/>
                <a:ea typeface="Verdana" pitchFamily="34" charset="0"/>
                <a:cs typeface="Verdana" pitchFamily="34" charset="0"/>
              </a:rPr>
              <a:t>Snelheid veranderd niet</a:t>
            </a:r>
          </a:p>
        </p:txBody>
      </p:sp>
      <p:sp>
        <p:nvSpPr>
          <p:cNvPr id="129" name="Tekstvak 128"/>
          <p:cNvSpPr txBox="1"/>
          <p:nvPr/>
        </p:nvSpPr>
        <p:spPr>
          <a:xfrm>
            <a:off x="6196857" y="4475310"/>
            <a:ext cx="2927646" cy="1815882"/>
          </a:xfrm>
          <a:prstGeom prst="rect">
            <a:avLst/>
          </a:prstGeom>
          <a:noFill/>
        </p:spPr>
        <p:txBody>
          <a:bodyPr wrap="square" rtlCol="0">
            <a:spAutoFit/>
          </a:bodyPr>
          <a:lstStyle/>
          <a:p>
            <a:pPr algn="ctr"/>
            <a:r>
              <a:rPr lang="nl-NL" sz="1600" dirty="0" err="1" smtClean="0">
                <a:solidFill>
                  <a:srgbClr val="00B050"/>
                </a:solidFill>
                <a:latin typeface="Verdana" pitchFamily="34" charset="0"/>
                <a:ea typeface="Verdana" pitchFamily="34" charset="0"/>
                <a:cs typeface="Verdana" pitchFamily="34" charset="0"/>
              </a:rPr>
              <a:t>F</a:t>
            </a:r>
            <a:r>
              <a:rPr lang="nl-NL" sz="1600" baseline="-25000" dirty="0" err="1" smtClean="0">
                <a:solidFill>
                  <a:srgbClr val="00B050"/>
                </a:solidFill>
                <a:latin typeface="Verdana" pitchFamily="34" charset="0"/>
                <a:ea typeface="Verdana" pitchFamily="34" charset="0"/>
                <a:cs typeface="Verdana" pitchFamily="34" charset="0"/>
              </a:rPr>
              <a:t>duw</a:t>
            </a:r>
            <a:r>
              <a:rPr lang="nl-NL" sz="1600" baseline="-25000" dirty="0" smtClean="0">
                <a:solidFill>
                  <a:srgbClr val="00B050"/>
                </a:solidFill>
                <a:latin typeface="Verdana" pitchFamily="34" charset="0"/>
                <a:ea typeface="Verdana" pitchFamily="34" charset="0"/>
                <a:cs typeface="Verdana" pitchFamily="34" charset="0"/>
              </a:rPr>
              <a:t> </a:t>
            </a:r>
            <a:r>
              <a:rPr lang="nl-NL" sz="1600" dirty="0" smtClean="0">
                <a:solidFill>
                  <a:schemeClr val="bg1"/>
                </a:solidFill>
                <a:latin typeface="Verdana" pitchFamily="34" charset="0"/>
                <a:ea typeface="Verdana" pitchFamily="34" charset="0"/>
                <a:cs typeface="Verdana" pitchFamily="34" charset="0"/>
              </a:rPr>
              <a:t>– </a:t>
            </a:r>
            <a:r>
              <a:rPr lang="nl-NL" sz="1600" dirty="0" err="1" smtClean="0">
                <a:solidFill>
                  <a:srgbClr val="FF0000"/>
                </a:solidFill>
                <a:latin typeface="Verdana" pitchFamily="34" charset="0"/>
                <a:ea typeface="Verdana" pitchFamily="34" charset="0"/>
                <a:cs typeface="Verdana" pitchFamily="34" charset="0"/>
              </a:rPr>
              <a:t>F</a:t>
            </a:r>
            <a:r>
              <a:rPr lang="nl-NL" sz="1600" baseline="-25000" dirty="0" err="1" smtClean="0">
                <a:solidFill>
                  <a:srgbClr val="FF0000"/>
                </a:solidFill>
                <a:latin typeface="Verdana" pitchFamily="34" charset="0"/>
                <a:ea typeface="Verdana" pitchFamily="34" charset="0"/>
                <a:cs typeface="Verdana" pitchFamily="34" charset="0"/>
              </a:rPr>
              <a:t>w</a:t>
            </a:r>
            <a:r>
              <a:rPr lang="nl-NL" sz="1600" dirty="0" smtClean="0">
                <a:solidFill>
                  <a:srgbClr val="FF0000"/>
                </a:solidFill>
                <a:latin typeface="Verdana" pitchFamily="34" charset="0"/>
                <a:ea typeface="Verdana" pitchFamily="34" charset="0"/>
                <a:cs typeface="Verdana" pitchFamily="34" charset="0"/>
              </a:rPr>
              <a:t> </a:t>
            </a:r>
            <a:r>
              <a:rPr lang="nl-NL" sz="1600" dirty="0" smtClean="0">
                <a:solidFill>
                  <a:schemeClr val="bg1"/>
                </a:solidFill>
                <a:latin typeface="Verdana" pitchFamily="34" charset="0"/>
                <a:ea typeface="Verdana" pitchFamily="34" charset="0"/>
                <a:cs typeface="Verdana" pitchFamily="34" charset="0"/>
              </a:rPr>
              <a:t>= </a:t>
            </a:r>
            <a:r>
              <a:rPr lang="nl-NL" sz="1600" dirty="0" err="1" smtClean="0">
                <a:solidFill>
                  <a:srgbClr val="FFFF00"/>
                </a:solidFill>
                <a:latin typeface="Verdana" pitchFamily="34" charset="0"/>
                <a:ea typeface="Verdana" pitchFamily="34" charset="0"/>
                <a:cs typeface="Verdana" pitchFamily="34" charset="0"/>
              </a:rPr>
              <a:t>F</a:t>
            </a:r>
            <a:r>
              <a:rPr lang="nl-NL" sz="1600" baseline="-25000" dirty="0" err="1" smtClean="0">
                <a:solidFill>
                  <a:srgbClr val="FFFF00"/>
                </a:solidFill>
                <a:latin typeface="Verdana" pitchFamily="34" charset="0"/>
                <a:ea typeface="Verdana" pitchFamily="34" charset="0"/>
                <a:cs typeface="Verdana" pitchFamily="34" charset="0"/>
              </a:rPr>
              <a:t>som</a:t>
            </a:r>
            <a:endParaRPr lang="nl-NL" sz="1600" baseline="-25000" dirty="0" smtClean="0">
              <a:solidFill>
                <a:srgbClr val="FFFF00"/>
              </a:solidFill>
              <a:latin typeface="Verdana" pitchFamily="34" charset="0"/>
              <a:ea typeface="Verdana" pitchFamily="34" charset="0"/>
              <a:cs typeface="Verdana" pitchFamily="34" charset="0"/>
            </a:endParaRPr>
          </a:p>
          <a:p>
            <a:pPr algn="ctr"/>
            <a:endParaRPr lang="nl-NL" sz="1600" dirty="0" smtClean="0">
              <a:solidFill>
                <a:schemeClr val="bg1"/>
              </a:solidFill>
              <a:latin typeface="Verdana" pitchFamily="34" charset="0"/>
              <a:ea typeface="Verdana" pitchFamily="34" charset="0"/>
              <a:cs typeface="Verdana" pitchFamily="34" charset="0"/>
            </a:endParaRPr>
          </a:p>
          <a:p>
            <a:pPr algn="ctr"/>
            <a:r>
              <a:rPr lang="nl-NL" sz="1600" dirty="0" smtClean="0">
                <a:solidFill>
                  <a:srgbClr val="00B050"/>
                </a:solidFill>
                <a:latin typeface="Verdana" pitchFamily="34" charset="0"/>
                <a:ea typeface="Verdana" pitchFamily="34" charset="0"/>
                <a:cs typeface="Verdana" pitchFamily="34" charset="0"/>
              </a:rPr>
              <a:t>500 N</a:t>
            </a:r>
            <a:r>
              <a:rPr lang="nl-NL" sz="1600" baseline="-25000" dirty="0" smtClean="0">
                <a:solidFill>
                  <a:srgbClr val="00B050"/>
                </a:solidFill>
                <a:latin typeface="Verdana" pitchFamily="34" charset="0"/>
                <a:ea typeface="Verdana" pitchFamily="34" charset="0"/>
                <a:cs typeface="Verdana" pitchFamily="34" charset="0"/>
              </a:rPr>
              <a:t> </a:t>
            </a:r>
            <a:r>
              <a:rPr lang="nl-NL" sz="1600" dirty="0">
                <a:solidFill>
                  <a:schemeClr val="bg1"/>
                </a:solidFill>
                <a:latin typeface="Verdana" pitchFamily="34" charset="0"/>
                <a:ea typeface="Verdana" pitchFamily="34" charset="0"/>
                <a:cs typeface="Verdana" pitchFamily="34" charset="0"/>
              </a:rPr>
              <a:t>– </a:t>
            </a:r>
            <a:r>
              <a:rPr lang="nl-NL" sz="1600" dirty="0">
                <a:solidFill>
                  <a:srgbClr val="FF0000"/>
                </a:solidFill>
                <a:latin typeface="Verdana" pitchFamily="34" charset="0"/>
                <a:ea typeface="Verdana" pitchFamily="34" charset="0"/>
                <a:cs typeface="Verdana" pitchFamily="34" charset="0"/>
              </a:rPr>
              <a:t>200 </a:t>
            </a:r>
            <a:r>
              <a:rPr lang="nl-NL" sz="1600" dirty="0" smtClean="0">
                <a:solidFill>
                  <a:srgbClr val="FF0000"/>
                </a:solidFill>
                <a:latin typeface="Verdana" pitchFamily="34" charset="0"/>
                <a:ea typeface="Verdana" pitchFamily="34" charset="0"/>
                <a:cs typeface="Verdana" pitchFamily="34" charset="0"/>
              </a:rPr>
              <a:t>N </a:t>
            </a:r>
            <a:r>
              <a:rPr lang="nl-NL" sz="1600" dirty="0" smtClean="0">
                <a:solidFill>
                  <a:schemeClr val="bg1"/>
                </a:solidFill>
                <a:latin typeface="Verdana" pitchFamily="34" charset="0"/>
                <a:ea typeface="Verdana" pitchFamily="34" charset="0"/>
                <a:cs typeface="Verdana" pitchFamily="34" charset="0"/>
              </a:rPr>
              <a:t>= </a:t>
            </a:r>
            <a:r>
              <a:rPr lang="nl-NL" sz="1600" dirty="0" smtClean="0">
                <a:solidFill>
                  <a:srgbClr val="FFFF00"/>
                </a:solidFill>
                <a:latin typeface="Verdana" pitchFamily="34" charset="0"/>
                <a:ea typeface="Verdana" pitchFamily="34" charset="0"/>
                <a:cs typeface="Verdana" pitchFamily="34" charset="0"/>
              </a:rPr>
              <a:t>300 N</a:t>
            </a:r>
            <a:endParaRPr lang="nl-NL" sz="1600" baseline="-25000" dirty="0">
              <a:solidFill>
                <a:srgbClr val="FFFF00"/>
              </a:solidFill>
              <a:latin typeface="Verdana" pitchFamily="34" charset="0"/>
              <a:ea typeface="Verdana" pitchFamily="34" charset="0"/>
              <a:cs typeface="Verdana" pitchFamily="34" charset="0"/>
            </a:endParaRPr>
          </a:p>
          <a:p>
            <a:pPr algn="ctr"/>
            <a:endParaRPr lang="nl-NL" sz="1600" dirty="0" smtClean="0">
              <a:solidFill>
                <a:schemeClr val="bg1"/>
              </a:solidFill>
              <a:latin typeface="Verdana" pitchFamily="34" charset="0"/>
              <a:ea typeface="Verdana" pitchFamily="34" charset="0"/>
              <a:cs typeface="Verdana" pitchFamily="34" charset="0"/>
            </a:endParaRPr>
          </a:p>
          <a:p>
            <a:pPr algn="ctr"/>
            <a:r>
              <a:rPr lang="nl-NL" sz="1600" dirty="0" smtClean="0">
                <a:solidFill>
                  <a:schemeClr val="bg1"/>
                </a:solidFill>
                <a:latin typeface="Verdana" pitchFamily="34" charset="0"/>
                <a:ea typeface="Verdana" pitchFamily="34" charset="0"/>
                <a:cs typeface="Verdana" pitchFamily="34" charset="0"/>
              </a:rPr>
              <a:t>Somkracht &gt; 0</a:t>
            </a:r>
          </a:p>
          <a:p>
            <a:pPr algn="ctr"/>
            <a:endParaRPr lang="nl-NL" sz="1600" dirty="0">
              <a:solidFill>
                <a:schemeClr val="bg1"/>
              </a:solidFill>
              <a:latin typeface="Verdana" pitchFamily="34" charset="0"/>
              <a:ea typeface="Verdana" pitchFamily="34" charset="0"/>
              <a:cs typeface="Verdana" pitchFamily="34" charset="0"/>
            </a:endParaRPr>
          </a:p>
          <a:p>
            <a:pPr algn="ctr"/>
            <a:r>
              <a:rPr lang="nl-NL" sz="1600" dirty="0" smtClean="0">
                <a:solidFill>
                  <a:schemeClr val="bg1"/>
                </a:solidFill>
                <a:latin typeface="Verdana" pitchFamily="34" charset="0"/>
                <a:ea typeface="Verdana" pitchFamily="34" charset="0"/>
                <a:cs typeface="Verdana" pitchFamily="34" charset="0"/>
              </a:rPr>
              <a:t>Bank versneld naar rechts</a:t>
            </a:r>
          </a:p>
        </p:txBody>
      </p:sp>
      <p:sp>
        <p:nvSpPr>
          <p:cNvPr id="38" name="Afgeronde rechthoek 37"/>
          <p:cNvSpPr/>
          <p:nvPr/>
        </p:nvSpPr>
        <p:spPr>
          <a:xfrm>
            <a:off x="12341" y="-1035496"/>
            <a:ext cx="9144000" cy="1008112"/>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400" dirty="0">
                <a:solidFill>
                  <a:schemeClr val="tx1"/>
                </a:solidFill>
              </a:rPr>
              <a:t>Het effect van meerdere krachten die op hetzelfde voorwerp werken noemen we de somkracht. In het voorbeeld hiernaast werkt er een wrijvingskracht tussen de fiets en de weg. Ook werkt er een voortstuwende kracht door het trappen van de jongen.</a:t>
            </a:r>
          </a:p>
          <a:p>
            <a:endParaRPr lang="nl-NL" sz="1400" dirty="0">
              <a:solidFill>
                <a:schemeClr val="tx1"/>
              </a:solidFill>
            </a:endParaRPr>
          </a:p>
        </p:txBody>
      </p:sp>
      <p:grpSp>
        <p:nvGrpSpPr>
          <p:cNvPr id="39" name="Groep 38"/>
          <p:cNvGrpSpPr/>
          <p:nvPr/>
        </p:nvGrpSpPr>
        <p:grpSpPr>
          <a:xfrm>
            <a:off x="0" y="0"/>
            <a:ext cx="9180512" cy="6864927"/>
            <a:chOff x="0" y="0"/>
            <a:chExt cx="9180512" cy="6864927"/>
          </a:xfrm>
        </p:grpSpPr>
        <p:sp>
          <p:nvSpPr>
            <p:cNvPr id="40" name="Rechthoek 39"/>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20000"/>
                      <a:lumOff val="80000"/>
                    </a:schemeClr>
                  </a:solidFill>
                </a:rPr>
                <a:t>Resultante / som-kracht</a:t>
              </a:r>
              <a:endParaRPr lang="nl-NL" sz="2400" dirty="0">
                <a:solidFill>
                  <a:schemeClr val="bg1"/>
                </a:solidFill>
                <a:latin typeface="Verdana" pitchFamily="34" charset="0"/>
                <a:ea typeface="Verdana" pitchFamily="34" charset="0"/>
                <a:cs typeface="Verdana" pitchFamily="34" charset="0"/>
              </a:endParaRPr>
            </a:p>
          </p:txBody>
        </p:sp>
        <p:pic>
          <p:nvPicPr>
            <p:cNvPr id="42" name="Afbeelding 41"/>
            <p:cNvPicPr>
              <a:picLocks noChangeAspect="1"/>
            </p:cNvPicPr>
            <p:nvPr/>
          </p:nvPicPr>
          <p:blipFill>
            <a:blip r:embed="rId8"/>
            <a:stretch>
              <a:fillRect/>
            </a:stretch>
          </p:blipFill>
          <p:spPr>
            <a:xfrm>
              <a:off x="8324202" y="6353365"/>
              <a:ext cx="856310" cy="511562"/>
            </a:xfrm>
            <a:prstGeom prst="rect">
              <a:avLst/>
            </a:prstGeom>
          </p:spPr>
        </p:pic>
      </p:grpSp>
      <p:sp>
        <p:nvSpPr>
          <p:cNvPr id="43" name="Afgeronde rechthoek 42"/>
          <p:cNvSpPr/>
          <p:nvPr/>
        </p:nvSpPr>
        <p:spPr>
          <a:xfrm>
            <a:off x="134888" y="188640"/>
            <a:ext cx="216024"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spTree>
    <p:extLst>
      <p:ext uri="{BB962C8B-B14F-4D97-AF65-F5344CB8AC3E}">
        <p14:creationId xmlns:p14="http://schemas.microsoft.com/office/powerpoint/2010/main" val="3868232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1000" fill="hold"/>
                                        <p:tgtEl>
                                          <p:spTgt spid="3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0"/>
                                        </p:tgtEl>
                                      </p:cBhvr>
                                    </p:animEffect>
                                    <p:set>
                                      <p:cBhvr>
                                        <p:cTn id="15" dur="1" fill="hold">
                                          <p:stCondLst>
                                            <p:cond delay="499"/>
                                          </p:stCondLst>
                                        </p:cTn>
                                        <p:tgtEl>
                                          <p:spTgt spid="90"/>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1"/>
                                        </p:tgtEl>
                                      </p:cBhvr>
                                    </p:animEffect>
                                    <p:set>
                                      <p:cBhvr>
                                        <p:cTn id="18" dur="1" fill="hold">
                                          <p:stCondLst>
                                            <p:cond delay="499"/>
                                          </p:stCondLst>
                                        </p:cTn>
                                        <p:tgtEl>
                                          <p:spTgt spid="9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childTnLst>
                                </p:cTn>
                              </p:par>
                              <p:par>
                                <p:cTn id="24" presetID="10" presetClass="entr" presetSubtype="0" fill="hold" nodeType="with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500"/>
                                        <p:tgtEl>
                                          <p:spTgt spid="91"/>
                                        </p:tgtEl>
                                      </p:cBhvr>
                                    </p:animEffect>
                                  </p:childTnLst>
                                </p:cTn>
                              </p:par>
                            </p:childTnLst>
                          </p:cTn>
                        </p:par>
                      </p:childTnLst>
                    </p:cTn>
                  </p:par>
                </p:childTnLst>
              </p:cTn>
              <p:nextCondLst>
                <p:cond evt="onClick" delay="0">
                  <p:tgtEl>
                    <p:spTgt spid="95"/>
                  </p:tgtEl>
                </p:cond>
              </p:nextCondLst>
            </p:seq>
            <p:seq concurrent="1" nextAc="seek">
              <p:cTn id="27" restart="whenNotActive" fill="hold" evtFilter="cancelBubble" nodeType="interactiveSeq">
                <p:stCondLst>
                  <p:cond evt="onClick" delay="0">
                    <p:tgtEl>
                      <p:spTgt spid="96"/>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98"/>
                                        </p:tgtEl>
                                      </p:cBhvr>
                                    </p:animEffect>
                                    <p:set>
                                      <p:cBhvr>
                                        <p:cTn id="37"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38" restart="whenNotActive" fill="hold" evtFilter="cancelBubble" nodeType="interactiveSeq">
                <p:stCondLst>
                  <p:cond evt="onClick" delay="0">
                    <p:tgtEl>
                      <p:spTgt spid="10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1"/>
                                        </p:tgtEl>
                                      </p:cBhvr>
                                    </p:animEffect>
                                    <p:set>
                                      <p:cBhvr>
                                        <p:cTn id="43" dur="1" fill="hold">
                                          <p:stCondLst>
                                            <p:cond delay="499"/>
                                          </p:stCondLst>
                                        </p:cTn>
                                        <p:tgtEl>
                                          <p:spTgt spid="10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02"/>
                                        </p:tgtEl>
                                      </p:cBhvr>
                                    </p:animEffect>
                                    <p:set>
                                      <p:cBhvr>
                                        <p:cTn id="46" dur="1" fill="hold">
                                          <p:stCondLst>
                                            <p:cond delay="499"/>
                                          </p:stCondLst>
                                        </p:cTn>
                                        <p:tgtEl>
                                          <p:spTgt spid="10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1"/>
                                        </p:tgtEl>
                                        <p:attrNameLst>
                                          <p:attrName>style.visibility</p:attrName>
                                        </p:attrNameLst>
                                      </p:cBhvr>
                                      <p:to>
                                        <p:strVal val="visible"/>
                                      </p:to>
                                    </p:set>
                                    <p:animEffect transition="in" filter="fade">
                                      <p:cBhvr>
                                        <p:cTn id="51" dur="500"/>
                                        <p:tgtEl>
                                          <p:spTgt spid="101"/>
                                        </p:tgtEl>
                                      </p:cBhvr>
                                    </p:animEffect>
                                  </p:childTnLst>
                                </p:cTn>
                              </p:par>
                              <p:par>
                                <p:cTn id="52" presetID="10" presetClass="entr" presetSubtype="0" fill="hold"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childTnLst>
                          </p:cTn>
                        </p:par>
                      </p:childTnLst>
                    </p:cTn>
                  </p:par>
                </p:childTnLst>
              </p:cTn>
              <p:nextCondLst>
                <p:cond evt="onClick" delay="0">
                  <p:tgtEl>
                    <p:spTgt spid="103"/>
                  </p:tgtEl>
                </p:cond>
              </p:nextCondLst>
            </p:seq>
            <p:seq concurrent="1" nextAc="seek">
              <p:cTn id="55" restart="whenNotActive" fill="hold" evtFilter="cancelBubble" nodeType="interactiveSeq">
                <p:stCondLst>
                  <p:cond evt="onClick" delay="0">
                    <p:tgtEl>
                      <p:spTgt spid="10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7"/>
                                        </p:tgtEl>
                                      </p:cBhvr>
                                    </p:animEffect>
                                    <p:set>
                                      <p:cBhvr>
                                        <p:cTn id="60" dur="1" fill="hold">
                                          <p:stCondLst>
                                            <p:cond delay="499"/>
                                          </p:stCondLst>
                                        </p:cTn>
                                        <p:tgtEl>
                                          <p:spTgt spid="107"/>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08"/>
                                        </p:tgtEl>
                                      </p:cBhvr>
                                    </p:animEffect>
                                    <p:set>
                                      <p:cBhvr>
                                        <p:cTn id="63" dur="1" fill="hold">
                                          <p:stCondLst>
                                            <p:cond delay="499"/>
                                          </p:stCondLst>
                                        </p:cTn>
                                        <p:tgtEl>
                                          <p:spTgt spid="10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500"/>
                                        <p:tgtEl>
                                          <p:spTgt spid="107"/>
                                        </p:tgtEl>
                                      </p:cBhvr>
                                    </p:animEffect>
                                  </p:childTnLst>
                                </p:cTn>
                              </p:par>
                              <p:par>
                                <p:cTn id="69" presetID="10" presetClass="entr" presetSubtype="0" fill="hold" nodeType="with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childTnLst>
                          </p:cTn>
                        </p:par>
                      </p:childTnLst>
                    </p:cTn>
                  </p:par>
                </p:childTnLst>
              </p:cTn>
              <p:nextCondLst>
                <p:cond evt="onClick" delay="0">
                  <p:tgtEl>
                    <p:spTgt spid="109"/>
                  </p:tgtEl>
                </p:cond>
              </p:nextCondLst>
            </p:seq>
            <p:seq concurrent="1" nextAc="seek">
              <p:cTn id="72" restart="whenNotActive" fill="hold" evtFilter="cancelBubble" nodeType="interactiveSeq">
                <p:stCondLst>
                  <p:cond evt="onClick" delay="0">
                    <p:tgtEl>
                      <p:spTgt spid="110"/>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500"/>
                                        <p:tgtEl>
                                          <p:spTgt spid="1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11"/>
                                        </p:tgtEl>
                                      </p:cBhvr>
                                    </p:animEffect>
                                    <p:set>
                                      <p:cBhvr>
                                        <p:cTn id="82"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83" restart="whenNotActive" fill="hold" evtFilter="cancelBubble" nodeType="interactiveSeq">
                <p:stCondLst>
                  <p:cond evt="onClick" delay="0">
                    <p:tgtEl>
                      <p:spTgt spid="104"/>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112"/>
                                        </p:tgtEl>
                                        <p:attrNameLst>
                                          <p:attrName>style.visibility</p:attrName>
                                        </p:attrNameLst>
                                      </p:cBhvr>
                                      <p:to>
                                        <p:strVal val="visible"/>
                                      </p:to>
                                    </p:set>
                                    <p:animEffect transition="in" filter="fade">
                                      <p:cBhvr>
                                        <p:cTn id="88" dur="500"/>
                                        <p:tgtEl>
                                          <p:spTgt spid="411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4112"/>
                                        </p:tgtEl>
                                      </p:cBhvr>
                                    </p:animEffect>
                                    <p:set>
                                      <p:cBhvr>
                                        <p:cTn id="93" dur="1" fill="hold">
                                          <p:stCondLst>
                                            <p:cond delay="499"/>
                                          </p:stCondLst>
                                        </p:cTn>
                                        <p:tgtEl>
                                          <p:spTgt spid="4112"/>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94" restart="whenNotActive" fill="hold" evtFilter="cancelBubble" nodeType="interactiveSeq">
                <p:stCondLst>
                  <p:cond evt="onClick" delay="0">
                    <p:tgtEl>
                      <p:spTgt spid="38"/>
                    </p:tgtEl>
                  </p:cond>
                </p:stCondLst>
                <p:endSync evt="end" delay="0">
                  <p:rtn val="all"/>
                </p:endSync>
                <p:childTnLst>
                  <p:par>
                    <p:cTn id="95" fill="hold">
                      <p:stCondLst>
                        <p:cond delay="0"/>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38"/>
                                        </p:tgtEl>
                                      </p:cBhvr>
                                    </p:animEffect>
                                    <p:set>
                                      <p:cBhvr>
                                        <p:cTn id="9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4112" grpId="0" animBg="1"/>
      <p:bldP spid="4112" grpId="1" animBg="1"/>
      <p:bldP spid="38" grpId="0" animBg="1"/>
      <p:bldP spid="38" grpId="1" animBg="1"/>
      <p:bldP spid="38"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785802"/>
            <a:ext cx="8229600" cy="1143000"/>
          </a:xfrm>
        </p:spPr>
        <p:txBody>
          <a:bodyPr/>
          <a:lstStyle/>
          <a:p>
            <a:endParaRPr lang="nl-NL" dirty="0">
              <a:solidFill>
                <a:schemeClr val="tx2">
                  <a:lumMod val="20000"/>
                  <a:lumOff val="80000"/>
                </a:schemeClr>
              </a:solidFill>
            </a:endParaRPr>
          </a:p>
        </p:txBody>
      </p:sp>
      <p:sp>
        <p:nvSpPr>
          <p:cNvPr id="3" name="Tijdelijke aanduiding voor inhoud 2"/>
          <p:cNvSpPr>
            <a:spLocks noGrp="1"/>
          </p:cNvSpPr>
          <p:nvPr>
            <p:ph idx="1"/>
          </p:nvPr>
        </p:nvSpPr>
        <p:spPr>
          <a:xfrm>
            <a:off x="733103" y="1278285"/>
            <a:ext cx="6645424" cy="4320480"/>
          </a:xfrm>
        </p:spPr>
        <p:txBody>
          <a:bodyPr>
            <a:noAutofit/>
          </a:bodyPr>
          <a:lstStyle/>
          <a:p>
            <a:pPr marL="0" indent="0">
              <a:buNone/>
            </a:pPr>
            <a:r>
              <a:rPr lang="nl-NL" sz="2000" dirty="0" smtClean="0">
                <a:solidFill>
                  <a:schemeClr val="tx2">
                    <a:lumMod val="20000"/>
                    <a:lumOff val="80000"/>
                  </a:schemeClr>
                </a:solidFill>
              </a:rPr>
              <a:t>Er werk drie kracht:</a:t>
            </a:r>
            <a:br>
              <a:rPr lang="nl-NL" sz="2000" dirty="0" smtClean="0">
                <a:solidFill>
                  <a:schemeClr val="tx2">
                    <a:lumMod val="20000"/>
                    <a:lumOff val="80000"/>
                  </a:schemeClr>
                </a:solidFill>
              </a:rPr>
            </a:br>
            <a:endParaRPr lang="nl-NL" sz="2000" dirty="0" smtClean="0">
              <a:solidFill>
                <a:schemeClr val="tx2">
                  <a:lumMod val="20000"/>
                  <a:lumOff val="80000"/>
                </a:schemeClr>
              </a:solidFill>
            </a:endParaRPr>
          </a:p>
          <a:p>
            <a:pPr>
              <a:buFont typeface="+mj-lt"/>
              <a:buAutoNum type="arabicPeriod"/>
            </a:pPr>
            <a:r>
              <a:rPr lang="nl-NL" sz="2000" dirty="0" smtClean="0">
                <a:solidFill>
                  <a:srgbClr val="FFFF00"/>
                </a:solidFill>
              </a:rPr>
              <a:t>De zwaartekracht (geel)</a:t>
            </a:r>
            <a:r>
              <a:rPr lang="nl-NL" sz="2000" dirty="0" smtClean="0">
                <a:solidFill>
                  <a:schemeClr val="tx2">
                    <a:lumMod val="20000"/>
                    <a:lumOff val="80000"/>
                  </a:schemeClr>
                </a:solidFill>
              </a:rPr>
              <a:t/>
            </a:r>
            <a:br>
              <a:rPr lang="nl-NL" sz="2000" dirty="0" smtClean="0">
                <a:solidFill>
                  <a:schemeClr val="tx2">
                    <a:lumMod val="20000"/>
                    <a:lumOff val="80000"/>
                  </a:schemeClr>
                </a:solidFill>
              </a:rPr>
            </a:br>
            <a:endParaRPr lang="nl-NL" sz="2000" dirty="0" smtClean="0">
              <a:solidFill>
                <a:schemeClr val="tx2">
                  <a:lumMod val="20000"/>
                  <a:lumOff val="80000"/>
                </a:schemeClr>
              </a:solidFill>
            </a:endParaRPr>
          </a:p>
          <a:p>
            <a:pPr>
              <a:buFont typeface="+mj-lt"/>
              <a:buAutoNum type="arabicPeriod"/>
            </a:pPr>
            <a:r>
              <a:rPr lang="nl-NL" sz="2000" dirty="0" smtClean="0">
                <a:solidFill>
                  <a:srgbClr val="00B050"/>
                </a:solidFill>
              </a:rPr>
              <a:t>Gewicht (groen)</a:t>
            </a:r>
            <a:br>
              <a:rPr lang="nl-NL" sz="2000" dirty="0" smtClean="0">
                <a:solidFill>
                  <a:srgbClr val="00B050"/>
                </a:solidFill>
              </a:rPr>
            </a:br>
            <a:endParaRPr lang="nl-NL" sz="2000" dirty="0" smtClean="0">
              <a:solidFill>
                <a:srgbClr val="00B050"/>
              </a:solidFill>
            </a:endParaRPr>
          </a:p>
          <a:p>
            <a:pPr>
              <a:buFont typeface="+mj-lt"/>
              <a:buAutoNum type="arabicPeriod"/>
            </a:pPr>
            <a:r>
              <a:rPr lang="nl-NL" sz="2000" dirty="0" smtClean="0">
                <a:solidFill>
                  <a:srgbClr val="F363D8"/>
                </a:solidFill>
              </a:rPr>
              <a:t>De opwaartse kracht van de tafel</a:t>
            </a:r>
            <a:r>
              <a:rPr lang="nl-NL" sz="1600" dirty="0" smtClean="0">
                <a:solidFill>
                  <a:srgbClr val="F363D8"/>
                </a:solidFill>
              </a:rPr>
              <a:t>.</a:t>
            </a:r>
            <a:endParaRPr lang="nl-NL" sz="1600" dirty="0">
              <a:solidFill>
                <a:srgbClr val="F363D8"/>
              </a:solidFill>
            </a:endParaRPr>
          </a:p>
        </p:txBody>
      </p:sp>
      <p:sp>
        <p:nvSpPr>
          <p:cNvPr id="5" name="Rechthoek 4"/>
          <p:cNvSpPr/>
          <p:nvPr/>
        </p:nvSpPr>
        <p:spPr>
          <a:xfrm>
            <a:off x="5944796" y="2439966"/>
            <a:ext cx="207170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5">
                  <a:lumMod val="20000"/>
                  <a:lumOff val="80000"/>
                </a:schemeClr>
              </a:solidFill>
            </a:endParaRPr>
          </a:p>
        </p:txBody>
      </p:sp>
      <p:sp>
        <p:nvSpPr>
          <p:cNvPr id="6" name="Rechthoek 5"/>
          <p:cNvSpPr/>
          <p:nvPr/>
        </p:nvSpPr>
        <p:spPr>
          <a:xfrm>
            <a:off x="5016102" y="3011470"/>
            <a:ext cx="400052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5">
                  <a:lumMod val="20000"/>
                  <a:lumOff val="80000"/>
                </a:schemeClr>
              </a:solidFill>
            </a:endParaRPr>
          </a:p>
        </p:txBody>
      </p:sp>
      <p:sp>
        <p:nvSpPr>
          <p:cNvPr id="7" name="Rechthoek 6"/>
          <p:cNvSpPr/>
          <p:nvPr/>
        </p:nvSpPr>
        <p:spPr>
          <a:xfrm>
            <a:off x="5158978" y="3082908"/>
            <a:ext cx="71438"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5">
                  <a:lumMod val="20000"/>
                  <a:lumOff val="80000"/>
                </a:schemeClr>
              </a:solidFill>
            </a:endParaRPr>
          </a:p>
        </p:txBody>
      </p:sp>
      <p:sp>
        <p:nvSpPr>
          <p:cNvPr id="8" name="Rechthoek 7"/>
          <p:cNvSpPr/>
          <p:nvPr/>
        </p:nvSpPr>
        <p:spPr>
          <a:xfrm>
            <a:off x="8802316" y="3082908"/>
            <a:ext cx="71438"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5">
                  <a:lumMod val="20000"/>
                  <a:lumOff val="80000"/>
                </a:schemeClr>
              </a:solidFill>
            </a:endParaRPr>
          </a:p>
        </p:txBody>
      </p:sp>
      <p:cxnSp>
        <p:nvCxnSpPr>
          <p:cNvPr id="9" name="Rechte verbindingslijn met pijl 8"/>
          <p:cNvCxnSpPr/>
          <p:nvPr/>
        </p:nvCxnSpPr>
        <p:spPr>
          <a:xfrm rot="5400000">
            <a:off x="6302780" y="3367866"/>
            <a:ext cx="1285884" cy="1588"/>
          </a:xfrm>
          <a:prstGeom prst="straightConnector1">
            <a:avLst/>
          </a:prstGeom>
          <a:ln w="57150">
            <a:solidFill>
              <a:srgbClr val="FFFF00"/>
            </a:solidFill>
            <a:tailEnd type="arrow"/>
          </a:ln>
        </p:spPr>
        <p:style>
          <a:lnRef idx="3">
            <a:schemeClr val="accent3"/>
          </a:lnRef>
          <a:fillRef idx="0">
            <a:schemeClr val="accent3"/>
          </a:fillRef>
          <a:effectRef idx="2">
            <a:schemeClr val="accent3"/>
          </a:effectRef>
          <a:fontRef idx="minor">
            <a:schemeClr val="tx1"/>
          </a:fontRef>
        </p:style>
      </p:cxnSp>
      <p:cxnSp>
        <p:nvCxnSpPr>
          <p:cNvPr id="10" name="Rechte verbindingslijn met pijl 9"/>
          <p:cNvCxnSpPr/>
          <p:nvPr/>
        </p:nvCxnSpPr>
        <p:spPr>
          <a:xfrm rot="5400000" flipH="1" flipV="1">
            <a:off x="6374218" y="2367734"/>
            <a:ext cx="1285884" cy="1588"/>
          </a:xfrm>
          <a:prstGeom prst="straightConnector1">
            <a:avLst/>
          </a:prstGeom>
          <a:ln w="57150">
            <a:solidFill>
              <a:srgbClr val="F363D8"/>
            </a:solidFill>
            <a:tailEnd type="arrow"/>
          </a:ln>
        </p:spPr>
        <p:style>
          <a:lnRef idx="2">
            <a:schemeClr val="accent6"/>
          </a:lnRef>
          <a:fillRef idx="0">
            <a:schemeClr val="accent6"/>
          </a:fillRef>
          <a:effectRef idx="1">
            <a:schemeClr val="accent6"/>
          </a:effectRef>
          <a:fontRef idx="minor">
            <a:schemeClr val="tx1"/>
          </a:fontRef>
        </p:style>
      </p:cxnSp>
      <p:cxnSp>
        <p:nvCxnSpPr>
          <p:cNvPr id="11" name="Rechte verbindingslijn 10"/>
          <p:cNvCxnSpPr/>
          <p:nvPr/>
        </p:nvCxnSpPr>
        <p:spPr>
          <a:xfrm flipV="1">
            <a:off x="5944796" y="2439966"/>
            <a:ext cx="2071702" cy="571504"/>
          </a:xfrm>
          <a:prstGeom prst="line">
            <a:avLst/>
          </a:prstGeom>
        </p:spPr>
        <p:style>
          <a:lnRef idx="1">
            <a:schemeClr val="dk1"/>
          </a:lnRef>
          <a:fillRef idx="0">
            <a:schemeClr val="dk1"/>
          </a:fillRef>
          <a:effectRef idx="0">
            <a:schemeClr val="dk1"/>
          </a:effectRef>
          <a:fontRef idx="minor">
            <a:schemeClr val="tx1"/>
          </a:fontRef>
        </p:style>
      </p:cxnSp>
      <p:cxnSp>
        <p:nvCxnSpPr>
          <p:cNvPr id="12" name="Rechte verbindingslijn 11"/>
          <p:cNvCxnSpPr/>
          <p:nvPr/>
        </p:nvCxnSpPr>
        <p:spPr>
          <a:xfrm>
            <a:off x="5944796" y="2439966"/>
            <a:ext cx="2071702" cy="571504"/>
          </a:xfrm>
          <a:prstGeom prst="line">
            <a:avLst/>
          </a:prstGeom>
        </p:spPr>
        <p:style>
          <a:lnRef idx="1">
            <a:schemeClr val="dk1"/>
          </a:lnRef>
          <a:fillRef idx="0">
            <a:schemeClr val="dk1"/>
          </a:fillRef>
          <a:effectRef idx="0">
            <a:schemeClr val="dk1"/>
          </a:effectRef>
          <a:fontRef idx="minor">
            <a:schemeClr val="tx1"/>
          </a:fontRef>
        </p:style>
      </p:cxnSp>
      <p:cxnSp>
        <p:nvCxnSpPr>
          <p:cNvPr id="13" name="Rechte verbindingslijn met pijl 12"/>
          <p:cNvCxnSpPr/>
          <p:nvPr/>
        </p:nvCxnSpPr>
        <p:spPr>
          <a:xfrm rot="5400000">
            <a:off x="6374615" y="3653221"/>
            <a:ext cx="1285090" cy="1588"/>
          </a:xfrm>
          <a:prstGeom prst="straightConnector1">
            <a:avLst/>
          </a:prstGeom>
          <a:ln w="57150">
            <a:solidFill>
              <a:srgbClr val="00B050"/>
            </a:solidFill>
            <a:tailEnd type="arrow"/>
          </a:ln>
        </p:spPr>
        <p:style>
          <a:lnRef idx="1">
            <a:schemeClr val="accent2"/>
          </a:lnRef>
          <a:fillRef idx="0">
            <a:schemeClr val="accent2"/>
          </a:fillRef>
          <a:effectRef idx="0">
            <a:schemeClr val="accent2"/>
          </a:effectRef>
          <a:fontRef idx="minor">
            <a:schemeClr val="tx1"/>
          </a:fontRef>
        </p:style>
      </p:cxnSp>
      <p:grpSp>
        <p:nvGrpSpPr>
          <p:cNvPr id="17" name="Groep 16"/>
          <p:cNvGrpSpPr/>
          <p:nvPr/>
        </p:nvGrpSpPr>
        <p:grpSpPr>
          <a:xfrm>
            <a:off x="0" y="0"/>
            <a:ext cx="9180512" cy="6864927"/>
            <a:chOff x="0" y="0"/>
            <a:chExt cx="9180512" cy="6864927"/>
          </a:xfrm>
        </p:grpSpPr>
        <p:sp>
          <p:nvSpPr>
            <p:cNvPr id="18" name="Rechthoek 17"/>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20000"/>
                      <a:lumOff val="80000"/>
                    </a:schemeClr>
                  </a:solidFill>
                </a:rPr>
                <a:t>Krachten tekenen</a:t>
              </a:r>
              <a:endParaRPr lang="nl-NL" sz="2400" dirty="0">
                <a:solidFill>
                  <a:schemeClr val="bg1"/>
                </a:solidFill>
                <a:latin typeface="Verdana" pitchFamily="34" charset="0"/>
                <a:ea typeface="Verdana" pitchFamily="34" charset="0"/>
                <a:cs typeface="Verdana" pitchFamily="34" charset="0"/>
              </a:endParaRPr>
            </a:p>
          </p:txBody>
        </p:sp>
        <p:pic>
          <p:nvPicPr>
            <p:cNvPr id="20" name="Afbeelding 19"/>
            <p:cNvPicPr>
              <a:picLocks noChangeAspect="1"/>
            </p:cNvPicPr>
            <p:nvPr/>
          </p:nvPicPr>
          <p:blipFill>
            <a:blip r:embed="rId2"/>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857" y="1608398"/>
            <a:ext cx="4985529" cy="390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Rechte verbindingslijn met pijl 17"/>
          <p:cNvCxnSpPr/>
          <p:nvPr/>
        </p:nvCxnSpPr>
        <p:spPr>
          <a:xfrm flipV="1">
            <a:off x="4852986" y="3609496"/>
            <a:ext cx="0" cy="1628088"/>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0" name="Rechte verbindingslijn met pijl 19"/>
          <p:cNvCxnSpPr/>
          <p:nvPr/>
        </p:nvCxnSpPr>
        <p:spPr>
          <a:xfrm>
            <a:off x="5429050" y="4797152"/>
            <a:ext cx="1728192" cy="0"/>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21" name="Rechte verbindingslijn met pijl 20"/>
          <p:cNvCxnSpPr/>
          <p:nvPr/>
        </p:nvCxnSpPr>
        <p:spPr>
          <a:xfrm flipH="1">
            <a:off x="3163893" y="5186410"/>
            <a:ext cx="1689929" cy="0"/>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p:cxnSp>
        <p:nvCxnSpPr>
          <p:cNvPr id="22" name="Rechte verbindingslijn met pijl 21"/>
          <p:cNvCxnSpPr/>
          <p:nvPr/>
        </p:nvCxnSpPr>
        <p:spPr>
          <a:xfrm>
            <a:off x="5430226" y="4629595"/>
            <a:ext cx="0" cy="1525740"/>
          </a:xfrm>
          <a:prstGeom prst="straightConnector1">
            <a:avLst/>
          </a:prstGeom>
          <a:ln w="76200">
            <a:tailEnd type="arrow"/>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26" name="Tekstvak 25"/>
              <p:cNvSpPr txBox="1"/>
              <p:nvPr/>
            </p:nvSpPr>
            <p:spPr>
              <a:xfrm>
                <a:off x="2730383" y="5186410"/>
                <a:ext cx="78425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sz="3600" i="1" smtClean="0">
                              <a:solidFill>
                                <a:schemeClr val="tx2">
                                  <a:lumMod val="20000"/>
                                  <a:lumOff val="80000"/>
                                </a:schemeClr>
                              </a:solidFill>
                              <a:latin typeface="Cambria Math" panose="02040503050406030204" pitchFamily="18" charset="0"/>
                            </a:rPr>
                          </m:ctrlPr>
                        </m:sSubPr>
                        <m:e>
                          <m:r>
                            <a:rPr lang="en-US" sz="3600" b="0" i="1" smtClean="0">
                              <a:solidFill>
                                <a:schemeClr val="tx2">
                                  <a:lumMod val="20000"/>
                                  <a:lumOff val="80000"/>
                                </a:schemeClr>
                              </a:solidFill>
                              <a:latin typeface="Cambria Math"/>
                            </a:rPr>
                            <m:t>𝐹</m:t>
                          </m:r>
                        </m:e>
                        <m:sub>
                          <m:r>
                            <a:rPr lang="en-US" sz="3600" b="0" i="1" smtClean="0">
                              <a:solidFill>
                                <a:schemeClr val="tx2">
                                  <a:lumMod val="20000"/>
                                  <a:lumOff val="80000"/>
                                </a:schemeClr>
                              </a:solidFill>
                              <a:latin typeface="Cambria Math"/>
                            </a:rPr>
                            <m:t>𝑤</m:t>
                          </m:r>
                        </m:sub>
                      </m:sSub>
                    </m:oMath>
                  </m:oMathPara>
                </a14:m>
                <a:endParaRPr lang="nl-NL" sz="3600" dirty="0">
                  <a:solidFill>
                    <a:schemeClr val="tx2">
                      <a:lumMod val="20000"/>
                      <a:lumOff val="80000"/>
                    </a:schemeClr>
                  </a:solidFill>
                </a:endParaRPr>
              </a:p>
            </p:txBody>
          </p:sp>
        </mc:Choice>
        <mc:Fallback xmlns="">
          <p:sp>
            <p:nvSpPr>
              <p:cNvPr id="26" name="Tekstvak 25"/>
              <p:cNvSpPr txBox="1">
                <a:spLocks noRot="1" noChangeAspect="1" noMove="1" noResize="1" noEditPoints="1" noAdjustHandles="1" noChangeArrowheads="1" noChangeShapeType="1" noTextEdit="1"/>
              </p:cNvSpPr>
              <p:nvPr/>
            </p:nvSpPr>
            <p:spPr>
              <a:xfrm>
                <a:off x="2730383" y="5186410"/>
                <a:ext cx="784253" cy="646331"/>
              </a:xfrm>
              <a:prstGeom prst="rect">
                <a:avLst/>
              </a:prstGeom>
              <a:blipFill rotWithShape="1">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8" name="Tijdelijke aanduiding voor inhoud 27"/>
              <p:cNvSpPr txBox="1">
                <a:spLocks noGrp="1"/>
              </p:cNvSpPr>
              <p:nvPr>
                <p:ph idx="1"/>
              </p:nvPr>
            </p:nvSpPr>
            <p:spPr>
              <a:xfrm>
                <a:off x="5595512" y="5626114"/>
                <a:ext cx="685316" cy="646331"/>
              </a:xfrm>
              <a:prstGeom prst="rect">
                <a:avLst/>
              </a:prstGeom>
              <a:noFill/>
            </p:spPr>
            <p:txBody>
              <a:bodyPr wrap="none" rtlCol="0">
                <a:spAutoFit/>
              </a:bodyPr>
              <a:lstStyle/>
              <a:p>
                <a:pPr marL="0" indent="0">
                  <a:buNone/>
                </a:pPr>
                <a14:m>
                  <m:oMathPara xmlns:m="http://schemas.openxmlformats.org/officeDocument/2006/math">
                    <m:oMathParaPr>
                      <m:jc m:val="centerGroup"/>
                    </m:oMathParaPr>
                    <m:oMath xmlns:m="http://schemas.openxmlformats.org/officeDocument/2006/math">
                      <m:sSub>
                        <m:sSubPr>
                          <m:ctrlPr>
                            <a:rPr lang="nl-NL" sz="3600" i="1" smtClean="0">
                              <a:solidFill>
                                <a:schemeClr val="tx2">
                                  <a:lumMod val="20000"/>
                                  <a:lumOff val="80000"/>
                                </a:schemeClr>
                              </a:solidFill>
                              <a:latin typeface="Cambria Math" panose="02040503050406030204" pitchFamily="18" charset="0"/>
                            </a:rPr>
                          </m:ctrlPr>
                        </m:sSubPr>
                        <m:e>
                          <m:r>
                            <a:rPr lang="en-US" sz="3600" b="0" i="1" smtClean="0">
                              <a:solidFill>
                                <a:schemeClr val="tx2">
                                  <a:lumMod val="20000"/>
                                  <a:lumOff val="80000"/>
                                </a:schemeClr>
                              </a:solidFill>
                              <a:latin typeface="Cambria Math"/>
                            </a:rPr>
                            <m:t>𝐹</m:t>
                          </m:r>
                        </m:e>
                        <m:sub>
                          <m:r>
                            <a:rPr lang="en-US" sz="3600" b="0" i="1" smtClean="0">
                              <a:solidFill>
                                <a:schemeClr val="tx2">
                                  <a:lumMod val="20000"/>
                                  <a:lumOff val="80000"/>
                                </a:schemeClr>
                              </a:solidFill>
                              <a:latin typeface="Cambria Math"/>
                            </a:rPr>
                            <m:t>𝑧</m:t>
                          </m:r>
                        </m:sub>
                      </m:sSub>
                    </m:oMath>
                  </m:oMathPara>
                </a14:m>
                <a:endParaRPr lang="nl-NL" sz="3600" dirty="0">
                  <a:solidFill>
                    <a:schemeClr val="tx2">
                      <a:lumMod val="20000"/>
                      <a:lumOff val="80000"/>
                    </a:schemeClr>
                  </a:solidFill>
                </a:endParaRPr>
              </a:p>
            </p:txBody>
          </p:sp>
        </mc:Choice>
        <mc:Fallback xmlns="">
          <p:sp>
            <p:nvSpPr>
              <p:cNvPr id="28" name="Tijdelijke aanduiding voor inhoud 27"/>
              <p:cNvSpPr txBox="1">
                <a:spLocks noGrp="1" noRot="1" noChangeAspect="1" noMove="1" noResize="1" noEditPoints="1" noAdjustHandles="1" noChangeArrowheads="1" noChangeShapeType="1" noTextEdit="1"/>
              </p:cNvSpPr>
              <p:nvPr>
                <p:ph idx="1"/>
              </p:nvPr>
            </p:nvSpPr>
            <p:spPr>
              <a:xfrm>
                <a:off x="5595512" y="5626114"/>
                <a:ext cx="685316" cy="646331"/>
              </a:xfrm>
              <a:prstGeom prst="rect">
                <a:avLst/>
              </a:prstGeom>
              <a:blipFill rotWithShape="1">
                <a:blip r:embed="rId4"/>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29" name="Tekstvak 28"/>
              <p:cNvSpPr txBox="1"/>
              <p:nvPr/>
            </p:nvSpPr>
            <p:spPr>
              <a:xfrm>
                <a:off x="6188783" y="3758301"/>
                <a:ext cx="1404808" cy="689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sz="3600" i="1" smtClean="0">
                              <a:solidFill>
                                <a:schemeClr val="tx2">
                                  <a:lumMod val="75000"/>
                                </a:schemeClr>
                              </a:solidFill>
                              <a:latin typeface="Cambria Math" panose="02040503050406030204" pitchFamily="18" charset="0"/>
                            </a:rPr>
                          </m:ctrlPr>
                        </m:sSubPr>
                        <m:e>
                          <m:r>
                            <a:rPr lang="en-US" sz="3600" b="0" i="1" smtClean="0">
                              <a:solidFill>
                                <a:schemeClr val="tx2">
                                  <a:lumMod val="75000"/>
                                </a:schemeClr>
                              </a:solidFill>
                              <a:latin typeface="Cambria Math"/>
                            </a:rPr>
                            <m:t>𝐹</m:t>
                          </m:r>
                        </m:e>
                        <m:sub>
                          <m:r>
                            <a:rPr lang="en-US" sz="3600" b="0" i="1" smtClean="0">
                              <a:solidFill>
                                <a:schemeClr val="tx2">
                                  <a:lumMod val="75000"/>
                                </a:schemeClr>
                              </a:solidFill>
                              <a:latin typeface="Cambria Math"/>
                            </a:rPr>
                            <m:t>𝑠𝑝𝑖𝑒𝑟</m:t>
                          </m:r>
                        </m:sub>
                      </m:sSub>
                    </m:oMath>
                  </m:oMathPara>
                </a14:m>
                <a:endParaRPr lang="nl-NL" sz="3600" dirty="0">
                  <a:solidFill>
                    <a:schemeClr val="tx2">
                      <a:lumMod val="75000"/>
                    </a:schemeClr>
                  </a:solidFill>
                </a:endParaRPr>
              </a:p>
            </p:txBody>
          </p:sp>
        </mc:Choice>
        <mc:Fallback xmlns="">
          <p:sp>
            <p:nvSpPr>
              <p:cNvPr id="29" name="Tekstvak 28"/>
              <p:cNvSpPr txBox="1">
                <a:spLocks noRot="1" noChangeAspect="1" noMove="1" noResize="1" noEditPoints="1" noAdjustHandles="1" noChangeArrowheads="1" noChangeShapeType="1" noTextEdit="1"/>
              </p:cNvSpPr>
              <p:nvPr/>
            </p:nvSpPr>
            <p:spPr>
              <a:xfrm>
                <a:off x="6188783" y="3758301"/>
                <a:ext cx="1404808" cy="689099"/>
              </a:xfrm>
              <a:prstGeom prst="rect">
                <a:avLst/>
              </a:prstGeom>
              <a:blipFill rotWithShape="1">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0" name="Tekstvak 29"/>
              <p:cNvSpPr txBox="1"/>
              <p:nvPr/>
            </p:nvSpPr>
            <p:spPr>
              <a:xfrm>
                <a:off x="3865631" y="2633494"/>
                <a:ext cx="1564595" cy="691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sz="3600" i="1" smtClean="0">
                              <a:solidFill>
                                <a:schemeClr val="tx2">
                                  <a:lumMod val="75000"/>
                                </a:schemeClr>
                              </a:solidFill>
                              <a:latin typeface="Cambria Math" panose="02040503050406030204" pitchFamily="18" charset="0"/>
                            </a:rPr>
                          </m:ctrlPr>
                        </m:sSubPr>
                        <m:e>
                          <m:r>
                            <a:rPr lang="en-US" sz="3600" b="0" i="1" smtClean="0">
                              <a:solidFill>
                                <a:schemeClr val="tx2">
                                  <a:lumMod val="75000"/>
                                </a:schemeClr>
                              </a:solidFill>
                              <a:latin typeface="Cambria Math"/>
                            </a:rPr>
                            <m:t>𝐹</m:t>
                          </m:r>
                        </m:e>
                        <m:sub>
                          <m:r>
                            <a:rPr lang="en-US" sz="3600" b="0" i="1" smtClean="0">
                              <a:solidFill>
                                <a:schemeClr val="tx2">
                                  <a:lumMod val="75000"/>
                                </a:schemeClr>
                              </a:solidFill>
                              <a:latin typeface="Cambria Math"/>
                            </a:rPr>
                            <m:t>𝑔𝑟𝑜𝑛𝑑</m:t>
                          </m:r>
                        </m:sub>
                      </m:sSub>
                    </m:oMath>
                  </m:oMathPara>
                </a14:m>
                <a:endParaRPr lang="nl-NL" sz="3600" dirty="0">
                  <a:solidFill>
                    <a:schemeClr val="tx2">
                      <a:lumMod val="75000"/>
                    </a:schemeClr>
                  </a:solidFill>
                </a:endParaRPr>
              </a:p>
            </p:txBody>
          </p:sp>
        </mc:Choice>
        <mc:Fallback xmlns="">
          <p:sp>
            <p:nvSpPr>
              <p:cNvPr id="30" name="Tekstvak 29"/>
              <p:cNvSpPr txBox="1">
                <a:spLocks noRot="1" noChangeAspect="1" noMove="1" noResize="1" noEditPoints="1" noAdjustHandles="1" noChangeArrowheads="1" noChangeShapeType="1" noTextEdit="1"/>
              </p:cNvSpPr>
              <p:nvPr/>
            </p:nvSpPr>
            <p:spPr>
              <a:xfrm>
                <a:off x="3865631" y="2633494"/>
                <a:ext cx="1564595" cy="691408"/>
              </a:xfrm>
              <a:prstGeom prst="rect">
                <a:avLst/>
              </a:prstGeom>
              <a:blipFill rotWithShape="1">
                <a:blip r:embed="rId6"/>
                <a:stretch>
                  <a:fillRect/>
                </a:stretch>
              </a:blipFill>
            </p:spPr>
            <p:txBody>
              <a:bodyPr/>
              <a:lstStyle/>
              <a:p>
                <a:r>
                  <a:rPr lang="nl-NL">
                    <a:noFill/>
                  </a:rPr>
                  <a:t> </a:t>
                </a:r>
              </a:p>
            </p:txBody>
          </p:sp>
        </mc:Fallback>
      </mc:AlternateContent>
      <p:cxnSp>
        <p:nvCxnSpPr>
          <p:cNvPr id="31" name="Rechte verbindingslijn met pijl 30"/>
          <p:cNvCxnSpPr/>
          <p:nvPr/>
        </p:nvCxnSpPr>
        <p:spPr>
          <a:xfrm flipH="1">
            <a:off x="2622892" y="2348880"/>
            <a:ext cx="1689929" cy="0"/>
          </a:xfrm>
          <a:prstGeom prst="straightConnector1">
            <a:avLst/>
          </a:prstGeom>
          <a:ln w="76200">
            <a:tailEnd type="arrow"/>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32" name="Tekstvak 31"/>
              <p:cNvSpPr txBox="1"/>
              <p:nvPr/>
            </p:nvSpPr>
            <p:spPr>
              <a:xfrm>
                <a:off x="2113896" y="1412776"/>
                <a:ext cx="137916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nl-NL" sz="3600" i="1" smtClean="0">
                              <a:solidFill>
                                <a:schemeClr val="tx2">
                                  <a:lumMod val="20000"/>
                                  <a:lumOff val="80000"/>
                                </a:schemeClr>
                              </a:solidFill>
                              <a:latin typeface="Cambria Math" panose="02040503050406030204" pitchFamily="18" charset="0"/>
                            </a:rPr>
                          </m:ctrlPr>
                        </m:sSubPr>
                        <m:e>
                          <m:r>
                            <a:rPr lang="en-US" sz="3600" b="0" i="1" smtClean="0">
                              <a:solidFill>
                                <a:schemeClr val="tx2">
                                  <a:lumMod val="20000"/>
                                  <a:lumOff val="80000"/>
                                </a:schemeClr>
                              </a:solidFill>
                              <a:latin typeface="Cambria Math"/>
                            </a:rPr>
                            <m:t>𝐹</m:t>
                          </m:r>
                        </m:e>
                        <m:sub>
                          <m:r>
                            <a:rPr lang="en-US" sz="3600" b="0" i="1" smtClean="0">
                              <a:solidFill>
                                <a:schemeClr val="tx2">
                                  <a:lumMod val="20000"/>
                                  <a:lumOff val="80000"/>
                                </a:schemeClr>
                              </a:solidFill>
                              <a:latin typeface="Cambria Math"/>
                            </a:rPr>
                            <m:t>𝑤𝑖𝑛𝑑</m:t>
                          </m:r>
                        </m:sub>
                      </m:sSub>
                    </m:oMath>
                  </m:oMathPara>
                </a14:m>
                <a:endParaRPr lang="nl-NL" sz="3600" dirty="0">
                  <a:solidFill>
                    <a:schemeClr val="tx2">
                      <a:lumMod val="20000"/>
                      <a:lumOff val="80000"/>
                    </a:schemeClr>
                  </a:solidFill>
                </a:endParaRPr>
              </a:p>
            </p:txBody>
          </p:sp>
        </mc:Choice>
        <mc:Fallback xmlns="">
          <p:sp>
            <p:nvSpPr>
              <p:cNvPr id="32" name="Tekstvak 31"/>
              <p:cNvSpPr txBox="1">
                <a:spLocks noRot="1" noChangeAspect="1" noMove="1" noResize="1" noEditPoints="1" noAdjustHandles="1" noChangeArrowheads="1" noChangeShapeType="1" noTextEdit="1"/>
              </p:cNvSpPr>
              <p:nvPr/>
            </p:nvSpPr>
            <p:spPr>
              <a:xfrm>
                <a:off x="2113896" y="1412776"/>
                <a:ext cx="1379160" cy="646331"/>
              </a:xfrm>
              <a:prstGeom prst="rect">
                <a:avLst/>
              </a:prstGeom>
              <a:blipFill rotWithShape="1">
                <a:blip r:embed="rId7"/>
                <a:stretch>
                  <a:fillRect/>
                </a:stretch>
              </a:blipFill>
            </p:spPr>
            <p:txBody>
              <a:bodyPr/>
              <a:lstStyle/>
              <a:p>
                <a:r>
                  <a:rPr lang="nl-NL">
                    <a:noFill/>
                  </a:rPr>
                  <a:t> </a:t>
                </a:r>
              </a:p>
            </p:txBody>
          </p:sp>
        </mc:Fallback>
      </mc:AlternateContent>
      <p:sp>
        <p:nvSpPr>
          <p:cNvPr id="3" name="Titel 2"/>
          <p:cNvSpPr>
            <a:spLocks noGrp="1"/>
          </p:cNvSpPr>
          <p:nvPr>
            <p:ph type="title"/>
          </p:nvPr>
        </p:nvSpPr>
        <p:spPr/>
        <p:txBody>
          <a:bodyPr/>
          <a:lstStyle/>
          <a:p>
            <a:endParaRPr lang="nl-NL"/>
          </a:p>
        </p:txBody>
      </p:sp>
      <p:grpSp>
        <p:nvGrpSpPr>
          <p:cNvPr id="19" name="Groep 18"/>
          <p:cNvGrpSpPr/>
          <p:nvPr/>
        </p:nvGrpSpPr>
        <p:grpSpPr>
          <a:xfrm>
            <a:off x="0" y="0"/>
            <a:ext cx="9180512" cy="6864927"/>
            <a:chOff x="0" y="0"/>
            <a:chExt cx="9180512" cy="6864927"/>
          </a:xfrm>
        </p:grpSpPr>
        <p:sp>
          <p:nvSpPr>
            <p:cNvPr id="23" name="Rechthoek 22"/>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20000"/>
                      <a:lumOff val="80000"/>
                    </a:schemeClr>
                  </a:solidFill>
                </a:rPr>
                <a:t>Krachten tekenen</a:t>
              </a:r>
              <a:endParaRPr lang="nl-NL" sz="2400" dirty="0">
                <a:solidFill>
                  <a:schemeClr val="bg1"/>
                </a:solidFill>
                <a:latin typeface="Verdana" pitchFamily="34" charset="0"/>
                <a:ea typeface="Verdana" pitchFamily="34" charset="0"/>
                <a:cs typeface="Verdana" pitchFamily="34" charset="0"/>
              </a:endParaRPr>
            </a:p>
          </p:txBody>
        </p:sp>
        <p:pic>
          <p:nvPicPr>
            <p:cNvPr id="25" name="Afbeelding 24"/>
            <p:cNvPicPr>
              <a:picLocks noChangeAspect="1"/>
            </p:cNvPicPr>
            <p:nvPr/>
          </p:nvPicPr>
          <p:blipFill>
            <a:blip r:embed="rId8"/>
            <a:stretch>
              <a:fillRect/>
            </a:stretch>
          </p:blipFill>
          <p:spPr>
            <a:xfrm>
              <a:off x="8324202" y="6353365"/>
              <a:ext cx="856310" cy="511562"/>
            </a:xfrm>
            <a:prstGeom prst="rect">
              <a:avLst/>
            </a:prstGeom>
          </p:spPr>
        </p:pic>
      </p:grpSp>
    </p:spTree>
    <p:extLst>
      <p:ext uri="{BB962C8B-B14F-4D97-AF65-F5344CB8AC3E}">
        <p14:creationId xmlns:p14="http://schemas.microsoft.com/office/powerpoint/2010/main" val="681620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03648" y="1844824"/>
            <a:ext cx="8229600" cy="1143000"/>
          </a:xfrm>
        </p:spPr>
        <p:txBody>
          <a:bodyPr>
            <a:normAutofit/>
          </a:bodyPr>
          <a:lstStyle/>
          <a:p>
            <a:endParaRPr lang="nl-NL" dirty="0">
              <a:solidFill>
                <a:schemeClr val="tx2">
                  <a:lumMod val="20000"/>
                  <a:lumOff val="80000"/>
                </a:schemeClr>
              </a:solidFill>
            </a:endParaRPr>
          </a:p>
        </p:txBody>
      </p:sp>
      <p:pic>
        <p:nvPicPr>
          <p:cNvPr id="5" name="Tijdelijke aanduiding voor inhoud 4" descr="http://www.wetenschapsforum.nl/moderator/krachtvectoren/k25.png"/>
          <p:cNvPicPr>
            <a:picLocks noGrp="1"/>
          </p:cNvPicPr>
          <p:nvPr>
            <p:ph idx="1"/>
          </p:nvPr>
        </p:nvPicPr>
        <p:blipFill>
          <a:blip r:embed="rId2" cstate="print"/>
          <a:srcRect/>
          <a:stretch>
            <a:fillRect/>
          </a:stretch>
        </p:blipFill>
        <p:spPr bwMode="auto">
          <a:xfrm>
            <a:off x="1979712" y="1268760"/>
            <a:ext cx="6236196" cy="200197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Tekstvak 2"/>
              <p:cNvSpPr txBox="1"/>
              <p:nvPr/>
            </p:nvSpPr>
            <p:spPr>
              <a:xfrm>
                <a:off x="2339752" y="3395464"/>
                <a:ext cx="4752528" cy="245875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lang="nl-NL" sz="3200" i="1" smtClean="0">
                              <a:solidFill>
                                <a:schemeClr val="tx2">
                                  <a:lumMod val="20000"/>
                                  <a:lumOff val="80000"/>
                                </a:schemeClr>
                              </a:solidFill>
                              <a:latin typeface="Cambria Math" panose="02040503050406030204" pitchFamily="18" charset="0"/>
                            </a:rPr>
                          </m:ctrlPr>
                        </m:sSubSupPr>
                        <m:e>
                          <m:sSubSup>
                            <m:sSubSupPr>
                              <m:ctrlPr>
                                <a:rPr lang="nl-NL" sz="3200" i="1">
                                  <a:solidFill>
                                    <a:schemeClr val="tx2">
                                      <a:lumMod val="20000"/>
                                      <a:lumOff val="80000"/>
                                    </a:schemeClr>
                                  </a:solidFill>
                                  <a:latin typeface="Cambria Math" panose="02040503050406030204" pitchFamily="18" charset="0"/>
                                </a:rPr>
                              </m:ctrlPr>
                            </m:sSubSupPr>
                            <m:e>
                              <m:r>
                                <a:rPr lang="en-US" sz="3200" i="1">
                                  <a:solidFill>
                                    <a:schemeClr val="tx2">
                                      <a:lumMod val="20000"/>
                                      <a:lumOff val="80000"/>
                                    </a:schemeClr>
                                  </a:solidFill>
                                  <a:latin typeface="Cambria Math"/>
                                </a:rPr>
                                <m:t>𝐹</m:t>
                              </m:r>
                            </m:e>
                            <m:sub>
                              <m:r>
                                <a:rPr lang="en-US" sz="3200" i="1">
                                  <a:solidFill>
                                    <a:schemeClr val="tx2">
                                      <a:lumMod val="20000"/>
                                      <a:lumOff val="80000"/>
                                    </a:schemeClr>
                                  </a:solidFill>
                                  <a:latin typeface="Cambria Math"/>
                                </a:rPr>
                                <m:t>𝑟𝑒𝑠</m:t>
                              </m:r>
                              <m:r>
                                <a:rPr lang="en-US" sz="3200" i="1">
                                  <a:solidFill>
                                    <a:schemeClr val="tx2">
                                      <a:lumMod val="20000"/>
                                      <a:lumOff val="80000"/>
                                    </a:schemeClr>
                                  </a:solidFill>
                                  <a:latin typeface="Cambria Math"/>
                                </a:rPr>
                                <m:t> </m:t>
                              </m:r>
                            </m:sub>
                            <m:sup>
                              <m:r>
                                <a:rPr lang="en-US" sz="3200" i="1">
                                  <a:solidFill>
                                    <a:schemeClr val="tx2">
                                      <a:lumMod val="20000"/>
                                      <a:lumOff val="80000"/>
                                    </a:schemeClr>
                                  </a:solidFill>
                                  <a:latin typeface="Cambria Math"/>
                                </a:rPr>
                                <m:t>2</m:t>
                              </m:r>
                            </m:sup>
                          </m:sSubSup>
                          <m:r>
                            <a:rPr lang="en-US" sz="3200" b="0" i="1" smtClean="0">
                              <a:solidFill>
                                <a:schemeClr val="tx2">
                                  <a:lumMod val="20000"/>
                                  <a:lumOff val="80000"/>
                                </a:schemeClr>
                              </a:solidFill>
                              <a:latin typeface="Cambria Math"/>
                            </a:rPr>
                            <m:t>=</m:t>
                          </m:r>
                          <m:r>
                            <a:rPr lang="en-US" sz="3200" b="0" i="1" smtClean="0">
                              <a:solidFill>
                                <a:schemeClr val="tx2">
                                  <a:lumMod val="20000"/>
                                  <a:lumOff val="80000"/>
                                </a:schemeClr>
                              </a:solidFill>
                              <a:latin typeface="Cambria Math"/>
                            </a:rPr>
                            <m:t>𝐹</m:t>
                          </m:r>
                        </m:e>
                        <m:sub>
                          <m:r>
                            <a:rPr lang="en-US" sz="3200" b="0" i="1" smtClean="0">
                              <a:solidFill>
                                <a:schemeClr val="tx2">
                                  <a:lumMod val="20000"/>
                                  <a:lumOff val="80000"/>
                                </a:schemeClr>
                              </a:solidFill>
                              <a:latin typeface="Cambria Math"/>
                            </a:rPr>
                            <m:t>1</m:t>
                          </m:r>
                        </m:sub>
                        <m:sup>
                          <m:r>
                            <a:rPr lang="en-US" sz="3200" b="0" i="1" smtClean="0">
                              <a:solidFill>
                                <a:schemeClr val="tx2">
                                  <a:lumMod val="20000"/>
                                  <a:lumOff val="80000"/>
                                </a:schemeClr>
                              </a:solidFill>
                              <a:latin typeface="Cambria Math"/>
                            </a:rPr>
                            <m:t>2</m:t>
                          </m:r>
                        </m:sup>
                      </m:sSubSup>
                      <m:r>
                        <a:rPr lang="en-US" sz="3200" b="0" i="1" smtClean="0">
                          <a:solidFill>
                            <a:schemeClr val="tx2">
                              <a:lumMod val="20000"/>
                              <a:lumOff val="80000"/>
                            </a:schemeClr>
                          </a:solidFill>
                          <a:latin typeface="Cambria Math"/>
                        </a:rPr>
                        <m:t>+ </m:t>
                      </m:r>
                      <m:sSubSup>
                        <m:sSubSupPr>
                          <m:ctrlPr>
                            <a:rPr lang="nl-NL" sz="3200" i="1">
                              <a:solidFill>
                                <a:schemeClr val="tx2">
                                  <a:lumMod val="20000"/>
                                  <a:lumOff val="80000"/>
                                </a:schemeClr>
                              </a:solidFill>
                              <a:latin typeface="Cambria Math" panose="02040503050406030204" pitchFamily="18" charset="0"/>
                            </a:rPr>
                          </m:ctrlPr>
                        </m:sSubSupPr>
                        <m:e>
                          <m:r>
                            <a:rPr lang="en-US" sz="3200" i="1">
                              <a:solidFill>
                                <a:schemeClr val="tx2">
                                  <a:lumMod val="20000"/>
                                  <a:lumOff val="80000"/>
                                </a:schemeClr>
                              </a:solidFill>
                              <a:latin typeface="Cambria Math"/>
                            </a:rPr>
                            <m:t>𝐹</m:t>
                          </m:r>
                        </m:e>
                        <m:sub>
                          <m:r>
                            <a:rPr lang="en-US" sz="3200" b="0" i="1" smtClean="0">
                              <a:solidFill>
                                <a:schemeClr val="tx2">
                                  <a:lumMod val="20000"/>
                                  <a:lumOff val="80000"/>
                                </a:schemeClr>
                              </a:solidFill>
                              <a:latin typeface="Cambria Math"/>
                            </a:rPr>
                            <m:t>2</m:t>
                          </m:r>
                        </m:sub>
                        <m:sup>
                          <m:r>
                            <a:rPr lang="en-US" sz="3200" i="1">
                              <a:solidFill>
                                <a:schemeClr val="tx2">
                                  <a:lumMod val="20000"/>
                                  <a:lumOff val="80000"/>
                                </a:schemeClr>
                              </a:solidFill>
                              <a:latin typeface="Cambria Math"/>
                            </a:rPr>
                            <m:t>2</m:t>
                          </m:r>
                        </m:sup>
                      </m:sSubSup>
                    </m:oMath>
                  </m:oMathPara>
                </a14:m>
                <a:endParaRPr lang="en-US" sz="3200" dirty="0" smtClean="0">
                  <a:solidFill>
                    <a:schemeClr val="tx2">
                      <a:lumMod val="20000"/>
                      <a:lumOff val="80000"/>
                    </a:schemeClr>
                  </a:solidFill>
                </a:endParaRPr>
              </a:p>
              <a:p>
                <a:endParaRPr lang="nl-NL" sz="1100" dirty="0" smtClean="0">
                  <a:solidFill>
                    <a:schemeClr val="tx2">
                      <a:lumMod val="20000"/>
                      <a:lumOff val="80000"/>
                    </a:schemeClr>
                  </a:solidFill>
                </a:endParaRPr>
              </a:p>
              <a:p>
                <a:pPr/>
                <a14:m>
                  <m:oMathPara xmlns:m="http://schemas.openxmlformats.org/officeDocument/2006/math">
                    <m:oMathParaPr>
                      <m:jc m:val="left"/>
                    </m:oMathParaPr>
                    <m:oMath xmlns:m="http://schemas.openxmlformats.org/officeDocument/2006/math">
                      <m:sSubSup>
                        <m:sSubSupPr>
                          <m:ctrlPr>
                            <a:rPr lang="nl-NL" sz="3200" i="1">
                              <a:solidFill>
                                <a:schemeClr val="tx2">
                                  <a:lumMod val="20000"/>
                                  <a:lumOff val="80000"/>
                                </a:schemeClr>
                              </a:solidFill>
                              <a:latin typeface="Cambria Math" panose="02040503050406030204" pitchFamily="18" charset="0"/>
                            </a:rPr>
                          </m:ctrlPr>
                        </m:sSubSupPr>
                        <m:e>
                          <m:sSubSup>
                            <m:sSubSupPr>
                              <m:ctrlPr>
                                <a:rPr lang="nl-NL" sz="3200" i="1">
                                  <a:solidFill>
                                    <a:schemeClr val="tx2">
                                      <a:lumMod val="20000"/>
                                      <a:lumOff val="80000"/>
                                    </a:schemeClr>
                                  </a:solidFill>
                                  <a:latin typeface="Cambria Math" panose="02040503050406030204" pitchFamily="18" charset="0"/>
                                </a:rPr>
                              </m:ctrlPr>
                            </m:sSubSupPr>
                            <m:e>
                              <m:r>
                                <a:rPr lang="en-US" sz="3200" i="1">
                                  <a:solidFill>
                                    <a:schemeClr val="tx2">
                                      <a:lumMod val="20000"/>
                                      <a:lumOff val="80000"/>
                                    </a:schemeClr>
                                  </a:solidFill>
                                  <a:latin typeface="Cambria Math"/>
                                </a:rPr>
                                <m:t>𝐹</m:t>
                              </m:r>
                            </m:e>
                            <m:sub>
                              <m:r>
                                <a:rPr lang="en-US" sz="3200" i="1">
                                  <a:solidFill>
                                    <a:schemeClr val="tx2">
                                      <a:lumMod val="20000"/>
                                      <a:lumOff val="80000"/>
                                    </a:schemeClr>
                                  </a:solidFill>
                                  <a:latin typeface="Cambria Math"/>
                                </a:rPr>
                                <m:t>𝑟𝑒𝑠</m:t>
                              </m:r>
                              <m:r>
                                <a:rPr lang="en-US" sz="3200" i="1">
                                  <a:solidFill>
                                    <a:schemeClr val="tx2">
                                      <a:lumMod val="20000"/>
                                      <a:lumOff val="80000"/>
                                    </a:schemeClr>
                                  </a:solidFill>
                                  <a:latin typeface="Cambria Math"/>
                                </a:rPr>
                                <m:t> </m:t>
                              </m:r>
                            </m:sub>
                            <m:sup>
                              <m:r>
                                <a:rPr lang="en-US" sz="3200" i="1">
                                  <a:solidFill>
                                    <a:schemeClr val="tx2">
                                      <a:lumMod val="20000"/>
                                      <a:lumOff val="80000"/>
                                    </a:schemeClr>
                                  </a:solidFill>
                                  <a:latin typeface="Cambria Math"/>
                                </a:rPr>
                                <m:t>2</m:t>
                              </m:r>
                            </m:sup>
                          </m:sSubSup>
                          <m:r>
                            <a:rPr lang="en-US" sz="3200" b="0" i="1" smtClean="0">
                              <a:solidFill>
                                <a:schemeClr val="tx2">
                                  <a:lumMod val="20000"/>
                                  <a:lumOff val="80000"/>
                                </a:schemeClr>
                              </a:solidFill>
                              <a:latin typeface="Cambria Math"/>
                            </a:rPr>
                            <m:t>=30</m:t>
                          </m:r>
                          <m:r>
                            <a:rPr lang="en-US" sz="3200" b="0" i="1" smtClean="0">
                              <a:solidFill>
                                <a:schemeClr val="tx2">
                                  <a:lumMod val="20000"/>
                                  <a:lumOff val="80000"/>
                                </a:schemeClr>
                              </a:solidFill>
                              <a:latin typeface="Cambria Math"/>
                            </a:rPr>
                            <m:t>𝑁</m:t>
                          </m:r>
                        </m:e>
                        <m:sub/>
                        <m:sup>
                          <m:r>
                            <a:rPr lang="en-US" sz="3200" i="1">
                              <a:solidFill>
                                <a:schemeClr val="tx2">
                                  <a:lumMod val="20000"/>
                                  <a:lumOff val="80000"/>
                                </a:schemeClr>
                              </a:solidFill>
                              <a:latin typeface="Cambria Math"/>
                            </a:rPr>
                            <m:t>2</m:t>
                          </m:r>
                        </m:sup>
                      </m:sSubSup>
                      <m:r>
                        <a:rPr lang="en-US" sz="3200" i="1">
                          <a:solidFill>
                            <a:schemeClr val="tx2">
                              <a:lumMod val="20000"/>
                              <a:lumOff val="80000"/>
                            </a:schemeClr>
                          </a:solidFill>
                          <a:latin typeface="Cambria Math"/>
                        </a:rPr>
                        <m:t>+ </m:t>
                      </m:r>
                      <m:sSubSup>
                        <m:sSubSupPr>
                          <m:ctrlPr>
                            <a:rPr lang="nl-NL" sz="3200" i="1" smtClean="0">
                              <a:solidFill>
                                <a:schemeClr val="tx2">
                                  <a:lumMod val="20000"/>
                                  <a:lumOff val="80000"/>
                                </a:schemeClr>
                              </a:solidFill>
                              <a:latin typeface="Cambria Math" panose="02040503050406030204" pitchFamily="18" charset="0"/>
                            </a:rPr>
                          </m:ctrlPr>
                        </m:sSubSupPr>
                        <m:e>
                          <m:r>
                            <a:rPr lang="en-US" sz="3200" b="0" i="1" smtClean="0">
                              <a:solidFill>
                                <a:schemeClr val="tx2">
                                  <a:lumMod val="20000"/>
                                  <a:lumOff val="80000"/>
                                </a:schemeClr>
                              </a:solidFill>
                              <a:latin typeface="Cambria Math"/>
                            </a:rPr>
                            <m:t>40</m:t>
                          </m:r>
                          <m:r>
                            <a:rPr lang="en-US" sz="3200" b="0" i="1" smtClean="0">
                              <a:solidFill>
                                <a:schemeClr val="tx2">
                                  <a:lumMod val="20000"/>
                                  <a:lumOff val="80000"/>
                                </a:schemeClr>
                              </a:solidFill>
                              <a:latin typeface="Cambria Math"/>
                            </a:rPr>
                            <m:t>𝑁</m:t>
                          </m:r>
                        </m:e>
                        <m:sub/>
                        <m:sup>
                          <m:r>
                            <a:rPr lang="en-US" sz="3200" i="1">
                              <a:solidFill>
                                <a:schemeClr val="tx2">
                                  <a:lumMod val="20000"/>
                                  <a:lumOff val="80000"/>
                                </a:schemeClr>
                              </a:solidFill>
                              <a:latin typeface="Cambria Math"/>
                            </a:rPr>
                            <m:t>2</m:t>
                          </m:r>
                        </m:sup>
                      </m:sSubSup>
                    </m:oMath>
                  </m:oMathPara>
                </a14:m>
                <a:endParaRPr lang="en-US" sz="3200" dirty="0" smtClean="0">
                  <a:solidFill>
                    <a:schemeClr val="tx2">
                      <a:lumMod val="20000"/>
                      <a:lumOff val="80000"/>
                    </a:schemeClr>
                  </a:solidFill>
                </a:endParaRPr>
              </a:p>
              <a:p>
                <a:endParaRPr lang="nl-NL" sz="1100" dirty="0" smtClean="0">
                  <a:solidFill>
                    <a:schemeClr val="tx2">
                      <a:lumMod val="20000"/>
                      <a:lumOff val="80000"/>
                    </a:schemeClr>
                  </a:solidFill>
                </a:endParaRPr>
              </a:p>
              <a:p>
                <a14:m>
                  <m:oMath xmlns:m="http://schemas.openxmlformats.org/officeDocument/2006/math">
                    <m:sSubSup>
                      <m:sSubSupPr>
                        <m:ctrlPr>
                          <a:rPr lang="nl-NL" sz="3200" i="1">
                            <a:solidFill>
                              <a:schemeClr val="tx2">
                                <a:lumMod val="20000"/>
                                <a:lumOff val="80000"/>
                              </a:schemeClr>
                            </a:solidFill>
                            <a:latin typeface="Cambria Math" panose="02040503050406030204" pitchFamily="18" charset="0"/>
                          </a:rPr>
                        </m:ctrlPr>
                      </m:sSubSupPr>
                      <m:e>
                        <m:r>
                          <a:rPr lang="en-US" sz="3200" i="1">
                            <a:solidFill>
                              <a:schemeClr val="tx2">
                                <a:lumMod val="20000"/>
                                <a:lumOff val="80000"/>
                              </a:schemeClr>
                            </a:solidFill>
                            <a:latin typeface="Cambria Math"/>
                          </a:rPr>
                          <m:t>𝐹</m:t>
                        </m:r>
                      </m:e>
                      <m:sub>
                        <m:r>
                          <a:rPr lang="en-US" sz="3200" i="1">
                            <a:solidFill>
                              <a:schemeClr val="tx2">
                                <a:lumMod val="20000"/>
                                <a:lumOff val="80000"/>
                              </a:schemeClr>
                            </a:solidFill>
                            <a:latin typeface="Cambria Math"/>
                          </a:rPr>
                          <m:t>𝑟𝑒𝑠</m:t>
                        </m:r>
                      </m:sub>
                      <m:sup/>
                    </m:sSubSup>
                    <m:r>
                      <a:rPr lang="en-US" sz="3200" b="0" i="1" smtClean="0">
                        <a:solidFill>
                          <a:schemeClr val="tx2">
                            <a:lumMod val="20000"/>
                            <a:lumOff val="80000"/>
                          </a:schemeClr>
                        </a:solidFill>
                        <a:latin typeface="Cambria Math"/>
                      </a:rPr>
                      <m:t>= </m:t>
                    </m:r>
                    <m:rad>
                      <m:radPr>
                        <m:degHide m:val="on"/>
                        <m:ctrlPr>
                          <a:rPr lang="en-US" sz="3200" b="0" i="1" smtClean="0">
                            <a:solidFill>
                              <a:schemeClr val="tx2">
                                <a:lumMod val="20000"/>
                                <a:lumOff val="80000"/>
                              </a:schemeClr>
                            </a:solidFill>
                            <a:latin typeface="Cambria Math" panose="02040503050406030204" pitchFamily="18" charset="0"/>
                          </a:rPr>
                        </m:ctrlPr>
                      </m:radPr>
                      <m:deg/>
                      <m:e>
                        <m:r>
                          <a:rPr lang="en-US" sz="3200" b="0" i="1" smtClean="0">
                            <a:solidFill>
                              <a:schemeClr val="tx2">
                                <a:lumMod val="20000"/>
                                <a:lumOff val="80000"/>
                              </a:schemeClr>
                            </a:solidFill>
                            <a:latin typeface="Cambria Math"/>
                          </a:rPr>
                          <m:t>2500</m:t>
                        </m:r>
                      </m:e>
                    </m:rad>
                  </m:oMath>
                </a14:m>
                <a:r>
                  <a:rPr lang="nl-NL" sz="3200" dirty="0" smtClean="0">
                    <a:solidFill>
                      <a:schemeClr val="tx2">
                        <a:lumMod val="20000"/>
                        <a:lumOff val="80000"/>
                      </a:schemeClr>
                    </a:solidFill>
                  </a:rPr>
                  <a:t> = 50N</a:t>
                </a:r>
              </a:p>
              <a:p>
                <a:endParaRPr lang="nl-NL" sz="3200" dirty="0">
                  <a:solidFill>
                    <a:schemeClr val="tx2">
                      <a:lumMod val="20000"/>
                      <a:lumOff val="80000"/>
                    </a:schemeClr>
                  </a:solidFill>
                </a:endParaRPr>
              </a:p>
            </p:txBody>
          </p:sp>
        </mc:Choice>
        <mc:Fallback xmlns="">
          <p:sp>
            <p:nvSpPr>
              <p:cNvPr id="3" name="Tekstvak 2"/>
              <p:cNvSpPr txBox="1">
                <a:spLocks noRot="1" noChangeAspect="1" noMove="1" noResize="1" noEditPoints="1" noAdjustHandles="1" noChangeArrowheads="1" noChangeShapeType="1" noTextEdit="1"/>
              </p:cNvSpPr>
              <p:nvPr/>
            </p:nvSpPr>
            <p:spPr>
              <a:xfrm>
                <a:off x="2339752" y="3395464"/>
                <a:ext cx="4752528" cy="2458750"/>
              </a:xfrm>
              <a:prstGeom prst="rect">
                <a:avLst/>
              </a:prstGeom>
              <a:blipFill rotWithShape="1">
                <a:blip r:embed="rId3"/>
                <a:stretch>
                  <a:fillRect/>
                </a:stretch>
              </a:blipFill>
            </p:spPr>
            <p:txBody>
              <a:bodyPr/>
              <a:lstStyle/>
              <a:p>
                <a:r>
                  <a:rPr lang="nl-NL">
                    <a:noFill/>
                  </a:rPr>
                  <a:t> </a:t>
                </a:r>
              </a:p>
            </p:txBody>
          </p:sp>
        </mc:Fallback>
      </mc:AlternateContent>
      <p:grpSp>
        <p:nvGrpSpPr>
          <p:cNvPr id="9" name="Groep 8"/>
          <p:cNvGrpSpPr/>
          <p:nvPr/>
        </p:nvGrpSpPr>
        <p:grpSpPr>
          <a:xfrm>
            <a:off x="0" y="0"/>
            <a:ext cx="9180512" cy="6864927"/>
            <a:chOff x="0" y="0"/>
            <a:chExt cx="9180512" cy="6864927"/>
          </a:xfrm>
        </p:grpSpPr>
        <p:sp>
          <p:nvSpPr>
            <p:cNvPr id="10" name="Rechthoek 9"/>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u="sng" dirty="0">
                  <a:solidFill>
                    <a:schemeClr val="tx2">
                      <a:lumMod val="20000"/>
                      <a:lumOff val="80000"/>
                    </a:schemeClr>
                  </a:solidFill>
                </a:rPr>
                <a:t>Berekenen voor krachten onder een rechte hoek: Pythagoras:</a:t>
              </a:r>
              <a:r>
                <a:rPr lang="nl-NL" sz="3200" dirty="0">
                  <a:solidFill>
                    <a:schemeClr val="tx2">
                      <a:lumMod val="20000"/>
                      <a:lumOff val="80000"/>
                    </a:schemeClr>
                  </a:solidFill>
                </a:rPr>
                <a:t/>
              </a:r>
              <a:br>
                <a:rPr lang="nl-NL" sz="3200" dirty="0">
                  <a:solidFill>
                    <a:schemeClr val="tx2">
                      <a:lumMod val="20000"/>
                      <a:lumOff val="80000"/>
                    </a:schemeClr>
                  </a:solidFill>
                </a:rPr>
              </a:br>
              <a:endParaRPr lang="nl-NL" sz="1400" dirty="0">
                <a:solidFill>
                  <a:schemeClr val="bg1"/>
                </a:solidFill>
                <a:latin typeface="Verdana" pitchFamily="34" charset="0"/>
                <a:ea typeface="Verdana" pitchFamily="34" charset="0"/>
                <a:cs typeface="Verdana" pitchFamily="34" charset="0"/>
              </a:endParaRPr>
            </a:p>
          </p:txBody>
        </p:sp>
        <p:pic>
          <p:nvPicPr>
            <p:cNvPr id="12" name="Afbeelding 11"/>
            <p:cNvPicPr>
              <a:picLocks noChangeAspect="1"/>
            </p:cNvPicPr>
            <p:nvPr/>
          </p:nvPicPr>
          <p:blipFill>
            <a:blip r:embed="rId4"/>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5715000"/>
            <a:ext cx="8229600" cy="1143000"/>
          </a:xfrm>
        </p:spPr>
        <p:txBody>
          <a:bodyPr>
            <a:normAutofit fontScale="90000"/>
          </a:bodyPr>
          <a:lstStyle/>
          <a:p>
            <a:r>
              <a:rPr lang="nl-NL" dirty="0" smtClean="0">
                <a:solidFill>
                  <a:schemeClr val="tx2">
                    <a:lumMod val="20000"/>
                    <a:lumOff val="80000"/>
                  </a:schemeClr>
                </a:solidFill>
              </a:rPr>
              <a:t/>
            </a:r>
            <a:br>
              <a:rPr lang="nl-NL" dirty="0" smtClean="0">
                <a:solidFill>
                  <a:schemeClr val="tx2">
                    <a:lumMod val="20000"/>
                    <a:lumOff val="80000"/>
                  </a:schemeClr>
                </a:solidFill>
              </a:rPr>
            </a:br>
            <a:endParaRPr lang="nl-NL" dirty="0">
              <a:solidFill>
                <a:schemeClr val="tx2">
                  <a:lumMod val="20000"/>
                  <a:lumOff val="80000"/>
                </a:schemeClr>
              </a:solidFill>
            </a:endParaRPr>
          </a:p>
        </p:txBody>
      </p:sp>
      <p:sp>
        <p:nvSpPr>
          <p:cNvPr id="4" name="Tijdelijke aanduiding voor inhoud 3"/>
          <p:cNvSpPr>
            <a:spLocks noGrp="1"/>
          </p:cNvSpPr>
          <p:nvPr>
            <p:ph idx="1"/>
          </p:nvPr>
        </p:nvSpPr>
        <p:spPr>
          <a:xfrm>
            <a:off x="827584" y="1283539"/>
            <a:ext cx="5688632" cy="3096344"/>
          </a:xfrm>
        </p:spPr>
        <p:txBody>
          <a:bodyPr>
            <a:normAutofit fontScale="85000" lnSpcReduction="20000"/>
          </a:bodyPr>
          <a:lstStyle/>
          <a:p>
            <a:r>
              <a:rPr lang="nl-NL" dirty="0" smtClean="0">
                <a:solidFill>
                  <a:schemeClr val="bg1"/>
                </a:solidFill>
              </a:rPr>
              <a:t>We schrijven een vector als:</a:t>
            </a:r>
          </a:p>
          <a:p>
            <a:endParaRPr lang="nl-NL" dirty="0">
              <a:solidFill>
                <a:schemeClr val="bg1"/>
              </a:solidFill>
            </a:endParaRPr>
          </a:p>
          <a:p>
            <a:r>
              <a:rPr lang="nl-NL" dirty="0" smtClean="0">
                <a:solidFill>
                  <a:schemeClr val="bg1"/>
                </a:solidFill>
              </a:rPr>
              <a:t>Een Vector van 4N schrijven we als:</a:t>
            </a:r>
          </a:p>
          <a:p>
            <a:endParaRPr lang="nl-NL" dirty="0">
              <a:solidFill>
                <a:schemeClr val="bg1"/>
              </a:solidFill>
            </a:endParaRPr>
          </a:p>
          <a:p>
            <a:r>
              <a:rPr lang="nl-NL" dirty="0" smtClean="0">
                <a:solidFill>
                  <a:schemeClr val="bg1"/>
                </a:solidFill>
              </a:rPr>
              <a:t>We weten alleen de richting niet.</a:t>
            </a:r>
          </a:p>
          <a:p>
            <a:endParaRPr lang="nl-NL" dirty="0">
              <a:solidFill>
                <a:schemeClr val="bg1"/>
              </a:solidFill>
            </a:endParaRPr>
          </a:p>
          <a:p>
            <a:r>
              <a:rPr lang="nl-NL" dirty="0" smtClean="0">
                <a:solidFill>
                  <a:schemeClr val="bg1"/>
                </a:solidFill>
              </a:rPr>
              <a:t>We zouden kunnen schrijven:</a:t>
            </a:r>
          </a:p>
          <a:p>
            <a:endParaRPr lang="nl-NL" dirty="0" smtClean="0">
              <a:solidFill>
                <a:schemeClr val="bg1"/>
              </a:solidFill>
            </a:endParaRPr>
          </a:p>
          <a:p>
            <a:endParaRPr lang="nl-NL" dirty="0">
              <a:solidFill>
                <a:schemeClr val="bg1"/>
              </a:solidFill>
            </a:endParaRPr>
          </a:p>
          <a:p>
            <a:endParaRPr lang="nl-NL" dirty="0">
              <a:solidFill>
                <a:schemeClr val="bg1"/>
              </a:solidFill>
            </a:endParaRPr>
          </a:p>
        </p:txBody>
      </p:sp>
      <mc:AlternateContent xmlns:mc="http://schemas.openxmlformats.org/markup-compatibility/2006" xmlns:a14="http://schemas.microsoft.com/office/drawing/2010/main">
        <mc:Choice Requires="a14">
          <p:sp>
            <p:nvSpPr>
              <p:cNvPr id="10" name="Tekstvak 9"/>
              <p:cNvSpPr txBox="1"/>
              <p:nvPr/>
            </p:nvSpPr>
            <p:spPr>
              <a:xfrm>
                <a:off x="7502097" y="1191420"/>
                <a:ext cx="632737" cy="7825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nl-NL" sz="4000" i="1" smtClean="0">
                              <a:solidFill>
                                <a:schemeClr val="bg1"/>
                              </a:solidFill>
                              <a:latin typeface="Cambria Math" panose="02040503050406030204" pitchFamily="18" charset="0"/>
                            </a:rPr>
                          </m:ctrlPr>
                        </m:accPr>
                        <m:e>
                          <m:r>
                            <a:rPr lang="nl-NL" sz="4000" b="0" i="1" smtClean="0">
                              <a:solidFill>
                                <a:schemeClr val="bg1"/>
                              </a:solidFill>
                              <a:latin typeface="Cambria Math"/>
                            </a:rPr>
                            <m:t>𝐹</m:t>
                          </m:r>
                        </m:e>
                      </m:acc>
                    </m:oMath>
                  </m:oMathPara>
                </a14:m>
                <a:endParaRPr lang="nl-NL" sz="4000" dirty="0">
                  <a:solidFill>
                    <a:schemeClr val="bg1"/>
                  </a:solidFill>
                </a:endParaRPr>
              </a:p>
            </p:txBody>
          </p:sp>
        </mc:Choice>
        <mc:Fallback xmlns="">
          <p:sp>
            <p:nvSpPr>
              <p:cNvPr id="10" name="Tekstvak 9"/>
              <p:cNvSpPr txBox="1">
                <a:spLocks noRot="1" noChangeAspect="1" noMove="1" noResize="1" noEditPoints="1" noAdjustHandles="1" noChangeArrowheads="1" noChangeShapeType="1" noTextEdit="1"/>
              </p:cNvSpPr>
              <p:nvPr/>
            </p:nvSpPr>
            <p:spPr>
              <a:xfrm>
                <a:off x="7502097" y="1191420"/>
                <a:ext cx="632737" cy="782587"/>
              </a:xfrm>
              <a:prstGeom prst="rect">
                <a:avLst/>
              </a:prstGeom>
              <a:blipFill rotWithShape="1">
                <a:blip r:embed="rId2"/>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1" name="Tekstvak 10"/>
              <p:cNvSpPr txBox="1"/>
              <p:nvPr/>
            </p:nvSpPr>
            <p:spPr>
              <a:xfrm>
                <a:off x="7502097" y="1844824"/>
                <a:ext cx="1363707" cy="782587"/>
              </a:xfrm>
              <a:prstGeom prst="rect">
                <a:avLst/>
              </a:prstGeom>
              <a:noFill/>
            </p:spPr>
            <p:txBody>
              <a:bodyPr wrap="none" rtlCol="0">
                <a:spAutoFit/>
              </a:bodyPr>
              <a:lstStyle/>
              <a:p>
                <a14:m>
                  <m:oMath xmlns:m="http://schemas.openxmlformats.org/officeDocument/2006/math">
                    <m:acc>
                      <m:accPr>
                        <m:chr m:val="⃗"/>
                        <m:ctrlPr>
                          <a:rPr lang="nl-NL" sz="4000" i="1" smtClean="0">
                            <a:solidFill>
                              <a:schemeClr val="bg1"/>
                            </a:solidFill>
                            <a:latin typeface="Cambria Math" panose="02040503050406030204" pitchFamily="18" charset="0"/>
                          </a:rPr>
                        </m:ctrlPr>
                      </m:accPr>
                      <m:e>
                        <m:r>
                          <a:rPr lang="nl-NL" sz="4000" b="0" i="1" smtClean="0">
                            <a:solidFill>
                              <a:schemeClr val="bg1"/>
                            </a:solidFill>
                            <a:latin typeface="Cambria Math"/>
                          </a:rPr>
                          <m:t>𝐹</m:t>
                        </m:r>
                      </m:e>
                    </m:acc>
                  </m:oMath>
                </a14:m>
                <a:r>
                  <a:rPr lang="nl-NL" sz="4000" dirty="0" smtClean="0">
                    <a:solidFill>
                      <a:schemeClr val="bg1"/>
                    </a:solidFill>
                  </a:rPr>
                  <a:t>=4N</a:t>
                </a:r>
                <a:endParaRPr lang="nl-NL" sz="4000" dirty="0">
                  <a:solidFill>
                    <a:schemeClr val="bg1"/>
                  </a:solidFill>
                </a:endParaRPr>
              </a:p>
            </p:txBody>
          </p:sp>
        </mc:Choice>
        <mc:Fallback xmlns="">
          <p:sp>
            <p:nvSpPr>
              <p:cNvPr id="11" name="Tekstvak 10"/>
              <p:cNvSpPr txBox="1">
                <a:spLocks noRot="1" noChangeAspect="1" noMove="1" noResize="1" noEditPoints="1" noAdjustHandles="1" noChangeArrowheads="1" noChangeShapeType="1" noTextEdit="1"/>
              </p:cNvSpPr>
              <p:nvPr/>
            </p:nvSpPr>
            <p:spPr>
              <a:xfrm>
                <a:off x="7502097" y="1844824"/>
                <a:ext cx="1363707" cy="782587"/>
              </a:xfrm>
              <a:prstGeom prst="rect">
                <a:avLst/>
              </a:prstGeom>
              <a:blipFill rotWithShape="1">
                <a:blip r:embed="rId3"/>
                <a:stretch>
                  <a:fillRect t="-3906" r="-14798" b="-33594"/>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2" name="Tekstvak 11"/>
              <p:cNvSpPr txBox="1"/>
              <p:nvPr/>
            </p:nvSpPr>
            <p:spPr>
              <a:xfrm>
                <a:off x="899592" y="4372615"/>
                <a:ext cx="7262886" cy="1137106"/>
              </a:xfrm>
              <a:prstGeom prst="rect">
                <a:avLst/>
              </a:prstGeom>
              <a:noFill/>
            </p:spPr>
            <p:txBody>
              <a:bodyPr wrap="none" rtlCol="0">
                <a:spAutoFit/>
              </a:bodyPr>
              <a:lstStyle/>
              <a:p>
                <a14:m>
                  <m:oMath xmlns:m="http://schemas.openxmlformats.org/officeDocument/2006/math">
                    <m:acc>
                      <m:accPr>
                        <m:chr m:val="⃗"/>
                        <m:ctrlPr>
                          <a:rPr lang="nl-NL" sz="3200" i="1" smtClean="0">
                            <a:solidFill>
                              <a:schemeClr val="bg1"/>
                            </a:solidFill>
                            <a:latin typeface="Cambria Math" panose="02040503050406030204" pitchFamily="18" charset="0"/>
                          </a:rPr>
                        </m:ctrlPr>
                      </m:accPr>
                      <m:e>
                        <m:sSub>
                          <m:sSubPr>
                            <m:ctrlPr>
                              <a:rPr lang="nl-NL" sz="3200" b="0" i="1" smtClean="0">
                                <a:solidFill>
                                  <a:schemeClr val="bg1"/>
                                </a:solidFill>
                                <a:latin typeface="Cambria Math" panose="02040503050406030204" pitchFamily="18" charset="0"/>
                              </a:rPr>
                            </m:ctrlPr>
                          </m:sSubPr>
                          <m:e>
                            <m:r>
                              <a:rPr lang="nl-NL" sz="3200" b="0" i="1" smtClean="0">
                                <a:solidFill>
                                  <a:schemeClr val="bg1"/>
                                </a:solidFill>
                                <a:latin typeface="Cambria Math"/>
                              </a:rPr>
                              <m:t>𝐹</m:t>
                            </m:r>
                          </m:e>
                          <m:sub>
                            <m:r>
                              <a:rPr lang="nl-NL" sz="3200" b="0" i="1" smtClean="0">
                                <a:solidFill>
                                  <a:schemeClr val="bg1"/>
                                </a:solidFill>
                                <a:latin typeface="Cambria Math"/>
                              </a:rPr>
                              <m:t>1</m:t>
                            </m:r>
                          </m:sub>
                        </m:sSub>
                      </m:e>
                    </m:acc>
                  </m:oMath>
                </a14:m>
                <a:r>
                  <a:rPr lang="nl-NL" sz="3200" dirty="0" smtClean="0">
                    <a:solidFill>
                      <a:schemeClr val="bg1"/>
                    </a:solidFill>
                  </a:rPr>
                  <a:t>= 4N en </a:t>
                </a:r>
                <a14:m>
                  <m:oMath xmlns:m="http://schemas.openxmlformats.org/officeDocument/2006/math">
                    <m:acc>
                      <m:accPr>
                        <m:chr m:val="⃗"/>
                        <m:ctrlPr>
                          <a:rPr lang="nl-NL" sz="3200" i="1">
                            <a:solidFill>
                              <a:schemeClr val="bg1"/>
                            </a:solidFill>
                            <a:latin typeface="Cambria Math" panose="02040503050406030204" pitchFamily="18" charset="0"/>
                          </a:rPr>
                        </m:ctrlPr>
                      </m:accPr>
                      <m:e>
                        <m:sSub>
                          <m:sSubPr>
                            <m:ctrlPr>
                              <a:rPr lang="nl-NL" sz="3200" i="1">
                                <a:solidFill>
                                  <a:schemeClr val="bg1"/>
                                </a:solidFill>
                                <a:latin typeface="Cambria Math" panose="02040503050406030204" pitchFamily="18" charset="0"/>
                              </a:rPr>
                            </m:ctrlPr>
                          </m:sSubPr>
                          <m:e>
                            <m:r>
                              <a:rPr lang="nl-NL" sz="3200" i="1">
                                <a:solidFill>
                                  <a:schemeClr val="bg1"/>
                                </a:solidFill>
                                <a:latin typeface="Cambria Math"/>
                              </a:rPr>
                              <m:t>𝐹</m:t>
                            </m:r>
                          </m:e>
                          <m:sub>
                            <m:r>
                              <a:rPr lang="nl-NL" sz="3200" b="0" i="1" smtClean="0">
                                <a:solidFill>
                                  <a:schemeClr val="bg1"/>
                                </a:solidFill>
                                <a:latin typeface="Cambria Math"/>
                              </a:rPr>
                              <m:t>2</m:t>
                            </m:r>
                          </m:sub>
                        </m:sSub>
                      </m:e>
                    </m:acc>
                  </m:oMath>
                </a14:m>
                <a:r>
                  <a:rPr lang="nl-NL" sz="3200" dirty="0">
                    <a:solidFill>
                      <a:schemeClr val="bg1"/>
                    </a:solidFill>
                  </a:rPr>
                  <a:t>=</a:t>
                </a:r>
                <a:r>
                  <a:rPr lang="nl-NL" sz="3200" dirty="0" smtClean="0">
                    <a:solidFill>
                      <a:schemeClr val="bg1"/>
                    </a:solidFill>
                  </a:rPr>
                  <a:t> 6N onder een hoek van 30° </a:t>
                </a:r>
                <a:endParaRPr lang="nl-NL" sz="3200" dirty="0">
                  <a:solidFill>
                    <a:schemeClr val="bg1"/>
                  </a:solidFill>
                </a:endParaRPr>
              </a:p>
              <a:p>
                <a:endParaRPr lang="nl-NL" sz="3200" dirty="0">
                  <a:solidFill>
                    <a:schemeClr val="bg1"/>
                  </a:solidFill>
                </a:endParaRPr>
              </a:p>
            </p:txBody>
          </p:sp>
        </mc:Choice>
        <mc:Fallback xmlns="">
          <p:sp>
            <p:nvSpPr>
              <p:cNvPr id="12" name="Tekstvak 11"/>
              <p:cNvSpPr txBox="1">
                <a:spLocks noRot="1" noChangeAspect="1" noMove="1" noResize="1" noEditPoints="1" noAdjustHandles="1" noChangeArrowheads="1" noChangeShapeType="1" noTextEdit="1"/>
              </p:cNvSpPr>
              <p:nvPr/>
            </p:nvSpPr>
            <p:spPr>
              <a:xfrm>
                <a:off x="899592" y="4372615"/>
                <a:ext cx="7262886" cy="1137106"/>
              </a:xfrm>
              <a:prstGeom prst="rect">
                <a:avLst/>
              </a:prstGeom>
              <a:blipFill rotWithShape="1">
                <a:blip r:embed="rId5"/>
                <a:stretch>
                  <a:fillRect t="-1070"/>
                </a:stretch>
              </a:blipFill>
            </p:spPr>
            <p:txBody>
              <a:bodyPr/>
              <a:lstStyle/>
              <a:p>
                <a:r>
                  <a:rPr lang="nl-NL">
                    <a:noFill/>
                  </a:rPr>
                  <a:t> </a:t>
                </a:r>
              </a:p>
            </p:txBody>
          </p:sp>
        </mc:Fallback>
      </mc:AlternateContent>
      <p:grpSp>
        <p:nvGrpSpPr>
          <p:cNvPr id="13" name="Groep 12"/>
          <p:cNvGrpSpPr/>
          <p:nvPr/>
        </p:nvGrpSpPr>
        <p:grpSpPr>
          <a:xfrm>
            <a:off x="0" y="0"/>
            <a:ext cx="9180512" cy="6864927"/>
            <a:chOff x="0" y="0"/>
            <a:chExt cx="9180512" cy="6864927"/>
          </a:xfrm>
        </p:grpSpPr>
        <p:sp>
          <p:nvSpPr>
            <p:cNvPr id="14" name="Rechthoek 13"/>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u="sng" dirty="0">
                  <a:solidFill>
                    <a:schemeClr val="tx2">
                      <a:lumMod val="20000"/>
                      <a:lumOff val="80000"/>
                    </a:schemeClr>
                  </a:solidFill>
                </a:rPr>
                <a:t>Schrijfwijze van krachten</a:t>
              </a:r>
              <a:endParaRPr lang="nl-NL" sz="1400" dirty="0">
                <a:solidFill>
                  <a:schemeClr val="bg1"/>
                </a:solidFill>
                <a:latin typeface="Verdana" pitchFamily="34" charset="0"/>
                <a:ea typeface="Verdana" pitchFamily="34" charset="0"/>
                <a:cs typeface="Verdana" pitchFamily="34" charset="0"/>
              </a:endParaRPr>
            </a:p>
          </p:txBody>
        </p:sp>
        <p:pic>
          <p:nvPicPr>
            <p:cNvPr id="16" name="Afbeelding 15"/>
            <p:cNvPicPr>
              <a:picLocks noChangeAspect="1"/>
            </p:cNvPicPr>
            <p:nvPr/>
          </p:nvPicPr>
          <p:blipFill>
            <a:blip r:embed="rId6"/>
            <a:stretch>
              <a:fillRect/>
            </a:stretch>
          </p:blipFill>
          <p:spPr>
            <a:xfrm>
              <a:off x="8324202" y="6353365"/>
              <a:ext cx="856310" cy="511562"/>
            </a:xfrm>
            <a:prstGeom prst="rect">
              <a:avLst/>
            </a:prstGeom>
          </p:spPr>
        </p:pic>
      </p:grpSp>
    </p:spTree>
    <p:extLst>
      <p:ext uri="{BB962C8B-B14F-4D97-AF65-F5344CB8AC3E}">
        <p14:creationId xmlns:p14="http://schemas.microsoft.com/office/powerpoint/2010/main" val="366878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72889" y="1227989"/>
            <a:ext cx="8229600" cy="4525963"/>
          </a:xfrm>
        </p:spPr>
        <p:txBody>
          <a:bodyPr>
            <a:noAutofit/>
          </a:bodyPr>
          <a:lstStyle/>
          <a:p>
            <a:pPr marL="0" indent="0">
              <a:buNone/>
            </a:pPr>
            <a:r>
              <a:rPr lang="nl-NL" sz="2400" dirty="0" smtClean="0">
                <a:solidFill>
                  <a:schemeClr val="accent6">
                    <a:lumMod val="60000"/>
                    <a:lumOff val="40000"/>
                  </a:schemeClr>
                </a:solidFill>
              </a:rPr>
              <a:t>Een </a:t>
            </a:r>
            <a:r>
              <a:rPr lang="nl-NL" sz="2400" dirty="0">
                <a:solidFill>
                  <a:schemeClr val="accent6">
                    <a:lumMod val="60000"/>
                    <a:lumOff val="40000"/>
                  </a:schemeClr>
                </a:solidFill>
              </a:rPr>
              <a:t>kracht</a:t>
            </a:r>
            <a:r>
              <a:rPr lang="nl-NL" sz="2400" dirty="0">
                <a:solidFill>
                  <a:schemeClr val="tx2">
                    <a:lumMod val="20000"/>
                    <a:lumOff val="80000"/>
                  </a:schemeClr>
                </a:solidFill>
              </a:rPr>
              <a:t> </a:t>
            </a:r>
            <a:r>
              <a:rPr lang="nl-NL" sz="2400" dirty="0" smtClean="0">
                <a:solidFill>
                  <a:schemeClr val="tx2">
                    <a:lumMod val="20000"/>
                    <a:lumOff val="80000"/>
                  </a:schemeClr>
                </a:solidFill>
              </a:rPr>
              <a:t>heeft </a:t>
            </a:r>
            <a:r>
              <a:rPr lang="nl-NL" sz="2400" dirty="0">
                <a:solidFill>
                  <a:schemeClr val="tx2">
                    <a:lumMod val="20000"/>
                    <a:lumOff val="80000"/>
                  </a:schemeClr>
                </a:solidFill>
              </a:rPr>
              <a:t>een invloed op een voorwerp, </a:t>
            </a:r>
            <a:endParaRPr lang="nl-NL" sz="2400" dirty="0" smtClean="0">
              <a:solidFill>
                <a:schemeClr val="tx2">
                  <a:lumMod val="20000"/>
                  <a:lumOff val="80000"/>
                </a:schemeClr>
              </a:solidFill>
            </a:endParaRPr>
          </a:p>
          <a:p>
            <a:pPr marL="0" indent="0">
              <a:buNone/>
            </a:pPr>
            <a:r>
              <a:rPr lang="nl-NL" sz="2400" dirty="0" smtClean="0">
                <a:solidFill>
                  <a:schemeClr val="tx2">
                    <a:lumMod val="20000"/>
                    <a:lumOff val="80000"/>
                  </a:schemeClr>
                </a:solidFill>
              </a:rPr>
              <a:t>Dit kan zijn :</a:t>
            </a:r>
          </a:p>
          <a:p>
            <a:pPr marL="457200" indent="-457200">
              <a:buFont typeface="+mj-lt"/>
              <a:buAutoNum type="arabicPeriod"/>
            </a:pPr>
            <a:r>
              <a:rPr lang="nl-NL" sz="2400" dirty="0" smtClean="0">
                <a:solidFill>
                  <a:schemeClr val="tx2">
                    <a:lumMod val="20000"/>
                    <a:lumOff val="80000"/>
                  </a:schemeClr>
                </a:solidFill>
              </a:rPr>
              <a:t>Een veranderen van </a:t>
            </a:r>
            <a:r>
              <a:rPr lang="nl-NL" sz="2400" dirty="0" smtClean="0">
                <a:solidFill>
                  <a:srgbClr val="FFFF00"/>
                </a:solidFill>
              </a:rPr>
              <a:t>snelheid</a:t>
            </a:r>
            <a:r>
              <a:rPr lang="nl-NL" sz="2400" dirty="0" smtClean="0">
                <a:solidFill>
                  <a:schemeClr val="tx2">
                    <a:lumMod val="20000"/>
                    <a:lumOff val="80000"/>
                  </a:schemeClr>
                </a:solidFill>
              </a:rPr>
              <a:t> (versnellen / vertragen).</a:t>
            </a:r>
          </a:p>
          <a:p>
            <a:pPr marL="457200" indent="-457200">
              <a:buFont typeface="+mj-lt"/>
              <a:buAutoNum type="arabicPeriod"/>
            </a:pPr>
            <a:r>
              <a:rPr lang="nl-NL" sz="2400" dirty="0" smtClean="0">
                <a:solidFill>
                  <a:schemeClr val="tx2">
                    <a:lumMod val="20000"/>
                    <a:lumOff val="80000"/>
                  </a:schemeClr>
                </a:solidFill>
              </a:rPr>
              <a:t>Een verandering van </a:t>
            </a:r>
            <a:r>
              <a:rPr lang="nl-NL" sz="2400" dirty="0" smtClean="0">
                <a:solidFill>
                  <a:srgbClr val="FFFF00"/>
                </a:solidFill>
              </a:rPr>
              <a:t>richting</a:t>
            </a:r>
            <a:r>
              <a:rPr lang="nl-NL" sz="2400" dirty="0" smtClean="0">
                <a:solidFill>
                  <a:schemeClr val="tx2">
                    <a:lumMod val="20000"/>
                    <a:lumOff val="80000"/>
                  </a:schemeClr>
                </a:solidFill>
              </a:rPr>
              <a:t>.</a:t>
            </a:r>
          </a:p>
          <a:p>
            <a:pPr marL="457200" indent="-457200">
              <a:buFont typeface="+mj-lt"/>
              <a:buAutoNum type="arabicPeriod"/>
            </a:pPr>
            <a:r>
              <a:rPr lang="nl-NL" sz="2400" dirty="0" smtClean="0">
                <a:solidFill>
                  <a:schemeClr val="tx2">
                    <a:lumMod val="20000"/>
                    <a:lumOff val="80000"/>
                  </a:schemeClr>
                </a:solidFill>
              </a:rPr>
              <a:t>Een verandering van </a:t>
            </a:r>
            <a:r>
              <a:rPr lang="nl-NL" sz="2400" dirty="0" smtClean="0">
                <a:solidFill>
                  <a:srgbClr val="FFFF00"/>
                </a:solidFill>
              </a:rPr>
              <a:t>vorm.</a:t>
            </a:r>
          </a:p>
          <a:p>
            <a:pPr marL="457200" indent="-457200">
              <a:buFont typeface="+mj-lt"/>
              <a:buAutoNum type="arabicPeriod"/>
            </a:pPr>
            <a:r>
              <a:rPr lang="nl-NL" sz="2400" dirty="0">
                <a:solidFill>
                  <a:schemeClr val="tx2">
                    <a:lumMod val="20000"/>
                    <a:lumOff val="80000"/>
                  </a:schemeClr>
                </a:solidFill>
              </a:rPr>
              <a:t>h</a:t>
            </a:r>
            <a:r>
              <a:rPr lang="nl-NL" sz="2400" dirty="0" smtClean="0">
                <a:solidFill>
                  <a:schemeClr val="tx2">
                    <a:lumMod val="20000"/>
                    <a:lumOff val="80000"/>
                  </a:schemeClr>
                </a:solidFill>
              </a:rPr>
              <a:t>et op zijn plaats houden van een voorwerp.</a:t>
            </a:r>
            <a:r>
              <a:rPr lang="nl-NL" sz="2400" dirty="0">
                <a:solidFill>
                  <a:schemeClr val="tx2">
                    <a:lumMod val="20000"/>
                    <a:lumOff val="80000"/>
                  </a:schemeClr>
                </a:solidFill>
              </a:rPr>
              <a:t/>
            </a:r>
            <a:br>
              <a:rPr lang="nl-NL" sz="2400" dirty="0">
                <a:solidFill>
                  <a:schemeClr val="tx2">
                    <a:lumMod val="20000"/>
                    <a:lumOff val="80000"/>
                  </a:schemeClr>
                </a:solidFill>
              </a:rPr>
            </a:br>
            <a:endParaRPr lang="nl-NL" sz="2400" dirty="0" smtClean="0">
              <a:solidFill>
                <a:schemeClr val="tx2">
                  <a:lumMod val="20000"/>
                  <a:lumOff val="80000"/>
                </a:schemeClr>
              </a:solidFill>
            </a:endParaRPr>
          </a:p>
          <a:p>
            <a:endParaRPr lang="nl-NL" sz="2400" i="1" dirty="0">
              <a:solidFill>
                <a:schemeClr val="tx2">
                  <a:lumMod val="20000"/>
                  <a:lumOff val="80000"/>
                </a:schemeClr>
              </a:solidFill>
            </a:endParaRPr>
          </a:p>
          <a:p>
            <a:endParaRPr lang="nl-NL" sz="2400" i="1" dirty="0" smtClean="0">
              <a:solidFill>
                <a:schemeClr val="tx2">
                  <a:lumMod val="20000"/>
                  <a:lumOff val="80000"/>
                </a:schemeClr>
              </a:solidFill>
            </a:endParaRPr>
          </a:p>
          <a:p>
            <a:endParaRPr lang="nl-NL" sz="2400" i="1" dirty="0">
              <a:solidFill>
                <a:schemeClr val="tx2">
                  <a:lumMod val="20000"/>
                  <a:lumOff val="80000"/>
                </a:schemeClr>
              </a:solidFill>
            </a:endParaRPr>
          </a:p>
          <a:p>
            <a:pPr>
              <a:buNone/>
            </a:pPr>
            <a:r>
              <a:rPr lang="nl-NL" sz="2400" i="1" dirty="0" smtClean="0">
                <a:solidFill>
                  <a:schemeClr val="tx2">
                    <a:lumMod val="20000"/>
                    <a:lumOff val="80000"/>
                  </a:schemeClr>
                </a:solidFill>
              </a:rPr>
              <a:t>(</a:t>
            </a:r>
            <a:r>
              <a:rPr lang="nl-NL" sz="2400" i="1" dirty="0">
                <a:solidFill>
                  <a:schemeClr val="tx2">
                    <a:lumMod val="20000"/>
                    <a:lumOff val="80000"/>
                  </a:schemeClr>
                </a:solidFill>
              </a:rPr>
              <a:t>Afb.1)</a:t>
            </a:r>
            <a:r>
              <a:rPr lang="nl-NL" sz="2400" dirty="0">
                <a:solidFill>
                  <a:schemeClr val="tx2">
                    <a:lumMod val="20000"/>
                    <a:lumOff val="80000"/>
                  </a:schemeClr>
                </a:solidFill>
              </a:rPr>
              <a:t>..............een kracht heeft een </a:t>
            </a:r>
            <a:r>
              <a:rPr lang="nl-NL" sz="2400" i="1" dirty="0">
                <a:solidFill>
                  <a:schemeClr val="tx2">
                    <a:lumMod val="20000"/>
                    <a:lumOff val="80000"/>
                  </a:schemeClr>
                </a:solidFill>
              </a:rPr>
              <a:t>GROOTTE</a:t>
            </a:r>
            <a:r>
              <a:rPr lang="nl-NL" sz="2400" dirty="0">
                <a:solidFill>
                  <a:schemeClr val="tx2">
                    <a:lumMod val="20000"/>
                    <a:lumOff val="80000"/>
                  </a:schemeClr>
                </a:solidFill>
              </a:rPr>
              <a:t>..............</a:t>
            </a:r>
            <a:br>
              <a:rPr lang="nl-NL" sz="2400" dirty="0">
                <a:solidFill>
                  <a:schemeClr val="tx2">
                    <a:lumMod val="20000"/>
                    <a:lumOff val="80000"/>
                  </a:schemeClr>
                </a:solidFill>
              </a:rPr>
            </a:br>
            <a:r>
              <a:rPr lang="nl-NL" sz="2400" dirty="0">
                <a:solidFill>
                  <a:schemeClr val="tx2">
                    <a:lumMod val="20000"/>
                    <a:lumOff val="80000"/>
                  </a:schemeClr>
                </a:solidFill>
              </a:rPr>
              <a:t/>
            </a:r>
            <a:br>
              <a:rPr lang="nl-NL" sz="2400" dirty="0">
                <a:solidFill>
                  <a:schemeClr val="tx2">
                    <a:lumMod val="20000"/>
                    <a:lumOff val="80000"/>
                  </a:schemeClr>
                </a:solidFill>
              </a:rPr>
            </a:br>
            <a:r>
              <a:rPr lang="nl-NL" sz="2400" dirty="0">
                <a:solidFill>
                  <a:schemeClr val="tx2">
                    <a:lumMod val="20000"/>
                    <a:lumOff val="80000"/>
                  </a:schemeClr>
                </a:solidFill>
              </a:rPr>
              <a:t/>
            </a:r>
            <a:br>
              <a:rPr lang="nl-NL" sz="2400" dirty="0">
                <a:solidFill>
                  <a:schemeClr val="tx2">
                    <a:lumMod val="20000"/>
                    <a:lumOff val="80000"/>
                  </a:schemeClr>
                </a:solidFill>
              </a:rPr>
            </a:br>
            <a:endParaRPr lang="nl-NL" sz="2400" dirty="0">
              <a:solidFill>
                <a:schemeClr val="tx2">
                  <a:lumMod val="20000"/>
                  <a:lumOff val="80000"/>
                </a:schemeClr>
              </a:solidFill>
            </a:endParaRPr>
          </a:p>
        </p:txBody>
      </p:sp>
      <p:pic>
        <p:nvPicPr>
          <p:cNvPr id="4" name="Afbeelding 3" descr="http://www.wetenschapsforum.nl/moderator/krachtvectoren/k1.png"/>
          <p:cNvPicPr/>
          <p:nvPr/>
        </p:nvPicPr>
        <p:blipFill>
          <a:blip r:embed="rId2" cstate="print"/>
          <a:srcRect/>
          <a:stretch>
            <a:fillRect/>
          </a:stretch>
        </p:blipFill>
        <p:spPr bwMode="auto">
          <a:xfrm>
            <a:off x="2672219" y="3933056"/>
            <a:ext cx="3714776" cy="1714512"/>
          </a:xfrm>
          <a:prstGeom prst="rect">
            <a:avLst/>
          </a:prstGeom>
          <a:noFill/>
          <a:ln w="9525">
            <a:noFill/>
            <a:miter lim="800000"/>
            <a:headEnd/>
            <a:tailEnd/>
          </a:ln>
        </p:spPr>
      </p:pic>
      <p:grpSp>
        <p:nvGrpSpPr>
          <p:cNvPr id="8" name="Groep 7"/>
          <p:cNvGrpSpPr/>
          <p:nvPr/>
        </p:nvGrpSpPr>
        <p:grpSpPr>
          <a:xfrm>
            <a:off x="0" y="0"/>
            <a:ext cx="9180512" cy="6864927"/>
            <a:chOff x="0" y="0"/>
            <a:chExt cx="9180512" cy="6864927"/>
          </a:xfrm>
        </p:grpSpPr>
        <p:sp>
          <p:nvSpPr>
            <p:cNvPr id="9" name="Rechthoek 8"/>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u="sng" dirty="0">
                  <a:solidFill>
                    <a:schemeClr val="tx2">
                      <a:lumMod val="20000"/>
                      <a:lumOff val="80000"/>
                    </a:schemeClr>
                  </a:solidFill>
                </a:rPr>
                <a:t>Krachten hebben een grootte en richting</a:t>
              </a:r>
              <a:endParaRPr lang="nl-NL" sz="4000" dirty="0"/>
            </a:p>
          </p:txBody>
        </p:sp>
        <p:pic>
          <p:nvPicPr>
            <p:cNvPr id="11" name="Afbeelding 10"/>
            <p:cNvPicPr>
              <a:picLocks noChangeAspect="1"/>
            </p:cNvPicPr>
            <p:nvPr/>
          </p:nvPicPr>
          <p:blipFill>
            <a:blip r:embed="rId3"/>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3224" y="1252149"/>
            <a:ext cx="8229600" cy="4525963"/>
          </a:xfrm>
        </p:spPr>
        <p:txBody>
          <a:bodyPr>
            <a:normAutofit/>
          </a:bodyPr>
          <a:lstStyle/>
          <a:p>
            <a:r>
              <a:rPr lang="nl-NL" dirty="0" smtClean="0">
                <a:solidFill>
                  <a:srgbClr val="FF0000"/>
                </a:solidFill>
              </a:rPr>
              <a:t>Vector</a:t>
            </a:r>
            <a:r>
              <a:rPr lang="nl-NL" dirty="0" smtClean="0">
                <a:solidFill>
                  <a:schemeClr val="tx2">
                    <a:lumMod val="20000"/>
                    <a:lumOff val="80000"/>
                  </a:schemeClr>
                </a:solidFill>
              </a:rPr>
              <a:t>: Een pijl die een kracht voorstelt </a:t>
            </a:r>
          </a:p>
          <a:p>
            <a:pPr marL="0" indent="0">
              <a:buNone/>
            </a:pPr>
            <a:endParaRPr lang="nl-NL" dirty="0" smtClean="0">
              <a:solidFill>
                <a:schemeClr val="tx2">
                  <a:lumMod val="20000"/>
                  <a:lumOff val="80000"/>
                </a:schemeClr>
              </a:solidFill>
            </a:endParaRPr>
          </a:p>
          <a:p>
            <a:r>
              <a:rPr lang="nl-NL" dirty="0" smtClean="0">
                <a:solidFill>
                  <a:schemeClr val="accent5">
                    <a:lumMod val="40000"/>
                    <a:lumOff val="60000"/>
                  </a:schemeClr>
                </a:solidFill>
              </a:rPr>
              <a:t>Een vector heeft een:</a:t>
            </a:r>
          </a:p>
          <a:p>
            <a:pPr lvl="1"/>
            <a:r>
              <a:rPr lang="nl-NL" dirty="0" smtClean="0">
                <a:solidFill>
                  <a:srgbClr val="FFFF00"/>
                </a:solidFill>
              </a:rPr>
              <a:t>Aangrijpingspunt</a:t>
            </a:r>
          </a:p>
          <a:p>
            <a:pPr lvl="1"/>
            <a:r>
              <a:rPr lang="nl-NL" dirty="0" smtClean="0">
                <a:solidFill>
                  <a:srgbClr val="FFFF00"/>
                </a:solidFill>
              </a:rPr>
              <a:t>Richting</a:t>
            </a:r>
          </a:p>
          <a:p>
            <a:pPr lvl="1"/>
            <a:r>
              <a:rPr lang="nl-NL" dirty="0" smtClean="0">
                <a:solidFill>
                  <a:srgbClr val="FFFF00"/>
                </a:solidFill>
              </a:rPr>
              <a:t>Grootte</a:t>
            </a:r>
            <a:r>
              <a:rPr lang="nl-NL" dirty="0" smtClean="0">
                <a:solidFill>
                  <a:schemeClr val="accent5">
                    <a:lumMod val="40000"/>
                    <a:lumOff val="60000"/>
                  </a:schemeClr>
                </a:solidFill>
              </a:rPr>
              <a:t/>
            </a:r>
            <a:br>
              <a:rPr lang="nl-NL" dirty="0" smtClean="0">
                <a:solidFill>
                  <a:schemeClr val="accent5">
                    <a:lumMod val="40000"/>
                    <a:lumOff val="60000"/>
                  </a:schemeClr>
                </a:solidFill>
              </a:rPr>
            </a:br>
            <a:endParaRPr lang="nl-NL" dirty="0">
              <a:solidFill>
                <a:schemeClr val="tx2">
                  <a:lumMod val="20000"/>
                  <a:lumOff val="80000"/>
                </a:schemeClr>
              </a:solidFill>
            </a:endParaRPr>
          </a:p>
        </p:txBody>
      </p:sp>
      <p:pic>
        <p:nvPicPr>
          <p:cNvPr id="1026" name="Picture 2" descr="https://encrypted-tbn0.gstatic.com/images?q=tbn:ANd9GcT5gO7s5C00E7rMPuC6en9cfOvyq2izxucoB87z0j4qp024smN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26866" y1="53719" x2="2239" y2="91736"/>
                        <a14:foregroundMark x1="2985" y1="95868" x2="29851" y2="85124"/>
                        <a14:foregroundMark x1="35821" y1="85124" x2="32836" y2="72727"/>
                        <a14:foregroundMark x1="93284" y1="9091" x2="94030" y2="58678"/>
                        <a14:foregroundMark x1="94030" y1="7438" x2="82836" y2="10744"/>
                        <a14:foregroundMark x1="85821" y1="15702" x2="85821" y2="42149"/>
                      </a14:backgroundRemoval>
                    </a14:imgEffect>
                  </a14:imgLayer>
                </a14:imgProps>
              </a:ext>
              <a:ext uri="{28A0092B-C50C-407E-A947-70E740481C1C}">
                <a14:useLocalDpi xmlns:a14="http://schemas.microsoft.com/office/drawing/2010/main" val="0"/>
              </a:ext>
            </a:extLst>
          </a:blip>
          <a:srcRect/>
          <a:stretch>
            <a:fillRect/>
          </a:stretch>
        </p:blipFill>
        <p:spPr bwMode="auto">
          <a:xfrm>
            <a:off x="4788024" y="2276872"/>
            <a:ext cx="1823235" cy="164635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a:off x="6228184" y="2852936"/>
            <a:ext cx="122413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Ovaal 5"/>
          <p:cNvSpPr/>
          <p:nvPr/>
        </p:nvSpPr>
        <p:spPr>
          <a:xfrm>
            <a:off x="6208395" y="2780928"/>
            <a:ext cx="91797" cy="14401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grpSp>
        <p:nvGrpSpPr>
          <p:cNvPr id="13" name="Groep 12"/>
          <p:cNvGrpSpPr/>
          <p:nvPr/>
        </p:nvGrpSpPr>
        <p:grpSpPr>
          <a:xfrm>
            <a:off x="0" y="0"/>
            <a:ext cx="9180512" cy="6864927"/>
            <a:chOff x="0" y="0"/>
            <a:chExt cx="9180512" cy="6864927"/>
          </a:xfrm>
        </p:grpSpPr>
        <p:sp>
          <p:nvSpPr>
            <p:cNvPr id="14" name="Rechthoek 13"/>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Vector</a:t>
              </a:r>
              <a:endParaRPr lang="nl-NL" sz="4800" dirty="0"/>
            </a:p>
          </p:txBody>
        </p:sp>
        <p:pic>
          <p:nvPicPr>
            <p:cNvPr id="16" name="Afbeelding 15"/>
            <p:cNvPicPr>
              <a:picLocks noChangeAspect="1"/>
            </p:cNvPicPr>
            <p:nvPr/>
          </p:nvPicPr>
          <p:blipFill>
            <a:blip r:embed="rId4"/>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8112" y="1360511"/>
            <a:ext cx="8229600" cy="4525963"/>
          </a:xfrm>
        </p:spPr>
        <p:txBody>
          <a:bodyPr>
            <a:normAutofit/>
          </a:bodyPr>
          <a:lstStyle/>
          <a:p>
            <a:pPr>
              <a:tabLst>
                <a:tab pos="4914900" algn="l"/>
              </a:tabLst>
            </a:pPr>
            <a:r>
              <a:rPr lang="nl-NL" dirty="0" smtClean="0">
                <a:solidFill>
                  <a:schemeClr val="tx2">
                    <a:lumMod val="20000"/>
                    <a:lumOff val="80000"/>
                  </a:schemeClr>
                </a:solidFill>
              </a:rPr>
              <a:t>Een vector tekenen we op schaal, </a:t>
            </a:r>
            <a:br>
              <a:rPr lang="nl-NL" dirty="0" smtClean="0">
                <a:solidFill>
                  <a:schemeClr val="tx2">
                    <a:lumMod val="20000"/>
                    <a:lumOff val="80000"/>
                  </a:schemeClr>
                </a:solidFill>
              </a:rPr>
            </a:br>
            <a:r>
              <a:rPr lang="nl-NL" dirty="0" smtClean="0">
                <a:solidFill>
                  <a:schemeClr val="tx2">
                    <a:lumMod val="20000"/>
                    <a:lumOff val="80000"/>
                  </a:schemeClr>
                </a:solidFill>
              </a:rPr>
              <a:t>dit noemen we een krachtschaal.    </a:t>
            </a:r>
          </a:p>
          <a:p>
            <a:endParaRPr lang="nl-NL" dirty="0" smtClean="0">
              <a:solidFill>
                <a:schemeClr val="tx2">
                  <a:lumMod val="20000"/>
                  <a:lumOff val="80000"/>
                </a:schemeClr>
              </a:solidFill>
            </a:endParaRPr>
          </a:p>
          <a:p>
            <a:pPr>
              <a:buNone/>
            </a:pPr>
            <a:r>
              <a:rPr lang="nl-NL" dirty="0" smtClean="0">
                <a:solidFill>
                  <a:schemeClr val="accent5">
                    <a:lumMod val="40000"/>
                    <a:lumOff val="60000"/>
                  </a:schemeClr>
                </a:solidFill>
              </a:rPr>
              <a:t>                       1 cm       …. N</a:t>
            </a:r>
            <a:endParaRPr lang="nl-NL" sz="4400" dirty="0" smtClean="0">
              <a:solidFill>
                <a:schemeClr val="accent5">
                  <a:lumMod val="40000"/>
                  <a:lumOff val="60000"/>
                </a:schemeClr>
              </a:solidFill>
            </a:endParaRPr>
          </a:p>
          <a:p>
            <a:endParaRPr lang="nl-NL" dirty="0" smtClean="0">
              <a:solidFill>
                <a:schemeClr val="tx2">
                  <a:lumMod val="20000"/>
                  <a:lumOff val="80000"/>
                </a:schemeClr>
              </a:solidFill>
            </a:endParaRPr>
          </a:p>
        </p:txBody>
      </p:sp>
      <p:pic>
        <p:nvPicPr>
          <p:cNvPr id="5"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96494" y="3094468"/>
            <a:ext cx="342900" cy="619125"/>
          </a:xfrm>
          <a:prstGeom prst="rect">
            <a:avLst/>
          </a:prstGeom>
          <a:noFill/>
        </p:spPr>
      </p:pic>
      <p:cxnSp>
        <p:nvCxnSpPr>
          <p:cNvPr id="6" name="Rechte verbindingslijn met pijl 5"/>
          <p:cNvCxnSpPr/>
          <p:nvPr/>
        </p:nvCxnSpPr>
        <p:spPr>
          <a:xfrm>
            <a:off x="2196840" y="4653136"/>
            <a:ext cx="2928958" cy="0"/>
          </a:xfrm>
          <a:prstGeom prst="straightConnector1">
            <a:avLst/>
          </a:prstGeom>
          <a:ln w="76200">
            <a:tailEnd type="arrow"/>
          </a:ln>
        </p:spPr>
        <p:style>
          <a:lnRef idx="2">
            <a:schemeClr val="accent5"/>
          </a:lnRef>
          <a:fillRef idx="0">
            <a:schemeClr val="accent5"/>
          </a:fillRef>
          <a:effectRef idx="1">
            <a:schemeClr val="accent5"/>
          </a:effectRef>
          <a:fontRef idx="minor">
            <a:schemeClr val="tx1"/>
          </a:fontRef>
        </p:style>
      </p:cxnSp>
      <p:sp>
        <p:nvSpPr>
          <p:cNvPr id="7" name="Ovaal 6"/>
          <p:cNvSpPr/>
          <p:nvPr/>
        </p:nvSpPr>
        <p:spPr>
          <a:xfrm>
            <a:off x="2005930" y="4510260"/>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5">
                  <a:lumMod val="40000"/>
                  <a:lumOff val="60000"/>
                </a:schemeClr>
              </a:solidFill>
            </a:endParaRPr>
          </a:p>
        </p:txBody>
      </p:sp>
      <p:sp>
        <p:nvSpPr>
          <p:cNvPr id="4" name="Tekstvak 3"/>
          <p:cNvSpPr txBox="1"/>
          <p:nvPr/>
        </p:nvSpPr>
        <p:spPr>
          <a:xfrm>
            <a:off x="4067944" y="2708920"/>
            <a:ext cx="2508123" cy="461665"/>
          </a:xfrm>
          <a:prstGeom prst="rect">
            <a:avLst/>
          </a:prstGeom>
          <a:noFill/>
        </p:spPr>
        <p:txBody>
          <a:bodyPr wrap="none" rtlCol="0">
            <a:spAutoFit/>
          </a:bodyPr>
          <a:lstStyle/>
          <a:p>
            <a:r>
              <a:rPr lang="nl-NL" sz="2400" dirty="0" smtClean="0">
                <a:solidFill>
                  <a:srgbClr val="FFFF00"/>
                </a:solidFill>
              </a:rPr>
              <a:t>Komt overeen met</a:t>
            </a:r>
            <a:endParaRPr lang="nl-NL" sz="2400" dirty="0">
              <a:solidFill>
                <a:srgbClr val="FFFF00"/>
              </a:solidFill>
            </a:endParaRPr>
          </a:p>
        </p:txBody>
      </p:sp>
      <p:grpSp>
        <p:nvGrpSpPr>
          <p:cNvPr id="13" name="Groep 12"/>
          <p:cNvGrpSpPr/>
          <p:nvPr/>
        </p:nvGrpSpPr>
        <p:grpSpPr>
          <a:xfrm>
            <a:off x="0" y="0"/>
            <a:ext cx="9180512" cy="6864927"/>
            <a:chOff x="0" y="0"/>
            <a:chExt cx="9180512" cy="6864927"/>
          </a:xfrm>
        </p:grpSpPr>
        <p:sp>
          <p:nvSpPr>
            <p:cNvPr id="14" name="Rechthoek 13"/>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smtClean="0"/>
                <a:t>Vector</a:t>
              </a:r>
              <a:endParaRPr lang="nl-NL" sz="4800" dirty="0"/>
            </a:p>
          </p:txBody>
        </p:sp>
        <p:pic>
          <p:nvPicPr>
            <p:cNvPr id="16" name="Afbeelding 15"/>
            <p:cNvPicPr>
              <a:picLocks noChangeAspect="1"/>
            </p:cNvPicPr>
            <p:nvPr/>
          </p:nvPicPr>
          <p:blipFill>
            <a:blip r:embed="rId3"/>
            <a:stretch>
              <a:fillRect/>
            </a:stretch>
          </p:blipFill>
          <p:spPr>
            <a:xfrm>
              <a:off x="8324202" y="6353365"/>
              <a:ext cx="856310" cy="511562"/>
            </a:xfrm>
            <a:prstGeom prst="rect">
              <a:avLst/>
            </a:prstGeom>
          </p:spPr>
        </p:pic>
      </p:grpSp>
      <p:graphicFrame>
        <p:nvGraphicFramePr>
          <p:cNvPr id="9" name="Tabel 8"/>
          <p:cNvGraphicFramePr>
            <a:graphicFrameLocks noGrp="1"/>
          </p:cNvGraphicFramePr>
          <p:nvPr>
            <p:extLst>
              <p:ext uri="{D42A27DB-BD31-4B8C-83A1-F6EECF244321}">
                <p14:modId xmlns:p14="http://schemas.microsoft.com/office/powerpoint/2010/main" val="2641011267"/>
              </p:ext>
            </p:extLst>
          </p:nvPr>
        </p:nvGraphicFramePr>
        <p:xfrm>
          <a:off x="1331640" y="3588581"/>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pPr algn="ctr"/>
                      <a:r>
                        <a:rPr lang="nl-NL" dirty="0" smtClean="0"/>
                        <a:t>l in cm</a:t>
                      </a:r>
                    </a:p>
                  </a:txBody>
                  <a:tcPr/>
                </a:tc>
                <a:tc>
                  <a:txBody>
                    <a:bodyPr/>
                    <a:lstStyle/>
                    <a:p>
                      <a:pPr algn="ctr"/>
                      <a:r>
                        <a:rPr lang="nl-NL" dirty="0" smtClean="0"/>
                        <a:t>1</a:t>
                      </a:r>
                      <a:endParaRPr lang="nl-NL" dirty="0"/>
                    </a:p>
                  </a:txBody>
                  <a:tcPr/>
                </a:tc>
                <a:tc>
                  <a:txBody>
                    <a:bodyPr/>
                    <a:lstStyle/>
                    <a:p>
                      <a:pPr algn="ctr"/>
                      <a:r>
                        <a:rPr lang="nl-NL" dirty="0" smtClean="0"/>
                        <a:t>2</a:t>
                      </a:r>
                      <a:endParaRPr lang="nl-NL" dirty="0"/>
                    </a:p>
                  </a:txBody>
                  <a:tcPr/>
                </a:tc>
                <a:tc>
                  <a:txBody>
                    <a:bodyPr/>
                    <a:lstStyle/>
                    <a:p>
                      <a:pPr algn="ctr"/>
                      <a:r>
                        <a:rPr lang="nl-NL" dirty="0" smtClean="0"/>
                        <a:t>3</a:t>
                      </a:r>
                      <a:endParaRPr lang="nl-NL" dirty="0"/>
                    </a:p>
                  </a:txBody>
                  <a:tcPr/>
                </a:tc>
                <a:tc>
                  <a:txBody>
                    <a:bodyPr/>
                    <a:lstStyle/>
                    <a:p>
                      <a:pPr algn="ctr"/>
                      <a:r>
                        <a:rPr lang="nl-NL" dirty="0" smtClean="0"/>
                        <a:t>4</a:t>
                      </a:r>
                      <a:endParaRPr lang="nl-NL" dirty="0"/>
                    </a:p>
                  </a:txBody>
                  <a:tcPr/>
                </a:tc>
                <a:tc>
                  <a:txBody>
                    <a:bodyPr/>
                    <a:lstStyle/>
                    <a:p>
                      <a:pPr algn="ctr"/>
                      <a:r>
                        <a:rPr lang="nl-NL" dirty="0" smtClean="0"/>
                        <a:t>5</a:t>
                      </a:r>
                      <a:endParaRPr lang="nl-NL" dirty="0"/>
                    </a:p>
                  </a:txBody>
                  <a:tcPr/>
                </a:tc>
              </a:tr>
              <a:tr h="370840">
                <a:tc>
                  <a:txBody>
                    <a:bodyPr/>
                    <a:lstStyle/>
                    <a:p>
                      <a:pPr algn="ctr"/>
                      <a:r>
                        <a:rPr lang="nl-NL" dirty="0" smtClean="0"/>
                        <a:t>F in N</a:t>
                      </a:r>
                      <a:endParaRPr lang="nl-NL" dirty="0"/>
                    </a:p>
                  </a:txBody>
                  <a:tcPr/>
                </a:tc>
                <a:tc>
                  <a:txBody>
                    <a:bodyPr/>
                    <a:lstStyle/>
                    <a:p>
                      <a:pPr algn="ctr"/>
                      <a:r>
                        <a:rPr lang="nl-NL" dirty="0" smtClean="0"/>
                        <a:t>10</a:t>
                      </a:r>
                      <a:endParaRPr lang="nl-NL" dirty="0"/>
                    </a:p>
                  </a:txBody>
                  <a:tcPr/>
                </a:tc>
                <a:tc>
                  <a:txBody>
                    <a:bodyPr/>
                    <a:lstStyle/>
                    <a:p>
                      <a:pPr algn="ctr"/>
                      <a:r>
                        <a:rPr lang="nl-NL" dirty="0" smtClean="0"/>
                        <a:t>20</a:t>
                      </a:r>
                      <a:endParaRPr lang="nl-NL" dirty="0"/>
                    </a:p>
                  </a:txBody>
                  <a:tcPr/>
                </a:tc>
                <a:tc>
                  <a:txBody>
                    <a:bodyPr/>
                    <a:lstStyle/>
                    <a:p>
                      <a:pPr algn="ctr"/>
                      <a:r>
                        <a:rPr lang="nl-NL" dirty="0" smtClean="0"/>
                        <a:t>30</a:t>
                      </a:r>
                      <a:endParaRPr lang="nl-NL" dirty="0"/>
                    </a:p>
                  </a:txBody>
                  <a:tcPr/>
                </a:tc>
                <a:tc>
                  <a:txBody>
                    <a:bodyPr/>
                    <a:lstStyle/>
                    <a:p>
                      <a:pPr algn="ctr"/>
                      <a:r>
                        <a:rPr lang="nl-NL" dirty="0" smtClean="0"/>
                        <a:t>40</a:t>
                      </a:r>
                      <a:endParaRPr lang="nl-NL" dirty="0"/>
                    </a:p>
                  </a:txBody>
                  <a:tcPr/>
                </a:tc>
                <a:tc>
                  <a:txBody>
                    <a:bodyPr/>
                    <a:lstStyle/>
                    <a:p>
                      <a:pPr algn="ctr"/>
                      <a:r>
                        <a:rPr lang="nl-NL" dirty="0" smtClean="0"/>
                        <a:t>50</a:t>
                      </a:r>
                      <a:endParaRPr lang="nl-NL" dirty="0"/>
                    </a:p>
                  </a:txBody>
                  <a:tcPr/>
                </a:tc>
              </a:tr>
            </a:tbl>
          </a:graphicData>
        </a:graphic>
      </p:graphicFrame>
    </p:spTree>
    <p:extLst>
      <p:ext uri="{BB962C8B-B14F-4D97-AF65-F5344CB8AC3E}">
        <p14:creationId xmlns:p14="http://schemas.microsoft.com/office/powerpoint/2010/main" val="35508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3669532" y="1286982"/>
            <a:ext cx="2438400" cy="3672355"/>
            <a:chOff x="755576" y="2348933"/>
            <a:chExt cx="2438400" cy="3672355"/>
          </a:xfrm>
        </p:grpSpPr>
        <p:pic>
          <p:nvPicPr>
            <p:cNvPr id="1026" name="Picture 2" descr="http://www.csc.villanova.edu/~mdamian/graphics/notes/GLTextures/bmpdata/crate.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348933"/>
              <a:ext cx="2438400" cy="24384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a:off x="1974776" y="3568134"/>
              <a:ext cx="0" cy="2453154"/>
            </a:xfrm>
            <a:prstGeom prst="straightConnector1">
              <a:avLst/>
            </a:prstGeom>
            <a:ln w="76200">
              <a:solidFill>
                <a:schemeClr val="bg1"/>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13" name="Rechthoek 12"/>
          <p:cNvSpPr/>
          <p:nvPr/>
        </p:nvSpPr>
        <p:spPr>
          <a:xfrm>
            <a:off x="735613" y="1741218"/>
            <a:ext cx="2933919" cy="2031325"/>
          </a:xfrm>
          <a:prstGeom prst="rect">
            <a:avLst/>
          </a:prstGeom>
        </p:spPr>
        <p:txBody>
          <a:bodyPr wrap="square">
            <a:spAutoFit/>
          </a:bodyPr>
          <a:lstStyle/>
          <a:p>
            <a:pPr algn="ctr"/>
            <a:r>
              <a:rPr lang="nl-NL" dirty="0" smtClean="0">
                <a:solidFill>
                  <a:schemeClr val="bg1"/>
                </a:solidFill>
                <a:latin typeface="Verdana" pitchFamily="34" charset="0"/>
                <a:ea typeface="Verdana" pitchFamily="34" charset="0"/>
                <a:cs typeface="Verdana" pitchFamily="34" charset="0"/>
              </a:rPr>
              <a:t>De lengte van de pijl die de zwaartekracht uitbeeld is 12 cm.</a:t>
            </a:r>
          </a:p>
          <a:p>
            <a:pPr algn="ctr"/>
            <a:endParaRPr lang="nl-NL" dirty="0">
              <a:solidFill>
                <a:schemeClr val="bg1"/>
              </a:solidFill>
              <a:latin typeface="Verdana" pitchFamily="34" charset="0"/>
              <a:ea typeface="Verdana" pitchFamily="34" charset="0"/>
              <a:cs typeface="Verdana" pitchFamily="34" charset="0"/>
            </a:endParaRPr>
          </a:p>
          <a:p>
            <a:pPr algn="ctr"/>
            <a:r>
              <a:rPr lang="nl-NL" dirty="0" smtClean="0">
                <a:solidFill>
                  <a:schemeClr val="bg1"/>
                </a:solidFill>
                <a:latin typeface="Verdana" pitchFamily="34" charset="0"/>
                <a:ea typeface="Verdana" pitchFamily="34" charset="0"/>
                <a:cs typeface="Verdana" pitchFamily="34" charset="0"/>
              </a:rPr>
              <a:t>De kracht is dan: </a:t>
            </a:r>
          </a:p>
          <a:p>
            <a:pPr algn="ctr"/>
            <a:endParaRPr lang="nl-NL" dirty="0">
              <a:solidFill>
                <a:schemeClr val="bg1"/>
              </a:solidFill>
              <a:latin typeface="Verdana" pitchFamily="34" charset="0"/>
              <a:ea typeface="Verdana" pitchFamily="34" charset="0"/>
              <a:cs typeface="Verdana" pitchFamily="34" charset="0"/>
            </a:endParaRPr>
          </a:p>
          <a:p>
            <a:pPr algn="ctr"/>
            <a:r>
              <a:rPr lang="nl-NL" dirty="0" smtClean="0">
                <a:solidFill>
                  <a:schemeClr val="bg1"/>
                </a:solidFill>
                <a:latin typeface="Verdana" pitchFamily="34" charset="0"/>
                <a:ea typeface="Verdana" pitchFamily="34" charset="0"/>
                <a:cs typeface="Verdana" pitchFamily="34" charset="0"/>
              </a:rPr>
              <a:t>4 x 12 = 48 N</a:t>
            </a:r>
          </a:p>
        </p:txBody>
      </p:sp>
      <p:sp>
        <p:nvSpPr>
          <p:cNvPr id="14" name="Rechteraccolade 13"/>
          <p:cNvSpPr/>
          <p:nvPr/>
        </p:nvSpPr>
        <p:spPr>
          <a:xfrm>
            <a:off x="5170281" y="2506182"/>
            <a:ext cx="360040" cy="2453155"/>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Rechthoek 14"/>
          <p:cNvSpPr/>
          <p:nvPr/>
        </p:nvSpPr>
        <p:spPr>
          <a:xfrm>
            <a:off x="6328892" y="1286982"/>
            <a:ext cx="2933919" cy="369332"/>
          </a:xfrm>
          <a:prstGeom prst="rect">
            <a:avLst/>
          </a:prstGeom>
        </p:spPr>
        <p:txBody>
          <a:bodyPr wrap="square">
            <a:spAutoFit/>
          </a:bodyPr>
          <a:lstStyle/>
          <a:p>
            <a:r>
              <a:rPr lang="nl-NL" dirty="0" smtClean="0">
                <a:solidFill>
                  <a:schemeClr val="bg1"/>
                </a:solidFill>
                <a:latin typeface="Verdana" pitchFamily="34" charset="0"/>
                <a:ea typeface="Verdana" pitchFamily="34" charset="0"/>
                <a:cs typeface="Verdana" pitchFamily="34" charset="0"/>
              </a:rPr>
              <a:t>1cm </a:t>
            </a:r>
            <a:r>
              <a:rPr lang="nl-NL" dirty="0" smtClean="0">
                <a:solidFill>
                  <a:schemeClr val="bg1"/>
                </a:solidFill>
                <a:latin typeface="MS Reference Sans Serif" pitchFamily="34" charset="0"/>
                <a:ea typeface="Verdana" pitchFamily="34" charset="0"/>
                <a:cs typeface="Verdana" pitchFamily="34" charset="0"/>
              </a:rPr>
              <a:t>≙</a:t>
            </a:r>
            <a:r>
              <a:rPr lang="nl-NL" dirty="0" smtClean="0">
                <a:solidFill>
                  <a:schemeClr val="bg1"/>
                </a:solidFill>
                <a:latin typeface="Verdana" pitchFamily="34" charset="0"/>
                <a:ea typeface="Verdana" pitchFamily="34" charset="0"/>
                <a:cs typeface="Verdana" pitchFamily="34" charset="0"/>
              </a:rPr>
              <a:t> 4N</a:t>
            </a:r>
          </a:p>
        </p:txBody>
      </p:sp>
      <p:sp>
        <p:nvSpPr>
          <p:cNvPr id="16" name="Rechthoek 15"/>
          <p:cNvSpPr/>
          <p:nvPr/>
        </p:nvSpPr>
        <p:spPr>
          <a:xfrm>
            <a:off x="5680820" y="3540716"/>
            <a:ext cx="2933919" cy="369332"/>
          </a:xfrm>
          <a:prstGeom prst="rect">
            <a:avLst/>
          </a:prstGeom>
        </p:spPr>
        <p:txBody>
          <a:bodyPr wrap="square">
            <a:spAutoFit/>
          </a:bodyPr>
          <a:lstStyle/>
          <a:p>
            <a:r>
              <a:rPr lang="nl-NL" dirty="0" smtClean="0">
                <a:solidFill>
                  <a:schemeClr val="bg1"/>
                </a:solidFill>
                <a:latin typeface="Verdana" pitchFamily="34" charset="0"/>
                <a:ea typeface="Verdana" pitchFamily="34" charset="0"/>
                <a:cs typeface="Verdana" pitchFamily="34" charset="0"/>
              </a:rPr>
              <a:t>12 cm</a:t>
            </a:r>
          </a:p>
        </p:txBody>
      </p:sp>
      <p:sp>
        <p:nvSpPr>
          <p:cNvPr id="12" name="Titel 11"/>
          <p:cNvSpPr>
            <a:spLocks noGrp="1"/>
          </p:cNvSpPr>
          <p:nvPr>
            <p:ph type="ctrTitle"/>
          </p:nvPr>
        </p:nvSpPr>
        <p:spPr>
          <a:xfrm>
            <a:off x="685800" y="6858000"/>
            <a:ext cx="7772400" cy="1470025"/>
          </a:xfrm>
        </p:spPr>
        <p:txBody>
          <a:bodyPr/>
          <a:lstStyle/>
          <a:p>
            <a:r>
              <a:rPr lang="nl-NL" dirty="0" smtClean="0"/>
              <a:t>Krachtenschaal</a:t>
            </a:r>
            <a:endParaRPr lang="nl-NL" dirty="0"/>
          </a:p>
        </p:txBody>
      </p:sp>
      <p:sp>
        <p:nvSpPr>
          <p:cNvPr id="17" name="Rechthoek 16"/>
          <p:cNvSpPr/>
          <p:nvPr/>
        </p:nvSpPr>
        <p:spPr>
          <a:xfrm>
            <a:off x="4363977" y="4747433"/>
            <a:ext cx="536052" cy="461665"/>
          </a:xfrm>
          <a:prstGeom prst="rect">
            <a:avLst/>
          </a:prstGeom>
        </p:spPr>
        <p:txBody>
          <a:bodyPr wrap="square">
            <a:spAutoFit/>
          </a:bodyPr>
          <a:lstStyle/>
          <a:p>
            <a:r>
              <a:rPr lang="nl-NL" sz="2400" dirty="0" err="1" smtClean="0">
                <a:solidFill>
                  <a:schemeClr val="bg1"/>
                </a:solidFill>
                <a:latin typeface="Verdana" pitchFamily="34" charset="0"/>
                <a:ea typeface="Verdana" pitchFamily="34" charset="0"/>
                <a:cs typeface="Verdana" pitchFamily="34" charset="0"/>
              </a:rPr>
              <a:t>F</a:t>
            </a:r>
            <a:r>
              <a:rPr lang="nl-NL" sz="2400" baseline="-25000" dirty="0" err="1" smtClean="0">
                <a:solidFill>
                  <a:schemeClr val="bg1"/>
                </a:solidFill>
                <a:latin typeface="Verdana" pitchFamily="34" charset="0"/>
                <a:ea typeface="Verdana" pitchFamily="34" charset="0"/>
                <a:cs typeface="Verdana" pitchFamily="34" charset="0"/>
              </a:rPr>
              <a:t>z</a:t>
            </a:r>
            <a:endParaRPr lang="nl-NL" sz="2400" dirty="0" smtClean="0">
              <a:solidFill>
                <a:schemeClr val="bg1"/>
              </a:solidFill>
              <a:latin typeface="Verdana" pitchFamily="34" charset="0"/>
              <a:ea typeface="Verdana" pitchFamily="34" charset="0"/>
              <a:cs typeface="Verdana" pitchFamily="34" charset="0"/>
            </a:endParaRPr>
          </a:p>
        </p:txBody>
      </p:sp>
      <p:grpSp>
        <p:nvGrpSpPr>
          <p:cNvPr id="18" name="Groep 17"/>
          <p:cNvGrpSpPr/>
          <p:nvPr/>
        </p:nvGrpSpPr>
        <p:grpSpPr>
          <a:xfrm>
            <a:off x="0" y="0"/>
            <a:ext cx="9180512" cy="6864927"/>
            <a:chOff x="0" y="0"/>
            <a:chExt cx="9180512" cy="6864927"/>
          </a:xfrm>
        </p:grpSpPr>
        <p:sp>
          <p:nvSpPr>
            <p:cNvPr id="19" name="Rechthoek 18"/>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u="sng" dirty="0" smtClean="0">
                  <a:solidFill>
                    <a:schemeClr val="bg1"/>
                  </a:solidFill>
                  <a:latin typeface="Verdana" pitchFamily="34" charset="0"/>
                  <a:ea typeface="Verdana" pitchFamily="34" charset="0"/>
                  <a:cs typeface="Verdana" pitchFamily="34" charset="0"/>
                </a:rPr>
                <a:t>Krachtenschaal</a:t>
              </a:r>
            </a:p>
            <a:p>
              <a:pPr algn="ctr"/>
              <a:r>
                <a:rPr lang="nl-NL" sz="2400" dirty="0">
                  <a:solidFill>
                    <a:schemeClr val="bg1"/>
                  </a:solidFill>
                  <a:latin typeface="Verdana" pitchFamily="34" charset="0"/>
                  <a:ea typeface="Verdana" pitchFamily="34" charset="0"/>
                  <a:cs typeface="Verdana" pitchFamily="34" charset="0"/>
                </a:rPr>
                <a:t>Verhouding tussen de getekende lengte en de </a:t>
              </a:r>
              <a:r>
                <a:rPr lang="nl-NL" sz="2400" dirty="0" smtClean="0">
                  <a:solidFill>
                    <a:schemeClr val="bg1"/>
                  </a:solidFill>
                  <a:latin typeface="Verdana" pitchFamily="34" charset="0"/>
                  <a:ea typeface="Verdana" pitchFamily="34" charset="0"/>
                  <a:cs typeface="Verdana" pitchFamily="34" charset="0"/>
                </a:rPr>
                <a:t>grootte</a:t>
              </a:r>
              <a:endParaRPr lang="nl-NL" sz="2400" dirty="0">
                <a:solidFill>
                  <a:schemeClr val="bg1"/>
                </a:solidFill>
                <a:latin typeface="Verdana" pitchFamily="34" charset="0"/>
                <a:ea typeface="Verdana" pitchFamily="34" charset="0"/>
                <a:cs typeface="Verdana" pitchFamily="34" charset="0"/>
              </a:endParaRPr>
            </a:p>
          </p:txBody>
        </p:sp>
        <p:pic>
          <p:nvPicPr>
            <p:cNvPr id="24" name="Afbeelding 23"/>
            <p:cNvPicPr>
              <a:picLocks noChangeAspect="1"/>
            </p:cNvPicPr>
            <p:nvPr/>
          </p:nvPicPr>
          <p:blipFill>
            <a:blip r:embed="rId4"/>
            <a:stretch>
              <a:fillRect/>
            </a:stretch>
          </p:blipFill>
          <p:spPr>
            <a:xfrm>
              <a:off x="8324202" y="6353365"/>
              <a:ext cx="856310" cy="511562"/>
            </a:xfrm>
            <a:prstGeom prst="rect">
              <a:avLst/>
            </a:prstGeom>
          </p:spPr>
        </p:pic>
      </p:grpSp>
      <p:sp>
        <p:nvSpPr>
          <p:cNvPr id="25" name="Afgeronde rechthoek 24"/>
          <p:cNvSpPr/>
          <p:nvPr/>
        </p:nvSpPr>
        <p:spPr>
          <a:xfrm>
            <a:off x="197921" y="195502"/>
            <a:ext cx="216024"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sp>
        <p:nvSpPr>
          <p:cNvPr id="22" name="Afgeronde rechthoek 21"/>
          <p:cNvSpPr/>
          <p:nvPr/>
        </p:nvSpPr>
        <p:spPr>
          <a:xfrm>
            <a:off x="12341" y="-1035496"/>
            <a:ext cx="9144000" cy="1008112"/>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400" dirty="0">
                <a:solidFill>
                  <a:schemeClr val="tx1"/>
                </a:solidFill>
              </a:rPr>
              <a:t>De lengte van een getekende kracht geeft de grootte aan. Bij  de tekening hoort dan wel een krachtenschaal die aangeeft hoeveel kracht elke lengte voorstelt. Bijvoorbeeld 1cm staat gelijk aan 10N.  Je schrijft dit in het kort zo op:      1cm ≙ 10N</a:t>
            </a:r>
          </a:p>
          <a:p>
            <a:endParaRPr lang="nl-NL" sz="1400" dirty="0">
              <a:solidFill>
                <a:schemeClr val="tx1"/>
              </a:solidFill>
            </a:endParaRPr>
          </a:p>
        </p:txBody>
      </p:sp>
    </p:spTree>
    <p:extLst>
      <p:ext uri="{BB962C8B-B14F-4D97-AF65-F5344CB8AC3E}">
        <p14:creationId xmlns:p14="http://schemas.microsoft.com/office/powerpoint/2010/main" val="105600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1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2" grpId="0" animBg="1"/>
      <p:bldP spid="22" grpId="1" animBg="1"/>
      <p:bldP spid="2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ep 10"/>
          <p:cNvGrpSpPr/>
          <p:nvPr/>
        </p:nvGrpSpPr>
        <p:grpSpPr>
          <a:xfrm>
            <a:off x="611560" y="2887370"/>
            <a:ext cx="2356290" cy="1765766"/>
            <a:chOff x="0" y="0"/>
            <a:chExt cx="1961322" cy="1258957"/>
          </a:xfrm>
        </p:grpSpPr>
        <p:pic>
          <p:nvPicPr>
            <p:cNvPr id="12" name="Afbeelding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961322" cy="1258957"/>
            </a:xfrm>
            <a:prstGeom prst="rect">
              <a:avLst/>
            </a:prstGeom>
          </p:spPr>
        </p:pic>
        <p:cxnSp>
          <p:nvCxnSpPr>
            <p:cNvPr id="17" name="Rechte verbindingslijn met pijl 16"/>
            <p:cNvCxnSpPr/>
            <p:nvPr/>
          </p:nvCxnSpPr>
          <p:spPr>
            <a:xfrm>
              <a:off x="1007165" y="516835"/>
              <a:ext cx="648970"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Titel 6"/>
          <p:cNvSpPr>
            <a:spLocks noGrp="1"/>
          </p:cNvSpPr>
          <p:nvPr>
            <p:ph type="ctrTitle"/>
          </p:nvPr>
        </p:nvSpPr>
        <p:spPr>
          <a:xfrm>
            <a:off x="685800" y="6927527"/>
            <a:ext cx="7772400" cy="1470025"/>
          </a:xfrm>
        </p:spPr>
        <p:txBody>
          <a:bodyPr/>
          <a:lstStyle/>
          <a:p>
            <a:r>
              <a:rPr lang="nl-NL" dirty="0" smtClean="0"/>
              <a:t>Aangrijpingspunt</a:t>
            </a:r>
            <a:endParaRPr lang="nl-NL" dirty="0"/>
          </a:p>
        </p:txBody>
      </p:sp>
      <p:grpSp>
        <p:nvGrpSpPr>
          <p:cNvPr id="3" name="Groep 2"/>
          <p:cNvGrpSpPr/>
          <p:nvPr/>
        </p:nvGrpSpPr>
        <p:grpSpPr>
          <a:xfrm>
            <a:off x="5004048" y="2680456"/>
            <a:ext cx="1219200" cy="2116696"/>
            <a:chOff x="4355976" y="3230790"/>
            <a:chExt cx="1219200" cy="2116696"/>
          </a:xfrm>
        </p:grpSpPr>
        <p:grpSp>
          <p:nvGrpSpPr>
            <p:cNvPr id="10" name="Groep 9"/>
            <p:cNvGrpSpPr/>
            <p:nvPr/>
          </p:nvGrpSpPr>
          <p:grpSpPr>
            <a:xfrm>
              <a:off x="4355976" y="3230790"/>
              <a:ext cx="1219200" cy="1872155"/>
              <a:chOff x="755576" y="2348933"/>
              <a:chExt cx="2438400" cy="3672355"/>
            </a:xfrm>
          </p:grpSpPr>
          <p:pic>
            <p:nvPicPr>
              <p:cNvPr id="1026" name="Picture 2" descr="http://www.csc.villanova.edu/~mdamian/graphics/notes/GLTextures/bmpdata/crate.bm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5576" y="2348933"/>
                <a:ext cx="2438400" cy="24384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a:off x="1974776" y="3568134"/>
                <a:ext cx="0" cy="2453154"/>
              </a:xfrm>
              <a:prstGeom prst="straightConnector1">
                <a:avLst/>
              </a:prstGeom>
              <a:ln w="38100">
                <a:solidFill>
                  <a:schemeClr val="bg1"/>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16" name="Rechthoek 15"/>
            <p:cNvSpPr/>
            <p:nvPr/>
          </p:nvSpPr>
          <p:spPr>
            <a:xfrm>
              <a:off x="4967459" y="4885821"/>
              <a:ext cx="536052" cy="461665"/>
            </a:xfrm>
            <a:prstGeom prst="rect">
              <a:avLst/>
            </a:prstGeom>
          </p:spPr>
          <p:txBody>
            <a:bodyPr wrap="square">
              <a:spAutoFit/>
            </a:bodyPr>
            <a:lstStyle/>
            <a:p>
              <a:r>
                <a:rPr lang="nl-NL" sz="2400" dirty="0" err="1" smtClean="0">
                  <a:solidFill>
                    <a:schemeClr val="bg1"/>
                  </a:solidFill>
                  <a:latin typeface="Verdana" pitchFamily="34" charset="0"/>
                  <a:ea typeface="Verdana" pitchFamily="34" charset="0"/>
                  <a:cs typeface="Verdana" pitchFamily="34" charset="0"/>
                </a:rPr>
                <a:t>F</a:t>
              </a:r>
              <a:r>
                <a:rPr lang="nl-NL" sz="2400" baseline="-25000" dirty="0" err="1" smtClean="0">
                  <a:solidFill>
                    <a:schemeClr val="bg1"/>
                  </a:solidFill>
                  <a:latin typeface="Verdana" pitchFamily="34" charset="0"/>
                  <a:ea typeface="Verdana" pitchFamily="34" charset="0"/>
                  <a:cs typeface="Verdana" pitchFamily="34" charset="0"/>
                </a:rPr>
                <a:t>z</a:t>
              </a:r>
              <a:endParaRPr lang="nl-NL" sz="2400" dirty="0" smtClean="0">
                <a:solidFill>
                  <a:schemeClr val="bg1"/>
                </a:solidFill>
                <a:latin typeface="Verdana" pitchFamily="34" charset="0"/>
                <a:ea typeface="Verdana" pitchFamily="34" charset="0"/>
                <a:cs typeface="Verdana" pitchFamily="34" charset="0"/>
              </a:endParaRPr>
            </a:p>
          </p:txBody>
        </p:sp>
      </p:grpSp>
      <p:grpSp>
        <p:nvGrpSpPr>
          <p:cNvPr id="8" name="Groep 7"/>
          <p:cNvGrpSpPr/>
          <p:nvPr/>
        </p:nvGrpSpPr>
        <p:grpSpPr>
          <a:xfrm>
            <a:off x="6853136" y="2739233"/>
            <a:ext cx="1905000" cy="1656509"/>
            <a:chOff x="6231569" y="3356992"/>
            <a:chExt cx="1905000" cy="1656509"/>
          </a:xfrm>
        </p:grpSpPr>
        <p:grpSp>
          <p:nvGrpSpPr>
            <p:cNvPr id="6" name="Groep 5"/>
            <p:cNvGrpSpPr/>
            <p:nvPr/>
          </p:nvGrpSpPr>
          <p:grpSpPr>
            <a:xfrm>
              <a:off x="6231569" y="3356992"/>
              <a:ext cx="1905000" cy="1387655"/>
              <a:chOff x="6130235" y="3917036"/>
              <a:chExt cx="1905000" cy="1387655"/>
            </a:xfrm>
          </p:grpSpPr>
          <p:pic>
            <p:nvPicPr>
              <p:cNvPr id="2058" name="Picture 10" descr="http://www.jobsministrysouthwest.com/images/tool_clipart_hammer_2.gif"/>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812507">
                <a:off x="6434663" y="3612608"/>
                <a:ext cx="1296144"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Rechte verbindingslijn met pijl 19"/>
              <p:cNvCxnSpPr/>
              <p:nvPr/>
            </p:nvCxnSpPr>
            <p:spPr>
              <a:xfrm>
                <a:off x="6873435" y="4437112"/>
                <a:ext cx="0" cy="867579"/>
              </a:xfrm>
              <a:prstGeom prst="straightConnector1">
                <a:avLst/>
              </a:prstGeom>
              <a:ln w="38100">
                <a:solidFill>
                  <a:schemeClr val="bg1"/>
                </a:solidFill>
                <a:headEnd type="oval"/>
                <a:tailEnd type="arrow"/>
              </a:ln>
              <a:effectLst/>
            </p:spPr>
            <p:style>
              <a:lnRef idx="1">
                <a:schemeClr val="accent1"/>
              </a:lnRef>
              <a:fillRef idx="0">
                <a:schemeClr val="accent1"/>
              </a:fillRef>
              <a:effectRef idx="0">
                <a:schemeClr val="accent1"/>
              </a:effectRef>
              <a:fontRef idx="minor">
                <a:schemeClr val="tx1"/>
              </a:fontRef>
            </p:style>
          </p:cxnSp>
        </p:grpSp>
        <p:sp>
          <p:nvSpPr>
            <p:cNvPr id="21" name="Rechthoek 20"/>
            <p:cNvSpPr/>
            <p:nvPr/>
          </p:nvSpPr>
          <p:spPr>
            <a:xfrm>
              <a:off x="7110130" y="4551836"/>
              <a:ext cx="536052" cy="461665"/>
            </a:xfrm>
            <a:prstGeom prst="rect">
              <a:avLst/>
            </a:prstGeom>
          </p:spPr>
          <p:txBody>
            <a:bodyPr wrap="square">
              <a:spAutoFit/>
            </a:bodyPr>
            <a:lstStyle/>
            <a:p>
              <a:r>
                <a:rPr lang="nl-NL" sz="2400" dirty="0" err="1" smtClean="0">
                  <a:solidFill>
                    <a:schemeClr val="bg1"/>
                  </a:solidFill>
                  <a:latin typeface="Verdana" pitchFamily="34" charset="0"/>
                  <a:ea typeface="Verdana" pitchFamily="34" charset="0"/>
                  <a:cs typeface="Verdana" pitchFamily="34" charset="0"/>
                </a:rPr>
                <a:t>F</a:t>
              </a:r>
              <a:r>
                <a:rPr lang="nl-NL" sz="2400" baseline="-25000" dirty="0" err="1" smtClean="0">
                  <a:solidFill>
                    <a:schemeClr val="bg1"/>
                  </a:solidFill>
                  <a:latin typeface="Verdana" pitchFamily="34" charset="0"/>
                  <a:ea typeface="Verdana" pitchFamily="34" charset="0"/>
                  <a:cs typeface="Verdana" pitchFamily="34" charset="0"/>
                </a:rPr>
                <a:t>z</a:t>
              </a:r>
              <a:endParaRPr lang="nl-NL" sz="2400" dirty="0" smtClean="0">
                <a:solidFill>
                  <a:schemeClr val="bg1"/>
                </a:solidFill>
                <a:latin typeface="Verdana" pitchFamily="34" charset="0"/>
                <a:ea typeface="Verdana" pitchFamily="34" charset="0"/>
                <a:cs typeface="Verdana" pitchFamily="34" charset="0"/>
              </a:endParaRPr>
            </a:p>
          </p:txBody>
        </p:sp>
      </p:grpSp>
      <p:cxnSp>
        <p:nvCxnSpPr>
          <p:cNvPr id="24" name="Rechte verbindingslijn 23"/>
          <p:cNvCxnSpPr/>
          <p:nvPr/>
        </p:nvCxnSpPr>
        <p:spPr>
          <a:xfrm>
            <a:off x="1041648" y="5636081"/>
            <a:ext cx="9144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hthoek 27"/>
          <p:cNvSpPr/>
          <p:nvPr/>
        </p:nvSpPr>
        <p:spPr>
          <a:xfrm>
            <a:off x="0" y="1484784"/>
            <a:ext cx="4572000" cy="615553"/>
          </a:xfrm>
          <a:prstGeom prst="rect">
            <a:avLst/>
          </a:prstGeom>
        </p:spPr>
        <p:txBody>
          <a:bodyPr wrap="square">
            <a:spAutoFit/>
          </a:bodyPr>
          <a:lstStyle/>
          <a:p>
            <a:pPr algn="ctr"/>
            <a:r>
              <a:rPr lang="nl-NL" dirty="0" smtClean="0">
                <a:solidFill>
                  <a:schemeClr val="bg1"/>
                </a:solidFill>
                <a:latin typeface="Verdana" pitchFamily="34" charset="0"/>
                <a:ea typeface="Verdana" pitchFamily="34" charset="0"/>
                <a:cs typeface="Verdana" pitchFamily="34" charset="0"/>
              </a:rPr>
              <a:t>Bij twee voorwerpen</a:t>
            </a:r>
          </a:p>
          <a:p>
            <a:pPr algn="ctr"/>
            <a:r>
              <a:rPr lang="nl-NL" sz="1600" i="1" dirty="0" smtClean="0">
                <a:solidFill>
                  <a:schemeClr val="bg1"/>
                </a:solidFill>
                <a:latin typeface="Verdana" pitchFamily="34" charset="0"/>
                <a:ea typeface="Verdana" pitchFamily="34" charset="0"/>
                <a:cs typeface="Verdana" pitchFamily="34" charset="0"/>
              </a:rPr>
              <a:t>Op het grensvlak</a:t>
            </a:r>
          </a:p>
        </p:txBody>
      </p:sp>
      <p:sp>
        <p:nvSpPr>
          <p:cNvPr id="29" name="Rechthoek 28"/>
          <p:cNvSpPr/>
          <p:nvPr/>
        </p:nvSpPr>
        <p:spPr>
          <a:xfrm>
            <a:off x="4572000" y="1484784"/>
            <a:ext cx="4572000" cy="615553"/>
          </a:xfrm>
          <a:prstGeom prst="rect">
            <a:avLst/>
          </a:prstGeom>
        </p:spPr>
        <p:txBody>
          <a:bodyPr wrap="square">
            <a:spAutoFit/>
          </a:bodyPr>
          <a:lstStyle/>
          <a:p>
            <a:pPr algn="ctr"/>
            <a:r>
              <a:rPr lang="nl-NL" dirty="0" smtClean="0">
                <a:solidFill>
                  <a:schemeClr val="bg1"/>
                </a:solidFill>
                <a:latin typeface="Verdana" pitchFamily="34" charset="0"/>
                <a:ea typeface="Verdana" pitchFamily="34" charset="0"/>
                <a:cs typeface="Verdana" pitchFamily="34" charset="0"/>
              </a:rPr>
              <a:t>Bij zwaartekracht</a:t>
            </a:r>
          </a:p>
          <a:p>
            <a:pPr algn="ctr"/>
            <a:r>
              <a:rPr lang="nl-NL" sz="1600" i="1" dirty="0" smtClean="0">
                <a:solidFill>
                  <a:schemeClr val="bg1"/>
                </a:solidFill>
                <a:latin typeface="Verdana" pitchFamily="34" charset="0"/>
                <a:ea typeface="Verdana" pitchFamily="34" charset="0"/>
                <a:cs typeface="Verdana" pitchFamily="34" charset="0"/>
              </a:rPr>
              <a:t>In het zwaartepunt</a:t>
            </a:r>
          </a:p>
        </p:txBody>
      </p:sp>
      <p:sp>
        <p:nvSpPr>
          <p:cNvPr id="27" name="Rechthoek 26"/>
          <p:cNvSpPr/>
          <p:nvPr/>
        </p:nvSpPr>
        <p:spPr>
          <a:xfrm>
            <a:off x="2159193" y="3543399"/>
            <a:ext cx="1116663" cy="461665"/>
          </a:xfrm>
          <a:prstGeom prst="rect">
            <a:avLst/>
          </a:prstGeom>
        </p:spPr>
        <p:txBody>
          <a:bodyPr wrap="square">
            <a:spAutoFit/>
          </a:bodyPr>
          <a:lstStyle/>
          <a:p>
            <a:r>
              <a:rPr lang="nl-NL" sz="2400" dirty="0" err="1" smtClean="0">
                <a:latin typeface="Verdana" pitchFamily="34" charset="0"/>
                <a:ea typeface="Verdana" pitchFamily="34" charset="0"/>
                <a:cs typeface="Verdana" pitchFamily="34" charset="0"/>
              </a:rPr>
              <a:t>F</a:t>
            </a:r>
            <a:r>
              <a:rPr lang="nl-NL" sz="2400" baseline="-25000" dirty="0" err="1" smtClean="0">
                <a:latin typeface="Verdana" pitchFamily="34" charset="0"/>
                <a:ea typeface="Verdana" pitchFamily="34" charset="0"/>
                <a:cs typeface="Verdana" pitchFamily="34" charset="0"/>
              </a:rPr>
              <a:t>duw</a:t>
            </a:r>
            <a:endParaRPr lang="nl-NL" sz="2400" baseline="-25000" dirty="0" smtClean="0">
              <a:latin typeface="Verdana" pitchFamily="34" charset="0"/>
              <a:ea typeface="Verdana" pitchFamily="34" charset="0"/>
              <a:cs typeface="Verdana" pitchFamily="34" charset="0"/>
            </a:endParaRPr>
          </a:p>
        </p:txBody>
      </p:sp>
      <p:sp>
        <p:nvSpPr>
          <p:cNvPr id="36" name="Afgeronde rechthoek 35"/>
          <p:cNvSpPr/>
          <p:nvPr/>
        </p:nvSpPr>
        <p:spPr>
          <a:xfrm>
            <a:off x="3635896" y="1698917"/>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sp>
        <p:nvSpPr>
          <p:cNvPr id="38" name="Afgeronde rechthoek 37"/>
          <p:cNvSpPr/>
          <p:nvPr/>
        </p:nvSpPr>
        <p:spPr>
          <a:xfrm>
            <a:off x="7996069" y="1686852"/>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grpSp>
        <p:nvGrpSpPr>
          <p:cNvPr id="30" name="Groep 29"/>
          <p:cNvGrpSpPr/>
          <p:nvPr/>
        </p:nvGrpSpPr>
        <p:grpSpPr>
          <a:xfrm>
            <a:off x="0" y="0"/>
            <a:ext cx="9180512" cy="6864927"/>
            <a:chOff x="0" y="0"/>
            <a:chExt cx="9180512" cy="6864927"/>
          </a:xfrm>
        </p:grpSpPr>
        <p:sp>
          <p:nvSpPr>
            <p:cNvPr id="31" name="Rechthoek 30"/>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b="1" u="sng" dirty="0">
                  <a:solidFill>
                    <a:schemeClr val="bg1"/>
                  </a:solidFill>
                  <a:latin typeface="Verdana" pitchFamily="34" charset="0"/>
                  <a:ea typeface="Verdana" pitchFamily="34" charset="0"/>
                  <a:cs typeface="Verdana" pitchFamily="34" charset="0"/>
                </a:rPr>
                <a:t>Aangrijpingspunt</a:t>
              </a:r>
            </a:p>
            <a:p>
              <a:pPr algn="ctr"/>
              <a:r>
                <a:rPr lang="nl-NL" sz="2400" dirty="0">
                  <a:solidFill>
                    <a:schemeClr val="bg1"/>
                  </a:solidFill>
                  <a:latin typeface="Verdana" pitchFamily="34" charset="0"/>
                  <a:ea typeface="Verdana" pitchFamily="34" charset="0"/>
                  <a:cs typeface="Verdana" pitchFamily="34" charset="0"/>
                </a:rPr>
                <a:t>De plaats waar de kracht werkt</a:t>
              </a:r>
            </a:p>
          </p:txBody>
        </p:sp>
        <p:pic>
          <p:nvPicPr>
            <p:cNvPr id="33" name="Afbeelding 32"/>
            <p:cNvPicPr>
              <a:picLocks noChangeAspect="1"/>
            </p:cNvPicPr>
            <p:nvPr/>
          </p:nvPicPr>
          <p:blipFill>
            <a:blip r:embed="rId6"/>
            <a:stretch>
              <a:fillRect/>
            </a:stretch>
          </p:blipFill>
          <p:spPr>
            <a:xfrm>
              <a:off x="8324202" y="6353365"/>
              <a:ext cx="856310" cy="511562"/>
            </a:xfrm>
            <a:prstGeom prst="rect">
              <a:avLst/>
            </a:prstGeom>
          </p:spPr>
        </p:pic>
      </p:grpSp>
      <p:sp>
        <p:nvSpPr>
          <p:cNvPr id="40" name="Afgeronde rechthoek 39"/>
          <p:cNvSpPr/>
          <p:nvPr/>
        </p:nvSpPr>
        <p:spPr>
          <a:xfrm>
            <a:off x="158068" y="116632"/>
            <a:ext cx="216024"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a:t>
            </a:r>
            <a:endParaRPr lang="nl-NL" dirty="0">
              <a:solidFill>
                <a:schemeClr val="tx1"/>
              </a:solidFill>
            </a:endParaRPr>
          </a:p>
        </p:txBody>
      </p:sp>
      <p:sp>
        <p:nvSpPr>
          <p:cNvPr id="35" name="Afgeronde rechthoek 34"/>
          <p:cNvSpPr/>
          <p:nvPr/>
        </p:nvSpPr>
        <p:spPr>
          <a:xfrm>
            <a:off x="12341" y="-1035496"/>
            <a:ext cx="9144000" cy="1008112"/>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400" dirty="0">
                <a:solidFill>
                  <a:schemeClr val="tx1"/>
                </a:solidFill>
              </a:rPr>
              <a:t>Een pijl heeft altijd een punt. Als je een kracht tekent zit aan de andere kant van de pijl een bolletje. Dat bolletje geeft aan waar de kracht precies op werkt. Dit noem je het aangrijpingspunt.</a:t>
            </a:r>
          </a:p>
          <a:p>
            <a:endParaRPr lang="nl-NL" sz="1400" dirty="0">
              <a:solidFill>
                <a:schemeClr val="tx1"/>
              </a:solidFill>
            </a:endParaRPr>
          </a:p>
        </p:txBody>
      </p:sp>
      <p:sp>
        <p:nvSpPr>
          <p:cNvPr id="37" name="Afgeronde rechthoek 36"/>
          <p:cNvSpPr/>
          <p:nvPr/>
        </p:nvSpPr>
        <p:spPr>
          <a:xfrm>
            <a:off x="-2871728" y="4869160"/>
            <a:ext cx="2808312" cy="1214795"/>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a:solidFill>
                  <a:schemeClr val="tx1"/>
                </a:solidFill>
              </a:rPr>
              <a:t>In de tekening hierboven zie je de kracht die uitgeoefend wordt op een kast. De kracht werkt op de plek waar de hand de kast raakt. Daar teken je een punt. </a:t>
            </a:r>
          </a:p>
        </p:txBody>
      </p:sp>
      <p:sp>
        <p:nvSpPr>
          <p:cNvPr id="39" name="Afgeronde rechthoek 38"/>
          <p:cNvSpPr/>
          <p:nvPr/>
        </p:nvSpPr>
        <p:spPr>
          <a:xfrm>
            <a:off x="9176152" y="4581128"/>
            <a:ext cx="2808312" cy="2109907"/>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a:solidFill>
                  <a:schemeClr val="tx1"/>
                </a:solidFill>
              </a:rPr>
              <a:t>Het aangrijpingspunt van de zwaartekracht zit op het punt waar een voorwerp in evenwicht is. Dit is vaak moeilijk in te schatten. Bij de kist is de beste schatting in het midden. Bij de hamer kan je inschatten dat het meer richting de kop ligt omdat de kop veel zwaarder is dan het handvat.</a:t>
            </a:r>
          </a:p>
        </p:txBody>
      </p:sp>
    </p:spTree>
    <p:extLst>
      <p:ext uri="{BB962C8B-B14F-4D97-AF65-F5344CB8AC3E}">
        <p14:creationId xmlns:p14="http://schemas.microsoft.com/office/powerpoint/2010/main" val="272887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1000" fill="hold"/>
                                        <p:tgtEl>
                                          <p:spTgt spid="3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5"/>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6" restart="whenNotActive" fill="hold" evtFilter="cancelBubble" nodeType="interactiveSeq">
                <p:stCondLst>
                  <p:cond evt="onClick" delay="0">
                    <p:tgtEl>
                      <p:spTgt spid="36"/>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2"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42" presetClass="path" presetSubtype="0" accel="50000" decel="50000" fill="hold" grpId="0" nodeType="withEffect">
                                  <p:stCondLst>
                                    <p:cond delay="0"/>
                                  </p:stCondLst>
                                  <p:childTnLst>
                                    <p:animMotion origin="layout" path="M -3.33333E-6 3.7037E-7 L 0.40052 -0.0044 " pathEditMode="relative" rAng="0" ptsTypes="AA">
                                      <p:cBhvr>
                                        <p:cTn id="23" dur="1000" fill="hold"/>
                                        <p:tgtEl>
                                          <p:spTgt spid="37"/>
                                        </p:tgtEl>
                                        <p:attrNameLst>
                                          <p:attrName>ppt_x</p:attrName>
                                          <p:attrName>ppt_y</p:attrName>
                                        </p:attrNameLst>
                                      </p:cBhvr>
                                      <p:rCtr x="20017" y="-231"/>
                                    </p:animMotion>
                                  </p:child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0" restart="whenNotActive" fill="hold" evtFilter="cancelBubble" nodeType="interactiveSeq">
                <p:stCondLst>
                  <p:cond evt="onClick" delay="0">
                    <p:tgtEl>
                      <p:spTgt spid="38"/>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2"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42" presetClass="path" presetSubtype="0" accel="50000" decel="50000" fill="hold" grpId="0" nodeType="withEffect">
                                  <p:stCondLst>
                                    <p:cond delay="0"/>
                                  </p:stCondLst>
                                  <p:childTnLst>
                                    <p:animMotion origin="layout" path="M -4.44444E-6 7.40741E-7 L -0.40486 0.0037 " pathEditMode="relative" rAng="0" ptsTypes="AA">
                                      <p:cBhvr>
                                        <p:cTn id="37" dur="1000" fill="hold"/>
                                        <p:tgtEl>
                                          <p:spTgt spid="39"/>
                                        </p:tgtEl>
                                        <p:attrNameLst>
                                          <p:attrName>ppt_x</p:attrName>
                                          <p:attrName>ppt_y</p:attrName>
                                        </p:attrNameLst>
                                      </p:cBhvr>
                                      <p:rCtr x="-20243" y="185"/>
                                    </p:animMotion>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5" grpId="0" animBg="1"/>
      <p:bldP spid="35" grpId="1" animBg="1"/>
      <p:bldP spid="35" grpId="2" animBg="1"/>
      <p:bldP spid="37" grpId="0" animBg="1"/>
      <p:bldP spid="37" grpId="1" animBg="1"/>
      <p:bldP spid="37" grpId="2" animBg="1"/>
      <p:bldP spid="39" grpId="0" animBg="1"/>
      <p:bldP spid="39" grpId="1" animBg="1"/>
      <p:bldP spid="3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01824" y="1200151"/>
            <a:ext cx="4571620" cy="5286412"/>
          </a:xfrm>
        </p:spPr>
        <p:txBody>
          <a:bodyPr>
            <a:normAutofit fontScale="92500" lnSpcReduction="10000"/>
          </a:bodyPr>
          <a:lstStyle/>
          <a:p>
            <a:pPr marL="0" indent="0">
              <a:buNone/>
            </a:pPr>
            <a:endParaRPr lang="nl-NL" dirty="0" smtClean="0">
              <a:solidFill>
                <a:schemeClr val="tx2">
                  <a:lumMod val="20000"/>
                  <a:lumOff val="80000"/>
                </a:schemeClr>
              </a:solidFill>
            </a:endParaRPr>
          </a:p>
          <a:p>
            <a:pPr marL="0" indent="0">
              <a:buNone/>
            </a:pPr>
            <a:r>
              <a:rPr lang="nl-NL" dirty="0" smtClean="0">
                <a:solidFill>
                  <a:schemeClr val="tx2">
                    <a:lumMod val="20000"/>
                    <a:lumOff val="80000"/>
                  </a:schemeClr>
                </a:solidFill>
              </a:rPr>
              <a:t>De Resultante kracht is de som van de krachten.</a:t>
            </a:r>
          </a:p>
          <a:p>
            <a:pPr marL="0" indent="0">
              <a:buNone/>
            </a:pPr>
            <a:r>
              <a:rPr lang="nl-NL" dirty="0" smtClean="0">
                <a:solidFill>
                  <a:schemeClr val="tx2">
                    <a:lumMod val="20000"/>
                    <a:lumOff val="80000"/>
                  </a:schemeClr>
                </a:solidFill>
              </a:rPr>
              <a:t>(Het resultaat)</a:t>
            </a:r>
          </a:p>
          <a:p>
            <a:pPr marL="0" indent="0">
              <a:buNone/>
            </a:pPr>
            <a:endParaRPr lang="nl-NL" dirty="0" smtClean="0">
              <a:solidFill>
                <a:schemeClr val="tx2">
                  <a:lumMod val="20000"/>
                  <a:lumOff val="80000"/>
                </a:schemeClr>
              </a:solidFill>
            </a:endParaRPr>
          </a:p>
          <a:p>
            <a:pPr marL="0" indent="0">
              <a:buNone/>
            </a:pPr>
            <a:r>
              <a:rPr lang="nl-NL" sz="2800" dirty="0" smtClean="0">
                <a:solidFill>
                  <a:schemeClr val="tx2">
                    <a:lumMod val="20000"/>
                    <a:lumOff val="80000"/>
                  </a:schemeClr>
                </a:solidFill>
              </a:rPr>
              <a:t>Schematisch tekenen we dat zó:</a:t>
            </a:r>
          </a:p>
          <a:p>
            <a:pPr marL="0" indent="0">
              <a:buNone/>
            </a:pPr>
            <a:endParaRPr lang="nl-NL" dirty="0" smtClean="0">
              <a:solidFill>
                <a:schemeClr val="tx2">
                  <a:lumMod val="20000"/>
                  <a:lumOff val="80000"/>
                </a:schemeClr>
              </a:solidFill>
            </a:endParaRPr>
          </a:p>
          <a:p>
            <a:pPr marL="0" indent="0">
              <a:buNone/>
            </a:pPr>
            <a:endParaRPr lang="nl-NL" dirty="0" smtClean="0">
              <a:solidFill>
                <a:schemeClr val="tx2">
                  <a:lumMod val="20000"/>
                  <a:lumOff val="80000"/>
                </a:schemeClr>
              </a:solidFill>
            </a:endParaRPr>
          </a:p>
          <a:p>
            <a:pPr marL="0" indent="0">
              <a:buNone/>
            </a:pPr>
            <a:endParaRPr lang="nl-NL" sz="2800" dirty="0" smtClean="0">
              <a:solidFill>
                <a:schemeClr val="tx2">
                  <a:lumMod val="20000"/>
                  <a:lumOff val="80000"/>
                </a:schemeClr>
              </a:solidFill>
            </a:endParaRPr>
          </a:p>
          <a:p>
            <a:pPr marL="0" indent="0">
              <a:buNone/>
            </a:pPr>
            <a:r>
              <a:rPr lang="nl-NL" sz="2800" dirty="0" smtClean="0">
                <a:solidFill>
                  <a:schemeClr val="tx2">
                    <a:lumMod val="20000"/>
                    <a:lumOff val="80000"/>
                  </a:schemeClr>
                </a:solidFill>
              </a:rPr>
              <a:t>Krachten mag je optellen met de kop staart methode.</a:t>
            </a:r>
          </a:p>
        </p:txBody>
      </p:sp>
      <p:pic>
        <p:nvPicPr>
          <p:cNvPr id="6" name="Afbeelding 5" descr="http://www.wetenschapsforum.nl/moderator/krachtvectoren/k6.png"/>
          <p:cNvPicPr/>
          <p:nvPr/>
        </p:nvPicPr>
        <p:blipFill>
          <a:blip r:embed="rId2" cstate="print"/>
          <a:srcRect/>
          <a:stretch>
            <a:fillRect/>
          </a:stretch>
        </p:blipFill>
        <p:spPr bwMode="auto">
          <a:xfrm>
            <a:off x="1285852" y="4214818"/>
            <a:ext cx="3214710" cy="785818"/>
          </a:xfrm>
          <a:prstGeom prst="rect">
            <a:avLst/>
          </a:prstGeom>
          <a:noFill/>
          <a:ln w="9525">
            <a:noFill/>
            <a:miter lim="800000"/>
            <a:headEnd/>
            <a:tailEnd/>
          </a:ln>
        </p:spPr>
      </p:pic>
      <p:pic>
        <p:nvPicPr>
          <p:cNvPr id="13" name="Picture 4" descr="http://www.911review.com/errors/wtc/imgs/pull_i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3444" y="1217305"/>
            <a:ext cx="3870555" cy="29662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14" name="Rechte verbindingslijn met pijl 13"/>
          <p:cNvCxnSpPr/>
          <p:nvPr/>
        </p:nvCxnSpPr>
        <p:spPr>
          <a:xfrm>
            <a:off x="7147000" y="2276872"/>
            <a:ext cx="978890" cy="216024"/>
          </a:xfrm>
          <a:prstGeom prst="straightConnector1">
            <a:avLst/>
          </a:prstGeom>
          <a:ln w="19050">
            <a:solidFill>
              <a:srgbClr val="92D050"/>
            </a:solidFill>
            <a:headEnd type="oval"/>
            <a:tailEnd type="arrow"/>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flipV="1">
            <a:off x="6138888" y="2060848"/>
            <a:ext cx="1008112" cy="216024"/>
          </a:xfrm>
          <a:prstGeom prst="straightConnector1">
            <a:avLst/>
          </a:prstGeom>
          <a:ln w="19050">
            <a:solidFill>
              <a:srgbClr val="00B0F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hthoek 15"/>
          <p:cNvSpPr/>
          <p:nvPr/>
        </p:nvSpPr>
        <p:spPr>
          <a:xfrm>
            <a:off x="6295024" y="1686280"/>
            <a:ext cx="851976" cy="369332"/>
          </a:xfrm>
          <a:prstGeom prst="rect">
            <a:avLst/>
          </a:prstGeom>
        </p:spPr>
        <p:txBody>
          <a:bodyPr wrap="square">
            <a:spAutoFit/>
          </a:bodyPr>
          <a:lstStyle/>
          <a:p>
            <a:r>
              <a:rPr lang="nl-NL" b="1" dirty="0" err="1" smtClean="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a:t>
            </a:r>
            <a:r>
              <a:rPr lang="nl-NL" b="1" baseline="-25000" dirty="0" err="1" smtClean="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span</a:t>
            </a:r>
            <a:endParaRPr lang="nl-NL" b="1" dirty="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7" name="Rechthoek 16"/>
          <p:cNvSpPr/>
          <p:nvPr/>
        </p:nvSpPr>
        <p:spPr>
          <a:xfrm>
            <a:off x="7636445" y="2023403"/>
            <a:ext cx="851976" cy="369332"/>
          </a:xfrm>
          <a:prstGeom prst="rect">
            <a:avLst/>
          </a:prstGeom>
        </p:spPr>
        <p:txBody>
          <a:bodyPr wrap="square">
            <a:spAutoFit/>
          </a:bodyPr>
          <a:lstStyle/>
          <a:p>
            <a:r>
              <a:rPr lang="nl-NL" b="1" dirty="0" err="1" smtClean="0">
                <a:solidFill>
                  <a:srgbClr val="92D05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a:t>
            </a:r>
            <a:r>
              <a:rPr lang="nl-NL" b="1" baseline="-25000" dirty="0" err="1" smtClean="0">
                <a:solidFill>
                  <a:srgbClr val="92D05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spier</a:t>
            </a:r>
            <a:endParaRPr lang="nl-NL" b="1" dirty="0">
              <a:solidFill>
                <a:srgbClr val="92D05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nvGrpSpPr>
          <p:cNvPr id="22" name="Groep 21"/>
          <p:cNvGrpSpPr/>
          <p:nvPr/>
        </p:nvGrpSpPr>
        <p:grpSpPr>
          <a:xfrm>
            <a:off x="0" y="0"/>
            <a:ext cx="9180512" cy="6864927"/>
            <a:chOff x="0" y="0"/>
            <a:chExt cx="9180512" cy="6864927"/>
          </a:xfrm>
        </p:grpSpPr>
        <p:sp>
          <p:nvSpPr>
            <p:cNvPr id="23" name="Rechthoek 22"/>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20000"/>
                      <a:lumOff val="80000"/>
                    </a:schemeClr>
                  </a:solidFill>
                </a:rPr>
                <a:t>Resultante / som-kracht</a:t>
              </a:r>
              <a:endParaRPr lang="nl-NL" sz="2400" dirty="0">
                <a:solidFill>
                  <a:schemeClr val="bg1"/>
                </a:solidFill>
                <a:latin typeface="Verdana" pitchFamily="34" charset="0"/>
                <a:ea typeface="Verdana" pitchFamily="34" charset="0"/>
                <a:cs typeface="Verdana" pitchFamily="34" charset="0"/>
              </a:endParaRPr>
            </a:p>
          </p:txBody>
        </p:sp>
        <p:pic>
          <p:nvPicPr>
            <p:cNvPr id="25" name="Afbeelding 24"/>
            <p:cNvPicPr>
              <a:picLocks noChangeAspect="1"/>
            </p:cNvPicPr>
            <p:nvPr/>
          </p:nvPicPr>
          <p:blipFill>
            <a:blip r:embed="rId4"/>
            <a:stretch>
              <a:fillRect/>
            </a:stretch>
          </p:blipFill>
          <p:spPr>
            <a:xfrm>
              <a:off x="8324202" y="6353365"/>
              <a:ext cx="856310" cy="51156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heckerboard(across)">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0017" y="1200151"/>
            <a:ext cx="8964488" cy="990442"/>
          </a:xfrm>
        </p:spPr>
        <p:txBody>
          <a:bodyPr>
            <a:normAutofit lnSpcReduction="10000"/>
          </a:bodyPr>
          <a:lstStyle/>
          <a:p>
            <a:pPr marL="0" indent="0">
              <a:buNone/>
            </a:pPr>
            <a:r>
              <a:rPr lang="nl-NL" sz="2800" dirty="0" smtClean="0">
                <a:solidFill>
                  <a:schemeClr val="tx2">
                    <a:lumMod val="20000"/>
                    <a:lumOff val="80000"/>
                  </a:schemeClr>
                </a:solidFill>
              </a:rPr>
              <a:t>Krachten mag je optellen </a:t>
            </a:r>
          </a:p>
          <a:p>
            <a:pPr marL="0" indent="0">
              <a:buNone/>
            </a:pPr>
            <a:r>
              <a:rPr lang="nl-NL" sz="2800" dirty="0">
                <a:solidFill>
                  <a:schemeClr val="tx2">
                    <a:lumMod val="20000"/>
                    <a:lumOff val="80000"/>
                  </a:schemeClr>
                </a:solidFill>
              </a:rPr>
              <a:t> </a:t>
            </a:r>
            <a:r>
              <a:rPr lang="nl-NL" sz="2800" dirty="0" smtClean="0">
                <a:solidFill>
                  <a:schemeClr val="tx2">
                    <a:lumMod val="20000"/>
                    <a:lumOff val="80000"/>
                  </a:schemeClr>
                </a:solidFill>
              </a:rPr>
              <a:t>met de kop staart methode.</a:t>
            </a:r>
          </a:p>
        </p:txBody>
      </p:sp>
      <p:pic>
        <p:nvPicPr>
          <p:cNvPr id="6" name="Afbeelding 5" descr="http://www.wetenschapsforum.nl/moderator/krachtvectoren/k6.png"/>
          <p:cNvPicPr/>
          <p:nvPr/>
        </p:nvPicPr>
        <p:blipFill>
          <a:blip r:embed="rId2" cstate="print"/>
          <a:srcRect/>
          <a:stretch>
            <a:fillRect/>
          </a:stretch>
        </p:blipFill>
        <p:spPr bwMode="auto">
          <a:xfrm>
            <a:off x="1187624" y="2276872"/>
            <a:ext cx="3214710" cy="785818"/>
          </a:xfrm>
          <a:prstGeom prst="rect">
            <a:avLst/>
          </a:prstGeom>
          <a:noFill/>
          <a:ln w="9525">
            <a:noFill/>
            <a:miter lim="800000"/>
            <a:headEnd/>
            <a:tailEnd/>
          </a:ln>
        </p:spPr>
      </p:pic>
      <p:cxnSp>
        <p:nvCxnSpPr>
          <p:cNvPr id="8" name="Rechte verbindingslijn met pijl 7"/>
          <p:cNvCxnSpPr/>
          <p:nvPr/>
        </p:nvCxnSpPr>
        <p:spPr>
          <a:xfrm>
            <a:off x="2107414" y="3502597"/>
            <a:ext cx="107157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Rechte verbindingslijn met pijl 9"/>
          <p:cNvCxnSpPr/>
          <p:nvPr/>
        </p:nvCxnSpPr>
        <p:spPr>
          <a:xfrm rot="10800000">
            <a:off x="1035844" y="3501008"/>
            <a:ext cx="107157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3" name="Picture 4" descr="http://www.911review.com/errors/wtc/imgs/pull_i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19403" y="1182148"/>
            <a:ext cx="3870555" cy="29662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14" name="Rechte verbindingslijn met pijl 13"/>
          <p:cNvCxnSpPr/>
          <p:nvPr/>
        </p:nvCxnSpPr>
        <p:spPr>
          <a:xfrm>
            <a:off x="7127660" y="2210844"/>
            <a:ext cx="978890" cy="216024"/>
          </a:xfrm>
          <a:prstGeom prst="straightConnector1">
            <a:avLst/>
          </a:prstGeom>
          <a:ln w="19050">
            <a:solidFill>
              <a:srgbClr val="92D050"/>
            </a:solidFill>
            <a:headEnd type="oval"/>
            <a:tailEnd type="arrow"/>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flipV="1">
            <a:off x="6119548" y="1994820"/>
            <a:ext cx="1008112" cy="216024"/>
          </a:xfrm>
          <a:prstGeom prst="straightConnector1">
            <a:avLst/>
          </a:prstGeom>
          <a:ln w="19050">
            <a:solidFill>
              <a:srgbClr val="00B0F0"/>
            </a:solidFill>
            <a:headEnd type="oval"/>
            <a:tailEnd type="arrow"/>
          </a:ln>
          <a:effectLst>
            <a:glow rad="63500">
              <a:schemeClr val="tx1">
                <a:alpha val="40000"/>
              </a:schemeClr>
            </a:glow>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Rechthoek 15"/>
          <p:cNvSpPr/>
          <p:nvPr/>
        </p:nvSpPr>
        <p:spPr>
          <a:xfrm>
            <a:off x="6275684" y="1620252"/>
            <a:ext cx="851976" cy="369332"/>
          </a:xfrm>
          <a:prstGeom prst="rect">
            <a:avLst/>
          </a:prstGeom>
        </p:spPr>
        <p:txBody>
          <a:bodyPr wrap="square">
            <a:spAutoFit/>
          </a:bodyPr>
          <a:lstStyle/>
          <a:p>
            <a:r>
              <a:rPr lang="nl-NL" b="1" dirty="0" err="1" smtClean="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a:t>
            </a:r>
            <a:r>
              <a:rPr lang="nl-NL" b="1" baseline="-25000" dirty="0" err="1" smtClean="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span</a:t>
            </a:r>
            <a:endParaRPr lang="nl-NL" b="1" dirty="0">
              <a:solidFill>
                <a:srgbClr val="00B0F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17" name="Rechthoek 16"/>
          <p:cNvSpPr/>
          <p:nvPr/>
        </p:nvSpPr>
        <p:spPr>
          <a:xfrm>
            <a:off x="7617105" y="1957375"/>
            <a:ext cx="851976" cy="369332"/>
          </a:xfrm>
          <a:prstGeom prst="rect">
            <a:avLst/>
          </a:prstGeom>
        </p:spPr>
        <p:txBody>
          <a:bodyPr wrap="square">
            <a:spAutoFit/>
          </a:bodyPr>
          <a:lstStyle/>
          <a:p>
            <a:r>
              <a:rPr lang="nl-NL" b="1" dirty="0" err="1" smtClean="0">
                <a:solidFill>
                  <a:srgbClr val="92D05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a:t>
            </a:r>
            <a:r>
              <a:rPr lang="nl-NL" b="1" baseline="-25000" dirty="0" err="1" smtClean="0">
                <a:solidFill>
                  <a:srgbClr val="92D05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spier</a:t>
            </a:r>
            <a:endParaRPr lang="nl-NL" b="1" dirty="0">
              <a:solidFill>
                <a:srgbClr val="92D05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4" name="Ovaal 3"/>
          <p:cNvSpPr/>
          <p:nvPr/>
        </p:nvSpPr>
        <p:spPr>
          <a:xfrm>
            <a:off x="2071688" y="3442036"/>
            <a:ext cx="124048" cy="130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8" name="Rechte verbindingslijn met pijl 17"/>
          <p:cNvCxnSpPr/>
          <p:nvPr/>
        </p:nvCxnSpPr>
        <p:spPr>
          <a:xfrm>
            <a:off x="2081116" y="4619989"/>
            <a:ext cx="1719686" cy="7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Rechte verbindingslijn met pijl 18"/>
          <p:cNvCxnSpPr/>
          <p:nvPr/>
        </p:nvCxnSpPr>
        <p:spPr>
          <a:xfrm flipH="1" flipV="1">
            <a:off x="1009546" y="4618400"/>
            <a:ext cx="107157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Ovaal 19"/>
          <p:cNvSpPr/>
          <p:nvPr/>
        </p:nvSpPr>
        <p:spPr>
          <a:xfrm>
            <a:off x="2045390" y="4559428"/>
            <a:ext cx="124048" cy="130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Rechte verbindingslijn met pijl 20"/>
          <p:cNvCxnSpPr/>
          <p:nvPr/>
        </p:nvCxnSpPr>
        <p:spPr>
          <a:xfrm>
            <a:off x="2107414" y="4632193"/>
            <a:ext cx="658924" cy="0"/>
          </a:xfrm>
          <a:prstGeom prst="straightConnector1">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23" name="Tijdelijke aanduiding voor inhoud 2"/>
          <p:cNvSpPr txBox="1">
            <a:spLocks/>
          </p:cNvSpPr>
          <p:nvPr/>
        </p:nvSpPr>
        <p:spPr>
          <a:xfrm>
            <a:off x="1035844" y="4056932"/>
            <a:ext cx="5616624" cy="49522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2800" dirty="0" smtClean="0">
                <a:solidFill>
                  <a:schemeClr val="tx2">
                    <a:lumMod val="20000"/>
                    <a:lumOff val="80000"/>
                  </a:schemeClr>
                </a:solidFill>
              </a:rPr>
              <a:t>Wat nu als er harder getrokken wordt</a:t>
            </a:r>
          </a:p>
        </p:txBody>
      </p:sp>
      <p:grpSp>
        <p:nvGrpSpPr>
          <p:cNvPr id="22" name="Groep 21"/>
          <p:cNvGrpSpPr/>
          <p:nvPr/>
        </p:nvGrpSpPr>
        <p:grpSpPr>
          <a:xfrm>
            <a:off x="0" y="0"/>
            <a:ext cx="9180512" cy="6864927"/>
            <a:chOff x="0" y="0"/>
            <a:chExt cx="9180512" cy="6864927"/>
          </a:xfrm>
        </p:grpSpPr>
        <p:sp>
          <p:nvSpPr>
            <p:cNvPr id="24" name="Rechthoek 23"/>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tx2">
                      <a:lumMod val="20000"/>
                      <a:lumOff val="80000"/>
                    </a:schemeClr>
                  </a:solidFill>
                </a:rPr>
                <a:t>Resultante / som-kracht</a:t>
              </a:r>
              <a:endParaRPr lang="nl-NL" sz="2400" dirty="0">
                <a:solidFill>
                  <a:schemeClr val="bg1"/>
                </a:solidFill>
                <a:latin typeface="Verdana" pitchFamily="34" charset="0"/>
                <a:ea typeface="Verdana" pitchFamily="34" charset="0"/>
                <a:cs typeface="Verdana" pitchFamily="34" charset="0"/>
              </a:endParaRPr>
            </a:p>
          </p:txBody>
        </p:sp>
        <p:pic>
          <p:nvPicPr>
            <p:cNvPr id="26" name="Afbeelding 25"/>
            <p:cNvPicPr>
              <a:picLocks noChangeAspect="1"/>
            </p:cNvPicPr>
            <p:nvPr/>
          </p:nvPicPr>
          <p:blipFill>
            <a:blip r:embed="rId4"/>
            <a:stretch>
              <a:fillRect/>
            </a:stretch>
          </p:blipFill>
          <p:spPr>
            <a:xfrm>
              <a:off x="8324202" y="6353365"/>
              <a:ext cx="856310" cy="511562"/>
            </a:xfrm>
            <a:prstGeom prst="rect">
              <a:avLst/>
            </a:prstGeom>
          </p:spPr>
        </p:pic>
      </p:grpSp>
    </p:spTree>
    <p:extLst>
      <p:ext uri="{BB962C8B-B14F-4D97-AF65-F5344CB8AC3E}">
        <p14:creationId xmlns:p14="http://schemas.microsoft.com/office/powerpoint/2010/main" val="23854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heckerboard(across)">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5E-6 3.33333E-6 L 0.03073 0.04004 C 0.03733 0.04907 0.04688 0.05393 0.05712 0.05393 C 0.06858 0.05393 0.07778 0.04907 0.08438 0.04004 L 0.11546 3.33333E-6 " pathEditMode="relative" rAng="0" ptsTypes="FffFF">
                                      <p:cBhvr>
                                        <p:cTn id="24" dur="2000" fill="hold"/>
                                        <p:tgtEl>
                                          <p:spTgt spid="10"/>
                                        </p:tgtEl>
                                        <p:attrNameLst>
                                          <p:attrName>ppt_x</p:attrName>
                                          <p:attrName>ppt_y</p:attrName>
                                        </p:attrNameLst>
                                      </p:cBhvr>
                                      <p:rCtr x="5764" y="2685"/>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5" presetClass="entr" presetSubtype="1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path" presetSubtype="0" accel="50000" decel="50000" fill="hold" nodeType="clickEffect">
                                  <p:stCondLst>
                                    <p:cond delay="0"/>
                                  </p:stCondLst>
                                  <p:childTnLst>
                                    <p:animMotion origin="layout" path="M -3.33333E-6 -2.59259E-6 L 0.05 0.04005 C 0.06059 0.04908 0.07639 0.05394 0.09306 0.05394 C 0.11181 0.05394 0.12674 0.04908 0.13768 0.04005 L 0.18872 -2.59259E-6 " pathEditMode="relative" rAng="0" ptsTypes="FffFF">
                                      <p:cBhvr>
                                        <p:cTn id="41" dur="2000" fill="hold"/>
                                        <p:tgtEl>
                                          <p:spTgt spid="19"/>
                                        </p:tgtEl>
                                        <p:attrNameLst>
                                          <p:attrName>ppt_x</p:attrName>
                                          <p:attrName>ppt_y</p:attrName>
                                        </p:attrNameLst>
                                      </p:cBhvr>
                                      <p:rCtr x="9427" y="2685"/>
                                    </p:animMotion>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858" y="1171808"/>
            <a:ext cx="2180481" cy="303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echte verbindingslijn met pijl 4"/>
          <p:cNvCxnSpPr/>
          <p:nvPr/>
        </p:nvCxnSpPr>
        <p:spPr>
          <a:xfrm>
            <a:off x="8159701" y="2614948"/>
            <a:ext cx="0" cy="14417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flipV="1">
            <a:off x="8159661" y="1171808"/>
            <a:ext cx="0" cy="144244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8172400" y="1124744"/>
            <a:ext cx="503664" cy="369332"/>
          </a:xfrm>
          <a:prstGeom prst="rect">
            <a:avLst/>
          </a:prstGeom>
          <a:noFill/>
        </p:spPr>
        <p:txBody>
          <a:bodyPr wrap="none" rtlCol="0">
            <a:spAutoFit/>
          </a:bodyPr>
          <a:lstStyle/>
          <a:p>
            <a:r>
              <a:rPr lang="nl-NL" dirty="0" smtClean="0">
                <a:solidFill>
                  <a:schemeClr val="tx2">
                    <a:lumMod val="20000"/>
                    <a:lumOff val="80000"/>
                  </a:schemeClr>
                </a:solidFill>
              </a:rPr>
              <a:t>2 N</a:t>
            </a:r>
            <a:endParaRPr lang="nl-NL" dirty="0">
              <a:solidFill>
                <a:schemeClr val="tx2">
                  <a:lumMod val="20000"/>
                  <a:lumOff val="80000"/>
                </a:schemeClr>
              </a:solidFill>
            </a:endParaRPr>
          </a:p>
        </p:txBody>
      </p:sp>
      <p:sp>
        <p:nvSpPr>
          <p:cNvPr id="16" name="Tekstvak 15"/>
          <p:cNvSpPr txBox="1"/>
          <p:nvPr/>
        </p:nvSpPr>
        <p:spPr>
          <a:xfrm>
            <a:off x="8172792" y="3312312"/>
            <a:ext cx="503664" cy="369332"/>
          </a:xfrm>
          <a:prstGeom prst="rect">
            <a:avLst/>
          </a:prstGeom>
          <a:noFill/>
        </p:spPr>
        <p:txBody>
          <a:bodyPr wrap="none" rtlCol="0">
            <a:spAutoFit/>
          </a:bodyPr>
          <a:lstStyle/>
          <a:p>
            <a:r>
              <a:rPr lang="nl-NL" dirty="0" smtClean="0">
                <a:solidFill>
                  <a:schemeClr val="tx2">
                    <a:lumMod val="20000"/>
                    <a:lumOff val="80000"/>
                  </a:schemeClr>
                </a:solidFill>
              </a:rPr>
              <a:t>2 N</a:t>
            </a:r>
            <a:endParaRPr lang="nl-NL" dirty="0">
              <a:solidFill>
                <a:schemeClr val="tx2">
                  <a:lumMod val="20000"/>
                  <a:lumOff val="80000"/>
                </a:schemeClr>
              </a:solidFill>
            </a:endParaRPr>
          </a:p>
        </p:txBody>
      </p:sp>
      <p:sp>
        <p:nvSpPr>
          <p:cNvPr id="15" name="Ovaal 14"/>
          <p:cNvSpPr/>
          <p:nvPr/>
        </p:nvSpPr>
        <p:spPr>
          <a:xfrm>
            <a:off x="8087693" y="2574298"/>
            <a:ext cx="144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inhoud 2"/>
          <p:cNvSpPr txBox="1">
            <a:spLocks/>
          </p:cNvSpPr>
          <p:nvPr/>
        </p:nvSpPr>
        <p:spPr>
          <a:xfrm>
            <a:off x="701824" y="1200151"/>
            <a:ext cx="6635080" cy="49720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b="1" dirty="0" smtClean="0">
                <a:solidFill>
                  <a:schemeClr val="accent5">
                    <a:lumMod val="40000"/>
                    <a:lumOff val="60000"/>
                  </a:schemeClr>
                </a:solidFill>
              </a:rPr>
              <a:t>Newton’s eerste wet</a:t>
            </a:r>
            <a:endParaRPr lang="nl-NL" dirty="0" smtClean="0">
              <a:solidFill>
                <a:schemeClr val="accent5">
                  <a:lumMod val="40000"/>
                  <a:lumOff val="60000"/>
                </a:schemeClr>
              </a:solidFill>
            </a:endParaRPr>
          </a:p>
          <a:p>
            <a:pPr>
              <a:buFont typeface="Arial" pitchFamily="34" charset="0"/>
              <a:buNone/>
            </a:pPr>
            <a:endParaRPr lang="nl-NL" sz="900" dirty="0" smtClean="0">
              <a:solidFill>
                <a:schemeClr val="accent5">
                  <a:lumMod val="40000"/>
                  <a:lumOff val="60000"/>
                </a:schemeClr>
              </a:solidFill>
            </a:endParaRPr>
          </a:p>
          <a:p>
            <a:pPr indent="19050">
              <a:buFont typeface="Arial" pitchFamily="34" charset="0"/>
              <a:buNone/>
            </a:pPr>
            <a:r>
              <a:rPr lang="nl-NL" dirty="0" smtClean="0">
                <a:solidFill>
                  <a:schemeClr val="accent5">
                    <a:lumMod val="40000"/>
                    <a:lumOff val="60000"/>
                  </a:schemeClr>
                </a:solidFill>
              </a:rPr>
              <a:t>Als er geen snelheid verandering is dan is de </a:t>
            </a:r>
            <a:r>
              <a:rPr lang="nl-NL" dirty="0" smtClean="0">
                <a:solidFill>
                  <a:srgbClr val="FFFF00"/>
                </a:solidFill>
              </a:rPr>
              <a:t>resultante </a:t>
            </a:r>
            <a:r>
              <a:rPr lang="nl-NL" dirty="0" smtClean="0">
                <a:solidFill>
                  <a:schemeClr val="accent1">
                    <a:lumMod val="20000"/>
                    <a:lumOff val="80000"/>
                  </a:schemeClr>
                </a:solidFill>
              </a:rPr>
              <a:t>(som/resultaat van </a:t>
            </a:r>
          </a:p>
          <a:p>
            <a:pPr indent="19050">
              <a:buFont typeface="Arial" pitchFamily="34" charset="0"/>
              <a:buNone/>
            </a:pPr>
            <a:r>
              <a:rPr lang="nl-NL" dirty="0" smtClean="0">
                <a:solidFill>
                  <a:schemeClr val="accent1">
                    <a:lumMod val="20000"/>
                    <a:lumOff val="80000"/>
                  </a:schemeClr>
                </a:solidFill>
              </a:rPr>
              <a:t>de)</a:t>
            </a:r>
            <a:r>
              <a:rPr lang="nl-NL" dirty="0" smtClean="0">
                <a:solidFill>
                  <a:srgbClr val="FFFF00"/>
                </a:solidFill>
              </a:rPr>
              <a:t> kracht </a:t>
            </a:r>
            <a:r>
              <a:rPr lang="nl-NL" dirty="0" smtClean="0">
                <a:solidFill>
                  <a:schemeClr val="accent5">
                    <a:lumMod val="40000"/>
                    <a:lumOff val="60000"/>
                  </a:schemeClr>
                </a:solidFill>
              </a:rPr>
              <a:t>op een voorwerp 0 N.</a:t>
            </a:r>
          </a:p>
          <a:p>
            <a:pPr indent="19050">
              <a:buFont typeface="Arial" pitchFamily="34" charset="0"/>
              <a:buNone/>
            </a:pPr>
            <a:endParaRPr lang="nl-NL" dirty="0" smtClean="0">
              <a:solidFill>
                <a:schemeClr val="accent5">
                  <a:lumMod val="40000"/>
                  <a:lumOff val="60000"/>
                </a:schemeClr>
              </a:solidFill>
            </a:endParaRPr>
          </a:p>
          <a:p>
            <a:pPr indent="19050">
              <a:buFont typeface="Arial" pitchFamily="34" charset="0"/>
              <a:buNone/>
            </a:pPr>
            <a:r>
              <a:rPr lang="nl-NL" dirty="0" smtClean="0">
                <a:solidFill>
                  <a:schemeClr val="accent5">
                    <a:lumMod val="40000"/>
                    <a:lumOff val="60000"/>
                  </a:schemeClr>
                </a:solidFill>
              </a:rPr>
              <a:t>Treedt </a:t>
            </a:r>
            <a:r>
              <a:rPr lang="nl-NL" dirty="0" smtClean="0">
                <a:solidFill>
                  <a:schemeClr val="accent5">
                    <a:lumMod val="40000"/>
                    <a:lumOff val="60000"/>
                  </a:schemeClr>
                </a:solidFill>
              </a:rPr>
              <a:t>op bij:</a:t>
            </a:r>
          </a:p>
          <a:p>
            <a:pPr indent="19050">
              <a:buFont typeface="+mj-lt"/>
              <a:buAutoNum type="arabicPeriod"/>
            </a:pPr>
            <a:r>
              <a:rPr lang="nl-NL" dirty="0" smtClean="0">
                <a:solidFill>
                  <a:schemeClr val="accent5">
                    <a:lumMod val="40000"/>
                    <a:lumOff val="60000"/>
                  </a:schemeClr>
                </a:solidFill>
              </a:rPr>
              <a:t> 	</a:t>
            </a:r>
            <a:r>
              <a:rPr lang="nl-NL" dirty="0" smtClean="0">
                <a:solidFill>
                  <a:srgbClr val="FFFF00"/>
                </a:solidFill>
              </a:rPr>
              <a:t>constante snelheid</a:t>
            </a:r>
            <a:r>
              <a:rPr lang="nl-NL" dirty="0" smtClean="0">
                <a:solidFill>
                  <a:schemeClr val="accent5">
                    <a:lumMod val="40000"/>
                    <a:lumOff val="60000"/>
                  </a:schemeClr>
                </a:solidFill>
              </a:rPr>
              <a:t/>
            </a:r>
            <a:br>
              <a:rPr lang="nl-NL" dirty="0" smtClean="0">
                <a:solidFill>
                  <a:schemeClr val="accent5">
                    <a:lumMod val="40000"/>
                    <a:lumOff val="60000"/>
                  </a:schemeClr>
                </a:solidFill>
              </a:rPr>
            </a:br>
            <a:r>
              <a:rPr lang="nl-NL" dirty="0" smtClean="0">
                <a:solidFill>
                  <a:schemeClr val="accent5">
                    <a:lumMod val="40000"/>
                    <a:lumOff val="60000"/>
                  </a:schemeClr>
                </a:solidFill>
              </a:rPr>
              <a:t>           </a:t>
            </a:r>
          </a:p>
          <a:p>
            <a:pPr indent="19050">
              <a:buFont typeface="+mj-lt"/>
              <a:buAutoNum type="arabicPeriod"/>
              <a:tabLst>
                <a:tab pos="857250" algn="l"/>
              </a:tabLst>
            </a:pPr>
            <a:r>
              <a:rPr lang="nl-NL" dirty="0" smtClean="0">
                <a:solidFill>
                  <a:schemeClr val="accent5">
                    <a:lumMod val="40000"/>
                    <a:lumOff val="60000"/>
                  </a:schemeClr>
                </a:solidFill>
              </a:rPr>
              <a:t> </a:t>
            </a:r>
            <a:r>
              <a:rPr lang="nl-NL" smtClean="0">
                <a:solidFill>
                  <a:schemeClr val="accent5">
                    <a:lumMod val="40000"/>
                    <a:lumOff val="60000"/>
                  </a:schemeClr>
                </a:solidFill>
              </a:rPr>
              <a:t>	</a:t>
            </a:r>
            <a:r>
              <a:rPr lang="nl-NL" smtClean="0">
                <a:solidFill>
                  <a:srgbClr val="FFFF00"/>
                </a:solidFill>
              </a:rPr>
              <a:t>stilstaand </a:t>
            </a:r>
            <a:r>
              <a:rPr lang="nl-NL" dirty="0" smtClean="0">
                <a:solidFill>
                  <a:schemeClr val="accent1">
                    <a:lumMod val="20000"/>
                    <a:lumOff val="80000"/>
                  </a:schemeClr>
                </a:solidFill>
              </a:rPr>
              <a:t>voorwerp</a:t>
            </a:r>
            <a:r>
              <a:rPr lang="nl-NL" dirty="0" smtClean="0">
                <a:solidFill>
                  <a:schemeClr val="accent5">
                    <a:lumMod val="40000"/>
                    <a:lumOff val="60000"/>
                  </a:schemeClr>
                </a:solidFill>
              </a:rPr>
              <a:t>.				</a:t>
            </a:r>
          </a:p>
          <a:p>
            <a:pPr indent="19050">
              <a:buFont typeface="Arial" pitchFamily="34" charset="0"/>
              <a:buNone/>
            </a:pPr>
            <a:r>
              <a:rPr lang="nl-NL" dirty="0" smtClean="0">
                <a:solidFill>
                  <a:schemeClr val="accent5">
                    <a:lumMod val="40000"/>
                    <a:lumOff val="60000"/>
                  </a:schemeClr>
                </a:solidFill>
              </a:rPr>
              <a:t>      </a:t>
            </a:r>
            <a:endParaRPr lang="nl-NL" dirty="0">
              <a:solidFill>
                <a:schemeClr val="accent5">
                  <a:lumMod val="40000"/>
                  <a:lumOff val="60000"/>
                </a:schemeClr>
              </a:solidFill>
            </a:endParaRPr>
          </a:p>
        </p:txBody>
      </p:sp>
      <p:grpSp>
        <p:nvGrpSpPr>
          <p:cNvPr id="13" name="Groep 12"/>
          <p:cNvGrpSpPr/>
          <p:nvPr/>
        </p:nvGrpSpPr>
        <p:grpSpPr>
          <a:xfrm>
            <a:off x="0" y="0"/>
            <a:ext cx="9180512" cy="6864927"/>
            <a:chOff x="0" y="0"/>
            <a:chExt cx="9180512" cy="6864927"/>
          </a:xfrm>
        </p:grpSpPr>
        <p:sp>
          <p:nvSpPr>
            <p:cNvPr id="18" name="Rechthoek 17"/>
            <p:cNvSpPr/>
            <p:nvPr/>
          </p:nvSpPr>
          <p:spPr>
            <a:xfrm>
              <a:off x="0" y="19050"/>
              <a:ext cx="701824" cy="6838950"/>
            </a:xfrm>
            <a:prstGeom prst="rect">
              <a:avLst/>
            </a:prstGeom>
            <a:solidFill>
              <a:srgbClr val="E428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a:off x="0" y="0"/>
              <a:ext cx="9144000" cy="12001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solidFill>
                    <a:schemeClr val="accent5">
                      <a:lumMod val="40000"/>
                      <a:lumOff val="60000"/>
                    </a:schemeClr>
                  </a:solidFill>
                </a:rPr>
                <a:t>Isaac </a:t>
              </a:r>
              <a:r>
                <a:rPr lang="nl-NL" sz="4800" dirty="0" err="1">
                  <a:solidFill>
                    <a:schemeClr val="accent5">
                      <a:lumMod val="40000"/>
                      <a:lumOff val="60000"/>
                    </a:schemeClr>
                  </a:solidFill>
                </a:rPr>
                <a:t>Newton’s</a:t>
              </a:r>
              <a:r>
                <a:rPr lang="nl-NL" sz="4800" dirty="0">
                  <a:solidFill>
                    <a:schemeClr val="accent5">
                      <a:lumMod val="40000"/>
                      <a:lumOff val="60000"/>
                    </a:schemeClr>
                  </a:solidFill>
                </a:rPr>
                <a:t> 1</a:t>
              </a:r>
              <a:r>
                <a:rPr lang="nl-NL" sz="4800" baseline="30000" dirty="0">
                  <a:solidFill>
                    <a:schemeClr val="accent5">
                      <a:lumMod val="40000"/>
                      <a:lumOff val="60000"/>
                    </a:schemeClr>
                  </a:solidFill>
                </a:rPr>
                <a:t>ste</a:t>
              </a:r>
              <a:r>
                <a:rPr lang="nl-NL" sz="4800" dirty="0">
                  <a:solidFill>
                    <a:schemeClr val="accent5">
                      <a:lumMod val="40000"/>
                      <a:lumOff val="60000"/>
                    </a:schemeClr>
                  </a:solidFill>
                </a:rPr>
                <a:t> wet</a:t>
              </a:r>
              <a:endParaRPr lang="nl-NL" sz="2400" dirty="0">
                <a:solidFill>
                  <a:schemeClr val="bg1"/>
                </a:solidFill>
                <a:latin typeface="Verdana" pitchFamily="34" charset="0"/>
                <a:ea typeface="Verdana" pitchFamily="34" charset="0"/>
                <a:cs typeface="Verdana" pitchFamily="34" charset="0"/>
              </a:endParaRPr>
            </a:p>
          </p:txBody>
        </p:sp>
        <p:pic>
          <p:nvPicPr>
            <p:cNvPr id="20" name="Afbeelding 19"/>
            <p:cNvPicPr>
              <a:picLocks noChangeAspect="1"/>
            </p:cNvPicPr>
            <p:nvPr/>
          </p:nvPicPr>
          <p:blipFill>
            <a:blip r:embed="rId3"/>
            <a:stretch>
              <a:fillRect/>
            </a:stretch>
          </p:blipFill>
          <p:spPr>
            <a:xfrm>
              <a:off x="8324202" y="6353365"/>
              <a:ext cx="856310" cy="511562"/>
            </a:xfrm>
            <a:prstGeom prst="rect">
              <a:avLst/>
            </a:prstGeom>
          </p:spPr>
        </p:pic>
      </p:grpSp>
    </p:spTree>
    <p:extLst>
      <p:ext uri="{BB962C8B-B14F-4D97-AF65-F5344CB8AC3E}">
        <p14:creationId xmlns:p14="http://schemas.microsoft.com/office/powerpoint/2010/main" val="319148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911</Words>
  <Application>Microsoft Office PowerPoint</Application>
  <PresentationFormat>Diavoorstelling (4:3)</PresentationFormat>
  <Paragraphs>203</Paragraphs>
  <Slides>18</Slides>
  <Notes>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Cambria Math</vt:lpstr>
      <vt:lpstr>MS Reference Sans Serif</vt:lpstr>
      <vt:lpstr>Verdana</vt:lpstr>
      <vt:lpstr>Wingdings</vt:lpstr>
      <vt:lpstr>Office-thema</vt:lpstr>
      <vt:lpstr>PowerPoint-presentatie</vt:lpstr>
      <vt:lpstr>PowerPoint-presentatie</vt:lpstr>
      <vt:lpstr>PowerPoint-presentatie</vt:lpstr>
      <vt:lpstr>PowerPoint-presentatie</vt:lpstr>
      <vt:lpstr>Krachtenschaal</vt:lpstr>
      <vt:lpstr>Aangrijpingspunt</vt:lpstr>
      <vt:lpstr>PowerPoint-presentatie</vt:lpstr>
      <vt:lpstr>PowerPoint-presentatie</vt:lpstr>
      <vt:lpstr>PowerPoint-presentatie</vt:lpstr>
      <vt:lpstr>Kop staart meth</vt:lpstr>
      <vt:lpstr>Kop staart meth</vt:lpstr>
      <vt:lpstr>Parallellogram</vt:lpstr>
      <vt:lpstr>PowerPoint-presentatie</vt:lpstr>
      <vt:lpstr>PowerPoint-presentatie</vt:lpstr>
      <vt:lpstr>PowerPoint-presentatie</vt:lpstr>
      <vt:lpstr>PowerPoint-presentatie</vt:lpstr>
      <vt:lpstr>PowerPoint-presentatie</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w.tomassen</dc:creator>
  <cp:lastModifiedBy>Wim tomassen</cp:lastModifiedBy>
  <cp:revision>61</cp:revision>
  <dcterms:created xsi:type="dcterms:W3CDTF">2009-05-07T17:30:56Z</dcterms:created>
  <dcterms:modified xsi:type="dcterms:W3CDTF">2014-02-09T18:14:35Z</dcterms:modified>
</cp:coreProperties>
</file>