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90" r:id="rId3"/>
    <p:sldId id="313" r:id="rId4"/>
    <p:sldId id="314" r:id="rId5"/>
    <p:sldId id="315" r:id="rId6"/>
    <p:sldId id="316" r:id="rId7"/>
    <p:sldId id="317" r:id="rId8"/>
    <p:sldId id="312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FCC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4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533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33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A1BB-323D-46D5-A4FA-592D92B99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8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8F99-FBD6-4592-B160-641EB4A9E6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33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F292-79FA-4068-B4ED-62BB2430BD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7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5C47-9C85-44FE-8E23-124950B1E2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82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4C01-6F1A-4C4C-A76F-81F26099F3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3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7537-0CE7-4EFF-A6C1-94C5E37147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38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0050-D4A4-4A61-94D8-58D0269FBC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23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07FB-01EB-44C3-A174-D7407CF58C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75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A4EC-3EE8-40DA-8D1A-88085455B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4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7E56-556C-48AB-BF0F-EA09DAB333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44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7C26-FFC3-42AD-82A4-02B0ABD19A2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65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EC78-63C1-43F6-9EDC-3518171DDB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491C-753B-43EE-A04C-1303FB52B6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10000"/>
              </a:schemeClr>
            </a:gs>
            <a:gs pos="39999">
              <a:schemeClr val="accent5">
                <a:lumMod val="0"/>
              </a:schemeClr>
            </a:gs>
            <a:gs pos="70000">
              <a:schemeClr val="accent5">
                <a:lumMod val="12000"/>
              </a:schemeClr>
            </a:gs>
            <a:gs pos="100000">
              <a:schemeClr val="accent5">
                <a:lumMod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nl-NL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3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4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5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6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7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8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19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1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2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3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4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5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6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7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8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29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0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431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nl-NL"/>
            </a:p>
          </p:txBody>
        </p:sp>
      </p:grpSp>
      <p:sp>
        <p:nvSpPr>
          <p:cNvPr id="431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7F6B97-E17E-4DDC-BE67-B139EB17BD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31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31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31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1000" b="1" i="1">
                <a:solidFill>
                  <a:schemeClr val="bg1"/>
                </a:solidFill>
              </a:rPr>
              <a:t>rekenen</a:t>
            </a:r>
          </a:p>
        </p:txBody>
      </p:sp>
      <p:pic>
        <p:nvPicPr>
          <p:cNvPr id="1536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4625"/>
            <a:ext cx="2339975" cy="325438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© Ing W.T.N.G. Tomassen</a:t>
            </a:r>
            <a:endParaRPr lang="nl-NL" dirty="0"/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571625" y="714375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Na deze les </a:t>
            </a:r>
            <a:r>
              <a:rPr lang="nl-NL" sz="2400" dirty="0" smtClean="0">
                <a:solidFill>
                  <a:schemeClr val="bg1"/>
                </a:solidFill>
                <a:latin typeface="Calibri" pitchFamily="34" charset="0"/>
              </a:rPr>
              <a:t>kan je het begrip:</a:t>
            </a:r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endParaRPr lang="nl-N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19145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Zwaartekracht</a:t>
            </a:r>
          </a:p>
          <a:p>
            <a:pPr>
              <a:defRPr/>
            </a:pPr>
            <a:r>
              <a:rPr lang="nl-NL" dirty="0" smtClean="0"/>
              <a:t>Aantrekkingskracht</a:t>
            </a:r>
          </a:p>
          <a:p>
            <a:pPr>
              <a:defRPr/>
            </a:pPr>
            <a:r>
              <a:rPr lang="nl-NL" dirty="0" smtClean="0"/>
              <a:t>gewicht</a:t>
            </a:r>
          </a:p>
        </p:txBody>
      </p:sp>
    </p:spTree>
    <p:extLst>
      <p:ext uri="{BB962C8B-B14F-4D97-AF65-F5344CB8AC3E}">
        <p14:creationId xmlns:p14="http://schemas.microsoft.com/office/powerpoint/2010/main" val="34038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Wanneer spreken we van gewicht?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2267744" y="1916832"/>
            <a:ext cx="33401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Hangpunt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04978"/>
            <a:ext cx="2964944" cy="222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06" y="3631684"/>
            <a:ext cx="2857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395536" y="2852936"/>
            <a:ext cx="8064896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Ondersteunend vlak</a:t>
            </a:r>
          </a:p>
        </p:txBody>
      </p:sp>
    </p:spTree>
    <p:extLst>
      <p:ext uri="{BB962C8B-B14F-4D97-AF65-F5344CB8AC3E}">
        <p14:creationId xmlns:p14="http://schemas.microsoft.com/office/powerpoint/2010/main" val="12611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Samengevat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880200" y="1628800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nl-NL" sz="5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0" y="1677576"/>
            <a:ext cx="91440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er een Ondersteunend vlak of  hangpunt</a:t>
            </a:r>
            <a:endParaRPr lang="nl-NL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sz="3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2493725"/>
            <a:ext cx="4572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400" dirty="0" smtClean="0">
                <a:solidFill>
                  <a:srgbClr val="FFFF00"/>
                </a:solidFill>
              </a:rPr>
              <a:t>g</a:t>
            </a:r>
            <a:r>
              <a:rPr lang="nl-NL" sz="3200" dirty="0" smtClean="0">
                <a:solidFill>
                  <a:srgbClr val="FFFF00"/>
                </a:solidFill>
              </a:rPr>
              <a:t> = F</a:t>
            </a:r>
            <a:r>
              <a:rPr lang="nl-NL" sz="2800" dirty="0" smtClean="0">
                <a:solidFill>
                  <a:srgbClr val="FFFF00"/>
                </a:solidFill>
              </a:rPr>
              <a:t>z</a:t>
            </a:r>
            <a:r>
              <a:rPr lang="nl-NL" sz="3200" dirty="0" smtClean="0">
                <a:solidFill>
                  <a:srgbClr val="FFFF00"/>
                </a:solidFill>
              </a:rPr>
              <a:t> </a:t>
            </a:r>
            <a:r>
              <a:rPr lang="nl-NL" sz="3200" dirty="0">
                <a:solidFill>
                  <a:srgbClr val="FFFF00"/>
                </a:solidFill>
              </a:rPr>
              <a:t>= m x g</a:t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032600" y="3394543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nl-NL" sz="5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0" y="3443319"/>
            <a:ext cx="9144000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Is er geen Ondersteunend vlak of  hangpunt</a:t>
            </a:r>
          </a:p>
          <a:p>
            <a:pPr marL="0" indent="0">
              <a:buNone/>
            </a:pPr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gewichtloos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6088" y="45883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400" dirty="0" smtClean="0">
                <a:solidFill>
                  <a:srgbClr val="FFFF00"/>
                </a:solidFill>
              </a:rPr>
              <a:t>g</a:t>
            </a:r>
            <a:r>
              <a:rPr lang="nl-NL" sz="3200" dirty="0" smtClean="0">
                <a:solidFill>
                  <a:srgbClr val="FFFF00"/>
                </a:solidFill>
              </a:rPr>
              <a:t> = 0N</a:t>
            </a: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9211" y="4503685"/>
            <a:ext cx="251006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3200" dirty="0" smtClean="0">
                <a:solidFill>
                  <a:srgbClr val="FFFF00"/>
                </a:solidFill>
              </a:rPr>
              <a:t>F</a:t>
            </a:r>
            <a:r>
              <a:rPr lang="nl-NL" sz="2800" dirty="0" smtClean="0">
                <a:solidFill>
                  <a:srgbClr val="FFFF00"/>
                </a:solidFill>
              </a:rPr>
              <a:t>z</a:t>
            </a:r>
            <a:r>
              <a:rPr lang="nl-NL" sz="3200" dirty="0" smtClean="0">
                <a:solidFill>
                  <a:srgbClr val="FFFF00"/>
                </a:solidFill>
              </a:rPr>
              <a:t> </a:t>
            </a:r>
            <a:r>
              <a:rPr lang="nl-NL" sz="3200" dirty="0">
                <a:solidFill>
                  <a:srgbClr val="FFFF00"/>
                </a:solidFill>
              </a:rPr>
              <a:t>= m x g</a:t>
            </a:r>
            <a:br>
              <a:rPr lang="nl-NL" sz="3200" dirty="0">
                <a:solidFill>
                  <a:srgbClr val="FFFF00"/>
                </a:solidFill>
              </a:rPr>
            </a:br>
            <a:endParaRPr lang="nl-NL" sz="11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 massa drukken we uit in kg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Massa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835696" y="2132857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Waar is je massa van afhankelijk?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1835696" y="3108959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Van volume en dichtheid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844844" y="3933056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Jouw massa is overal hetzelfde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 massa drukken we uit in kg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Massa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683568" y="2132857"/>
            <a:ext cx="8136904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Verandert de massa op andere planeten?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1835696" y="2852936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Jouw massa is overal hetzelfde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1835696" y="3473387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 aarde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 bwMode="auto">
          <a:xfrm>
            <a:off x="1800280" y="4149080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 de maan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 bwMode="auto">
          <a:xfrm>
            <a:off x="1835696" y="4869160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En in de ruimte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6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 zwaartekracht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880200" y="1628800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endParaRPr lang="nl-NL" sz="5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jdelijke aanduiding voor inhoud 2"/>
              <p:cNvSpPr txBox="1">
                <a:spLocks/>
              </p:cNvSpPr>
              <p:nvPr/>
            </p:nvSpPr>
            <p:spPr bwMode="auto">
              <a:xfrm>
                <a:off x="467544" y="1677576"/>
                <a:ext cx="8280920" cy="1247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3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nl-NL" sz="36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De zwaartekracht 	</a:t>
                </a:r>
                <a:r>
                  <a:rPr lang="nl-NL" sz="3600" dirty="0" err="1" smtClean="0">
                    <a:solidFill>
                      <a:srgbClr val="FFFF00"/>
                    </a:solidFill>
                  </a:rPr>
                  <a:t>Fz</a:t>
                </a:r>
                <a:r>
                  <a:rPr lang="nl-NL" sz="3600" dirty="0" smtClean="0">
                    <a:solidFill>
                      <a:srgbClr val="FFFF00"/>
                    </a:solidFill>
                  </a:rPr>
                  <a:t> in N</a:t>
                </a:r>
              </a:p>
              <a:p>
                <a:pPr marL="0" indent="0">
                  <a:buNone/>
                </a:pPr>
                <a:r>
                  <a:rPr lang="nl-NL" sz="3600" dirty="0" smtClean="0"/>
                  <a:t>Massa</a:t>
                </a:r>
                <a:r>
                  <a:rPr lang="nl-NL" sz="3600" dirty="0" smtClean="0">
                    <a:solidFill>
                      <a:srgbClr val="FFFF00"/>
                    </a:solidFill>
                  </a:rPr>
                  <a:t>				m in kg</a:t>
                </a:r>
              </a:p>
              <a:p>
                <a:pPr marL="0" indent="0">
                  <a:buNone/>
                </a:pPr>
                <a:r>
                  <a:rPr lang="nl-NL" sz="3600" dirty="0" smtClean="0"/>
                  <a:t>Aantrekkingskracht</a:t>
                </a:r>
                <a:r>
                  <a:rPr lang="nl-NL" sz="3600" dirty="0" smtClean="0">
                    <a:solidFill>
                      <a:srgbClr val="FFFF00"/>
                    </a:solidFill>
                  </a:rPr>
                  <a:t> 	g in N/kg</a:t>
                </a:r>
              </a:p>
              <a:p>
                <a:pPr marL="0" indent="0">
                  <a:buNone/>
                </a:pPr>
                <a:endParaRPr lang="nl-NL" sz="36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b>
                          <m:r>
                            <a:rPr lang="nl-NL" sz="3600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𝑎𝑎𝑟𝑑𝑒</m:t>
                          </m:r>
                        </m:sub>
                      </m:sSub>
                      <m:r>
                        <a:rPr lang="nl-NL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=9,81 </m:t>
                      </m:r>
                      <m:r>
                        <a:rPr lang="nl-NL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nl-NL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nl-NL" sz="3600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nl-NL" sz="36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nl-NL" sz="360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nl-NL" sz="36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ijdelijke aanduiding voor inhou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677576"/>
                <a:ext cx="8280920" cy="1247368"/>
              </a:xfrm>
              <a:prstGeom prst="rect">
                <a:avLst/>
              </a:prstGeom>
              <a:blipFill rotWithShape="1">
                <a:blip r:embed="rId4"/>
                <a:stretch>
                  <a:fillRect l="-2356" t="-7805" b="-1526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89012"/>
          </a:xfrm>
        </p:spPr>
        <p:txBody>
          <a:bodyPr/>
          <a:lstStyle/>
          <a:p>
            <a:pPr lvl="0"/>
            <a:r>
              <a:rPr lang="nl-NL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Tweede wet </a:t>
            </a:r>
            <a:r>
              <a:rPr lang="nl-NL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van Newton</a:t>
            </a:r>
            <a: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ZwaarteKracht = massa x aantrekkingkracht</a:t>
            </a:r>
          </a:p>
          <a:p>
            <a:pPr algn="ctr">
              <a:buNone/>
            </a:pPr>
            <a:endParaRPr lang="nl-NL" sz="1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F</a:t>
            </a:r>
            <a:r>
              <a:rPr lang="nl-NL" dirty="0" smtClean="0">
                <a:solidFill>
                  <a:srgbClr val="FFFF00"/>
                </a:solidFill>
              </a:rPr>
              <a:t>z</a:t>
            </a:r>
            <a:r>
              <a:rPr lang="nl-NL" sz="4800" dirty="0" smtClean="0">
                <a:solidFill>
                  <a:srgbClr val="FFFF00"/>
                </a:solidFill>
              </a:rPr>
              <a:t> = m x g</a:t>
            </a:r>
          </a:p>
          <a:p>
            <a:pPr algn="ctr">
              <a:buNone/>
            </a:pPr>
            <a:endParaRPr lang="nl-NL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…N = …kg x …N/kg</a:t>
            </a:r>
            <a:r>
              <a:rPr lang="nl-NL" sz="4800" dirty="0">
                <a:solidFill>
                  <a:srgbClr val="FFFF00"/>
                </a:solidFill>
              </a:rPr>
              <a:t/>
            </a:r>
            <a:br>
              <a:rPr lang="nl-NL" sz="4800" dirty="0">
                <a:solidFill>
                  <a:srgbClr val="FFFF00"/>
                </a:solidFill>
              </a:rPr>
            </a:br>
            <a:endParaRPr lang="nl-NL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buNone/>
            </a:pPr>
            <a: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Om een pak melk van 1kg op te tillen</a:t>
            </a:r>
            <a:b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nl-NL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 op aarde ≈ 10N nodig</a:t>
            </a:r>
            <a:endParaRPr lang="nl-NL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Tweede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Isaac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Newton’s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</a:t>
            </a:r>
            <a:r>
              <a:rPr kumimoji="0" lang="nl-NL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28596" y="1752600"/>
            <a:ext cx="8410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Een blokje van 200 g = 0,2 kg.</a:t>
            </a:r>
          </a:p>
          <a:p>
            <a:pPr marL="3619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nl-NL" sz="3200" b="1" dirty="0" smtClean="0">
                <a:solidFill>
                  <a:srgbClr val="FFFF00"/>
                </a:solidFill>
              </a:rPr>
              <a:t>F </a:t>
            </a:r>
            <a:r>
              <a:rPr lang="nl-NL" sz="3200" b="1" dirty="0">
                <a:solidFill>
                  <a:srgbClr val="FFFF00"/>
                </a:solidFill>
              </a:rPr>
              <a:t>= m x g</a:t>
            </a:r>
            <a:endParaRPr lang="nl-NL" sz="3600" dirty="0">
              <a:solidFill>
                <a:srgbClr val="FFFF00"/>
              </a:solidFill>
            </a:endParaRP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F = 0,2 kg x 9,81 N/kg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2 N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l-NL" sz="3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9,81 N/kg op aarde.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g = 1,62 N/kg op de maan.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Tweede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2180481" cy="30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7991091" y="1991820"/>
            <a:ext cx="0" cy="14417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7991051" y="548680"/>
            <a:ext cx="0" cy="14424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8063098" y="54868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 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8063099" y="26891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 N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7919083" y="1951170"/>
            <a:ext cx="144016" cy="184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3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28596" y="1752600"/>
            <a:ext cx="84106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nl-N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m x g</a:t>
            </a:r>
            <a:endParaRPr kumimoji="0" lang="nl-NL" sz="4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aantrekkingskracht is evenredig </a:t>
            </a:r>
            <a:b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 krachten die er op werken.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nl-NL" sz="3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= 9,81 N/kg op aarde.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g = 1,62 N/kg op de maan.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Tweede wet van newton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63588"/>
            <a:ext cx="8229600" cy="989012"/>
          </a:xfrm>
        </p:spPr>
        <p:txBody>
          <a:bodyPr/>
          <a:lstStyle/>
          <a:p>
            <a:pPr lvl="0"/>
            <a:r>
              <a:rPr lang="nl-NL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Tweede wet </a:t>
            </a:r>
            <a:r>
              <a:rPr lang="nl-NL" b="1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van Newton</a:t>
            </a:r>
            <a: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nl-NL" sz="60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nl-NL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  <a:endParaRPr lang="nl-N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Als we spreken over gewicht zijn er twee mogelijkheden: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1835696" y="2132857"/>
            <a:ext cx="55446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1) je bent gewichtloos</a:t>
            </a:r>
          </a:p>
          <a:p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nl-N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2) je hebt een gewicht.</a:t>
            </a:r>
            <a:endParaRPr lang="nl-N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5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5472608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Wanneer ben je gewichtloos</a:t>
            </a:r>
            <a:endParaRPr lang="nl-NL" dirty="0"/>
          </a:p>
        </p:txBody>
      </p:sp>
      <p:pic>
        <p:nvPicPr>
          <p:cNvPr id="6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r="39844"/>
          <a:stretch>
            <a:fillRect/>
          </a:stretch>
        </p:blipFill>
        <p:spPr bwMode="auto">
          <a:xfrm>
            <a:off x="2071688" y="0"/>
            <a:ext cx="70723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-31750"/>
            <a:ext cx="914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sz="1000" b="1" i="1" dirty="0" smtClean="0">
                <a:solidFill>
                  <a:schemeClr val="bg1"/>
                </a:solidFill>
                <a:cs typeface="Arial" charset="0"/>
              </a:rPr>
              <a:t>Gewicht</a:t>
            </a:r>
            <a:endParaRPr lang="nl-NL" sz="1000" b="1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8" name="Rectangl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7"/>
          <a:stretch>
            <a:fillRect/>
          </a:stretch>
        </p:blipFill>
        <p:spPr bwMode="auto">
          <a:xfrm>
            <a:off x="0" y="0"/>
            <a:ext cx="20716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899592" y="2578638"/>
            <a:ext cx="4608512" cy="7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5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nl-NL" sz="5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ls je valt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841"/>
            <a:ext cx="3190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2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Digitale puntjes">
  <a:themeElements>
    <a:clrScheme name="Digitale puntj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e puntj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e puntj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e puntj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e puntj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1767</TotalTime>
  <Words>239</Words>
  <Application>Microsoft Office PowerPoint</Application>
  <PresentationFormat>Diavoorstelling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Digitale puntjes</vt:lpstr>
      <vt:lpstr>PowerPoint-presentatie</vt:lpstr>
      <vt:lpstr>De massa drukken we uit in kg</vt:lpstr>
      <vt:lpstr>De massa drukken we uit in kg</vt:lpstr>
      <vt:lpstr>De zwaartekracht</vt:lpstr>
      <vt:lpstr>Tweede wet van Newton :</vt:lpstr>
      <vt:lpstr>PowerPoint-presentatie</vt:lpstr>
      <vt:lpstr>Tweede wet van Newton :</vt:lpstr>
      <vt:lpstr>Als we spreken over gewicht zijn er twee mogelijkheden:</vt:lpstr>
      <vt:lpstr>Wanneer ben je gewichtloos</vt:lpstr>
      <vt:lpstr>Wanneer spreken we van gewicht?</vt:lpstr>
      <vt:lpstr>Samengevat</vt:lpstr>
    </vt:vector>
  </TitlesOfParts>
  <Company>Tomcom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Snelheid</dc:title>
  <dc:creator>Wim Tomassen</dc:creator>
  <cp:lastModifiedBy>Wim Tomassen</cp:lastModifiedBy>
  <cp:revision>71</cp:revision>
  <dcterms:created xsi:type="dcterms:W3CDTF">2005-11-15T21:15:39Z</dcterms:created>
  <dcterms:modified xsi:type="dcterms:W3CDTF">2012-03-10T17:23:23Z</dcterms:modified>
</cp:coreProperties>
</file>