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7" r:id="rId2"/>
    <p:sldId id="297" r:id="rId3"/>
    <p:sldId id="305" r:id="rId4"/>
    <p:sldId id="310" r:id="rId5"/>
    <p:sldId id="313" r:id="rId6"/>
    <p:sldId id="304" r:id="rId7"/>
    <p:sldId id="314" r:id="rId8"/>
    <p:sldId id="315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68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27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822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23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38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23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75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42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44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65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8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"/>
              </a:schemeClr>
            </a:gs>
            <a:gs pos="39999">
              <a:schemeClr val="accent5">
                <a:lumMod val="4000"/>
              </a:schemeClr>
            </a:gs>
            <a:gs pos="70000">
              <a:schemeClr val="accent5">
                <a:lumMod val="8000"/>
              </a:schemeClr>
            </a:gs>
            <a:gs pos="100000">
              <a:schemeClr val="accent5">
                <a:lumMod val="13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67F6B97-E17E-4DDC-BE67-B139EB17BD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008" y="6524969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1571625" y="714375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Na deze les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kan 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je:</a:t>
            </a: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371600" y="1914525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De 3 wetten </a:t>
            </a:r>
            <a:r>
              <a:rPr lang="nl-NL" smtClean="0"/>
              <a:t>van newton</a:t>
            </a:r>
            <a:endParaRPr lang="nl-NL" dirty="0" smtClean="0"/>
          </a:p>
        </p:txBody>
      </p:sp>
      <p:grpSp>
        <p:nvGrpSpPr>
          <p:cNvPr id="8" name="Groep 7"/>
          <p:cNvGrpSpPr/>
          <p:nvPr/>
        </p:nvGrpSpPr>
        <p:grpSpPr>
          <a:xfrm>
            <a:off x="0" y="-12576"/>
            <a:ext cx="9267355" cy="6956045"/>
            <a:chOff x="0" y="969962"/>
            <a:chExt cx="9267355" cy="6956045"/>
          </a:xfrm>
        </p:grpSpPr>
        <p:sp>
          <p:nvSpPr>
            <p:cNvPr id="9" name="Rechthoek 8"/>
            <p:cNvSpPr/>
            <p:nvPr/>
          </p:nvSpPr>
          <p:spPr>
            <a:xfrm>
              <a:off x="0" y="1001588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17070" y="969962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auto">
                <a:spcAft>
                  <a:spcPts val="0"/>
                </a:spcAft>
                <a:defRPr/>
              </a:pP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Isaac </a:t>
              </a:r>
              <a:r>
                <a:rPr lang="nl-NL" sz="4800" dirty="0" err="1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Newton’s</a:t>
              </a:r>
              <a:r>
                <a:rPr lang="nl-NL" sz="480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nl-NL" sz="480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wetten</a:t>
              </a:r>
              <a:endParaRPr lang="nl-NL" sz="4800" dirty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11045" y="741444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38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609600" y="37890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</a:t>
            </a:r>
            <a:r>
              <a:rPr lang="nl-NL" sz="3200" noProof="0" dirty="0" smtClean="0">
                <a:solidFill>
                  <a:srgbClr val="FFFF00"/>
                </a:solidFill>
                <a:latin typeface="+mn-lt"/>
              </a:rPr>
              <a:t>netto- , r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esultante-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som-kracht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het resultaat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van 2 of meer krachten op een voorwerp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Groep 8"/>
          <p:cNvGrpSpPr/>
          <p:nvPr/>
        </p:nvGrpSpPr>
        <p:grpSpPr>
          <a:xfrm>
            <a:off x="0" y="-12576"/>
            <a:ext cx="9267355" cy="6956045"/>
            <a:chOff x="0" y="969962"/>
            <a:chExt cx="9267355" cy="6956045"/>
          </a:xfrm>
        </p:grpSpPr>
        <p:sp>
          <p:nvSpPr>
            <p:cNvPr id="10" name="Rechthoek 9"/>
            <p:cNvSpPr/>
            <p:nvPr/>
          </p:nvSpPr>
          <p:spPr>
            <a:xfrm>
              <a:off x="0" y="1001588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17070" y="969962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auto">
                <a:spcAft>
                  <a:spcPts val="0"/>
                </a:spcAft>
                <a:defRPr/>
              </a:pP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Belangrijke groot en eenheden</a:t>
              </a:r>
              <a:endParaRPr lang="nl-NL" sz="4800" dirty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11045" y="7414445"/>
              <a:ext cx="856310" cy="511562"/>
            </a:xfrm>
            <a:prstGeom prst="rect">
              <a:avLst/>
            </a:prstGeom>
          </p:spPr>
        </p:pic>
      </p:grp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025617"/>
              </p:ext>
            </p:extLst>
          </p:nvPr>
        </p:nvGraphicFramePr>
        <p:xfrm>
          <a:off x="1524000" y="1397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3904"/>
                <a:gridCol w="864096"/>
                <a:gridCol w="2232248"/>
                <a:gridCol w="81575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Grootheid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Eenheid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Kracht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F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Newton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Gewicht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F</a:t>
                      </a:r>
                      <a:r>
                        <a:rPr lang="nl-NL" sz="1100" dirty="0" err="1" smtClean="0"/>
                        <a:t>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Newton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Aantrekkingskracht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Newton/Kilogram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N/kg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Massa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Killogram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2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1013396"/>
            <a:ext cx="17145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3645024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Isaac Newton</a:t>
            </a:r>
          </a:p>
          <a:p>
            <a:pPr algn="ctr"/>
            <a:r>
              <a:rPr lang="nl-NL" sz="2400" dirty="0" smtClean="0"/>
              <a:t>642 </a:t>
            </a:r>
            <a:r>
              <a:rPr lang="nl-NL" sz="2400" dirty="0"/>
              <a:t>tot </a:t>
            </a:r>
            <a:r>
              <a:rPr lang="nl-NL" sz="2400" dirty="0" smtClean="0"/>
              <a:t>1727</a:t>
            </a:r>
          </a:p>
          <a:p>
            <a:pPr algn="ctr"/>
            <a:endParaRPr lang="nl-NL" sz="2400" dirty="0" smtClean="0"/>
          </a:p>
          <a:p>
            <a:pPr algn="ctr"/>
            <a:r>
              <a:rPr lang="nl-NL" sz="2400" dirty="0" smtClean="0"/>
              <a:t>Drie </a:t>
            </a:r>
            <a:r>
              <a:rPr lang="nl-NL" sz="2400" dirty="0"/>
              <a:t>basiswetten van de mechanica.</a:t>
            </a:r>
          </a:p>
        </p:txBody>
      </p:sp>
      <p:grpSp>
        <p:nvGrpSpPr>
          <p:cNvPr id="9" name="Groep 8"/>
          <p:cNvGrpSpPr/>
          <p:nvPr/>
        </p:nvGrpSpPr>
        <p:grpSpPr>
          <a:xfrm>
            <a:off x="0" y="-12576"/>
            <a:ext cx="9267355" cy="6956045"/>
            <a:chOff x="0" y="969962"/>
            <a:chExt cx="9267355" cy="6956045"/>
          </a:xfrm>
        </p:grpSpPr>
        <p:sp>
          <p:nvSpPr>
            <p:cNvPr id="10" name="Rechthoek 9"/>
            <p:cNvSpPr/>
            <p:nvPr/>
          </p:nvSpPr>
          <p:spPr>
            <a:xfrm>
              <a:off x="0" y="1001588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17070" y="969962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auto">
                <a:spcAft>
                  <a:spcPts val="0"/>
                </a:spcAft>
                <a:defRPr/>
              </a:pP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Isaac </a:t>
              </a:r>
              <a:r>
                <a:rPr lang="nl-NL" sz="4800" dirty="0" err="1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Newton’s</a:t>
              </a: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wetten</a:t>
              </a:r>
              <a:endParaRPr lang="nl-NL" sz="4800" dirty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11045" y="741444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028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/>
        </p:nvGrpSpPr>
        <p:grpSpPr>
          <a:xfrm>
            <a:off x="6828842" y="1356474"/>
            <a:ext cx="2180481" cy="3034752"/>
            <a:chOff x="6804248" y="548680"/>
            <a:chExt cx="2180481" cy="303475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48680"/>
              <a:ext cx="2180481" cy="30347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" name="Rechte verbindingslijn met pijl 4"/>
            <p:cNvCxnSpPr/>
            <p:nvPr/>
          </p:nvCxnSpPr>
          <p:spPr>
            <a:xfrm>
              <a:off x="7991091" y="1991820"/>
              <a:ext cx="0" cy="144174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Rechte verbindingslijn met pijl 5"/>
            <p:cNvCxnSpPr/>
            <p:nvPr/>
          </p:nvCxnSpPr>
          <p:spPr>
            <a:xfrm flipV="1">
              <a:off x="7991051" y="548680"/>
              <a:ext cx="0" cy="1442444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kstvak 13"/>
            <p:cNvSpPr txBox="1"/>
            <p:nvPr/>
          </p:nvSpPr>
          <p:spPr>
            <a:xfrm>
              <a:off x="8063098" y="548680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 N</a:t>
              </a:r>
              <a:endParaRPr lang="nl-NL" dirty="0"/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8063099" y="2689184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 N</a:t>
              </a:r>
              <a:endParaRPr lang="nl-NL" dirty="0"/>
            </a:p>
          </p:txBody>
        </p:sp>
        <p:sp>
          <p:nvSpPr>
            <p:cNvPr id="15" name="Ovaal 14"/>
            <p:cNvSpPr/>
            <p:nvPr/>
          </p:nvSpPr>
          <p:spPr>
            <a:xfrm>
              <a:off x="7919083" y="1951170"/>
              <a:ext cx="144016" cy="1846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7" name="Tijdelijke aanduiding voor inhoud 2"/>
          <p:cNvSpPr txBox="1">
            <a:spLocks/>
          </p:cNvSpPr>
          <p:nvPr/>
        </p:nvSpPr>
        <p:spPr>
          <a:xfrm>
            <a:off x="539552" y="1097396"/>
            <a:ext cx="6635080" cy="4972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 </a:t>
            </a:r>
          </a:p>
          <a:p>
            <a:pPr indent="19050">
              <a:buFont typeface="Arial" pitchFamily="34" charset="0"/>
              <a:buNone/>
            </a:pPr>
            <a:r>
              <a:rPr lang="nl-NL" dirty="0" smtClean="0">
                <a:solidFill>
                  <a:srgbClr val="FF0000"/>
                </a:solidFill>
              </a:rPr>
              <a:t>Als er geen snelheid verandering </a:t>
            </a: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is dan is de </a:t>
            </a:r>
            <a:r>
              <a:rPr lang="nl-NL" dirty="0" smtClean="0">
                <a:solidFill>
                  <a:srgbClr val="FFFF00"/>
                </a:solidFill>
              </a:rPr>
              <a:t>resultante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(som/resultaat van </a:t>
            </a:r>
          </a:p>
          <a:p>
            <a:pPr indent="19050">
              <a:buFont typeface="Arial" pitchFamily="34" charset="0"/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de)</a:t>
            </a:r>
            <a:r>
              <a:rPr lang="nl-NL" dirty="0" smtClean="0">
                <a:solidFill>
                  <a:srgbClr val="FFFF00"/>
                </a:solidFill>
              </a:rPr>
              <a:t> kracht </a:t>
            </a: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op een voorwerp 0 N.</a:t>
            </a:r>
          </a:p>
          <a:p>
            <a:pPr indent="19050">
              <a:buFont typeface="Arial" pitchFamily="34" charset="0"/>
              <a:buNone/>
            </a:pPr>
            <a:endParaRPr lang="nl-NL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indent="19050">
              <a:buFont typeface="Arial" pitchFamily="34" charset="0"/>
              <a:buNone/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Treedt op bij een:</a:t>
            </a:r>
          </a:p>
          <a:p>
            <a:pPr indent="19050">
              <a:buFont typeface="+mj-lt"/>
              <a:buAutoNum type="arabicPeriod"/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	</a:t>
            </a:r>
            <a:r>
              <a:rPr lang="nl-NL" dirty="0" smtClean="0">
                <a:solidFill>
                  <a:srgbClr val="FFFF00"/>
                </a:solidFill>
              </a:rPr>
              <a:t>constante snelheid.</a:t>
            </a: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/>
            </a:r>
            <a:b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   </a:t>
            </a:r>
          </a:p>
          <a:p>
            <a:pPr indent="19050">
              <a:buFont typeface="+mj-lt"/>
              <a:buAutoNum type="arabicPeriod"/>
              <a:tabLst>
                <a:tab pos="857250" algn="l"/>
              </a:tabLst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	</a:t>
            </a:r>
            <a:r>
              <a:rPr lang="nl-NL" dirty="0" smtClean="0">
                <a:solidFill>
                  <a:srgbClr val="FFFF00"/>
                </a:solidFill>
              </a:rPr>
              <a:t>stilstaand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voorwerp</a:t>
            </a: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				</a:t>
            </a:r>
          </a:p>
          <a:p>
            <a:pPr indent="19050">
              <a:buFont typeface="Arial" pitchFamily="34" charset="0"/>
              <a:buNone/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</a:t>
            </a:r>
            <a:endParaRPr lang="nl-NL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0" y="-12576"/>
            <a:ext cx="9267355" cy="6956045"/>
            <a:chOff x="0" y="969962"/>
            <a:chExt cx="9267355" cy="6956045"/>
          </a:xfrm>
        </p:grpSpPr>
        <p:sp>
          <p:nvSpPr>
            <p:cNvPr id="19" name="Rechthoek 18"/>
            <p:cNvSpPr/>
            <p:nvPr/>
          </p:nvSpPr>
          <p:spPr>
            <a:xfrm>
              <a:off x="0" y="1001588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17070" y="969962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auto">
                <a:spcAft>
                  <a:spcPts val="0"/>
                </a:spcAft>
                <a:defRPr/>
              </a:pP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Isaac </a:t>
              </a:r>
              <a:r>
                <a:rPr lang="nl-NL" sz="4800" dirty="0" err="1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Newton’s</a:t>
              </a: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1</a:t>
              </a:r>
              <a:r>
                <a:rPr lang="nl-NL" sz="4800" baseline="300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ste</a:t>
              </a: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wet</a:t>
              </a:r>
            </a:p>
          </p:txBody>
        </p:sp>
        <p:pic>
          <p:nvPicPr>
            <p:cNvPr id="21" name="Afbeelding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11045" y="741444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551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346716"/>
            <a:ext cx="8229600" cy="45339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Als de resultante kracht &gt; 0N is. Dan krijgt het voorwerp een versnelling.</a:t>
            </a:r>
          </a:p>
          <a:p>
            <a:pPr algn="ctr">
              <a:buNone/>
            </a:pP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De zwaartekracht kan berekend worden met:</a:t>
            </a:r>
            <a:endParaRPr lang="nl-NL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ctr">
              <a:buNone/>
            </a:pPr>
            <a:endParaRPr lang="nl-NL" sz="12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ctr">
              <a:buNone/>
            </a:pPr>
            <a:r>
              <a:rPr lang="nl-NL" sz="4800" dirty="0" smtClean="0">
                <a:solidFill>
                  <a:srgbClr val="FFFF00"/>
                </a:solidFill>
              </a:rPr>
              <a:t>F = m x g</a:t>
            </a:r>
          </a:p>
          <a:p>
            <a:pPr algn="ctr">
              <a:buNone/>
            </a:pPr>
            <a:r>
              <a:rPr lang="nl-NL" sz="4800" dirty="0" smtClean="0">
                <a:solidFill>
                  <a:srgbClr val="FFFF00"/>
                </a:solidFill>
              </a:rPr>
              <a:t>g = 9,81 N/kg</a:t>
            </a:r>
            <a:endParaRPr lang="nl-NL" sz="48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nl-NL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Om een pak melk van 1kg op te tillen</a:t>
            </a:r>
            <a:br>
              <a:rPr lang="nl-NL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nl-NL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is op aarde ≈ 10N nodig</a:t>
            </a:r>
            <a:endParaRPr lang="nl-NL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3854334" y="350100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rgbClr val="FFFF00"/>
                </a:solidFill>
              </a:rPr>
              <a:t>z</a:t>
            </a:r>
            <a:endParaRPr lang="nl-NL" dirty="0">
              <a:solidFill>
                <a:srgbClr val="FFFF00"/>
              </a:solidFill>
            </a:endParaRPr>
          </a:p>
        </p:txBody>
      </p:sp>
      <p:grpSp>
        <p:nvGrpSpPr>
          <p:cNvPr id="9" name="Groep 8"/>
          <p:cNvGrpSpPr/>
          <p:nvPr/>
        </p:nvGrpSpPr>
        <p:grpSpPr>
          <a:xfrm>
            <a:off x="0" y="-12576"/>
            <a:ext cx="9267355" cy="6956045"/>
            <a:chOff x="0" y="969962"/>
            <a:chExt cx="9267355" cy="6956045"/>
          </a:xfrm>
        </p:grpSpPr>
        <p:sp>
          <p:nvSpPr>
            <p:cNvPr id="10" name="Rechthoek 9"/>
            <p:cNvSpPr/>
            <p:nvPr/>
          </p:nvSpPr>
          <p:spPr>
            <a:xfrm>
              <a:off x="0" y="1001588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17070" y="969962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auto">
                <a:spcAft>
                  <a:spcPts val="0"/>
                </a:spcAft>
                <a:defRPr/>
              </a:pP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Isaac </a:t>
              </a:r>
              <a:r>
                <a:rPr lang="nl-NL" sz="4800" dirty="0" err="1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Newton’s</a:t>
              </a: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2</a:t>
              </a:r>
              <a:r>
                <a:rPr lang="nl-NL" sz="4800" baseline="300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de</a:t>
              </a: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wet</a:t>
              </a: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11045" y="741444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811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28596" y="1752600"/>
            <a:ext cx="8410604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Een blokje van 200 g = 0,2 kg.</a:t>
            </a:r>
          </a:p>
          <a:p>
            <a:pPr marL="3619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nl-NL" sz="3200" b="1" dirty="0" err="1" smtClean="0">
                <a:solidFill>
                  <a:srgbClr val="FFFF00"/>
                </a:solidFill>
              </a:rPr>
              <a:t>F</a:t>
            </a:r>
            <a:r>
              <a:rPr lang="nl-NL" sz="2000" dirty="0" err="1">
                <a:solidFill>
                  <a:srgbClr val="FFFF00"/>
                </a:solidFill>
              </a:rPr>
              <a:t>z</a:t>
            </a:r>
            <a:r>
              <a:rPr lang="nl-NL" sz="3200" b="1" dirty="0" smtClean="0">
                <a:solidFill>
                  <a:srgbClr val="FFFF00"/>
                </a:solidFill>
              </a:rPr>
              <a:t> </a:t>
            </a:r>
            <a:r>
              <a:rPr lang="nl-NL" sz="3200" b="1" dirty="0">
                <a:solidFill>
                  <a:srgbClr val="FFFF00"/>
                </a:solidFill>
              </a:rPr>
              <a:t>= m x g</a:t>
            </a:r>
            <a:endParaRPr lang="nl-NL" sz="3600" dirty="0">
              <a:solidFill>
                <a:srgbClr val="FFFF00"/>
              </a:solidFill>
            </a:endParaRP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F</a:t>
            </a:r>
            <a:r>
              <a:rPr lang="nl-NL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z</a:t>
            </a:r>
            <a:r>
              <a:rPr lang="nl-NL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 = 0,2 kg x 9,81 N/kg</a:t>
            </a:r>
          </a:p>
          <a:p>
            <a:pPr marL="36195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lang="nl-NL" sz="2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z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2 N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l-NL" sz="3200" dirty="0">
              <a:solidFill>
                <a:schemeClr val="accent5">
                  <a:lumMod val="40000"/>
                  <a:lumOff val="60000"/>
                </a:schemeClr>
              </a:solidFill>
              <a:latin typeface="+mn-lt"/>
            </a:endParaRP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 = 9,81 N/kg op aarde.</a:t>
            </a: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g = 1,62 N/kg op de maan.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ep 1"/>
          <p:cNvGrpSpPr/>
          <p:nvPr/>
        </p:nvGrpSpPr>
        <p:grpSpPr>
          <a:xfrm>
            <a:off x="6828842" y="1270598"/>
            <a:ext cx="2180481" cy="3034752"/>
            <a:chOff x="6804248" y="548680"/>
            <a:chExt cx="2180481" cy="3034752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48680"/>
              <a:ext cx="2180481" cy="30347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" name="Rechte verbindingslijn met pijl 9"/>
            <p:cNvCxnSpPr/>
            <p:nvPr/>
          </p:nvCxnSpPr>
          <p:spPr>
            <a:xfrm>
              <a:off x="7991091" y="1991820"/>
              <a:ext cx="0" cy="144174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met pijl 10"/>
            <p:cNvCxnSpPr/>
            <p:nvPr/>
          </p:nvCxnSpPr>
          <p:spPr>
            <a:xfrm flipV="1">
              <a:off x="7991091" y="549376"/>
              <a:ext cx="0" cy="1442444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kstvak 11"/>
            <p:cNvSpPr txBox="1"/>
            <p:nvPr/>
          </p:nvSpPr>
          <p:spPr>
            <a:xfrm>
              <a:off x="8063098" y="548680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 N</a:t>
              </a:r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8063099" y="2689184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 N</a:t>
              </a:r>
              <a:endParaRPr lang="nl-NL" dirty="0"/>
            </a:p>
          </p:txBody>
        </p:sp>
        <p:sp>
          <p:nvSpPr>
            <p:cNvPr id="14" name="Ovaal 13"/>
            <p:cNvSpPr/>
            <p:nvPr/>
          </p:nvSpPr>
          <p:spPr>
            <a:xfrm>
              <a:off x="7919083" y="1951170"/>
              <a:ext cx="144016" cy="1846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" name="Groep 14"/>
          <p:cNvGrpSpPr/>
          <p:nvPr/>
        </p:nvGrpSpPr>
        <p:grpSpPr>
          <a:xfrm>
            <a:off x="0" y="-12576"/>
            <a:ext cx="9267355" cy="6956045"/>
            <a:chOff x="0" y="969962"/>
            <a:chExt cx="9267355" cy="6956045"/>
          </a:xfrm>
        </p:grpSpPr>
        <p:sp>
          <p:nvSpPr>
            <p:cNvPr id="16" name="Rechthoek 15"/>
            <p:cNvSpPr/>
            <p:nvPr/>
          </p:nvSpPr>
          <p:spPr>
            <a:xfrm>
              <a:off x="0" y="1001588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17070" y="969962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auto">
                <a:spcAft>
                  <a:spcPts val="0"/>
                </a:spcAft>
                <a:defRPr/>
              </a:pP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Isaac </a:t>
              </a:r>
              <a:r>
                <a:rPr lang="nl-NL" sz="4800" dirty="0" err="1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Newton’s</a:t>
              </a: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2</a:t>
              </a:r>
              <a:r>
                <a:rPr lang="nl-NL" sz="4800" baseline="300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de</a:t>
              </a: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wet</a:t>
              </a:r>
            </a:p>
          </p:txBody>
        </p:sp>
        <p:pic>
          <p:nvPicPr>
            <p:cNvPr id="18" name="Afbeelding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11045" y="741444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012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28596" y="1752600"/>
            <a:ext cx="8410604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nl-N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kumimoji="0" lang="nl-N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m x g</a:t>
            </a:r>
            <a:endParaRPr kumimoji="0" lang="nl-NL" sz="48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aantrekkingskracht is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evenredig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 zwaartekracht die op een voorwerp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werkt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l-NL" sz="3200" dirty="0">
              <a:solidFill>
                <a:schemeClr val="accent5">
                  <a:lumMod val="40000"/>
                  <a:lumOff val="60000"/>
                </a:schemeClr>
              </a:solidFill>
              <a:latin typeface="+mn-lt"/>
            </a:endParaRP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 = 9,81 N/kg op aarde.</a:t>
            </a: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g = 1,62 N/kg op de maan.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" name="Groep 9"/>
          <p:cNvGrpSpPr/>
          <p:nvPr/>
        </p:nvGrpSpPr>
        <p:grpSpPr>
          <a:xfrm>
            <a:off x="0" y="-12576"/>
            <a:ext cx="9267355" cy="6956045"/>
            <a:chOff x="0" y="969962"/>
            <a:chExt cx="9267355" cy="6956045"/>
          </a:xfrm>
        </p:grpSpPr>
        <p:sp>
          <p:nvSpPr>
            <p:cNvPr id="11" name="Rechthoek 10"/>
            <p:cNvSpPr/>
            <p:nvPr/>
          </p:nvSpPr>
          <p:spPr>
            <a:xfrm>
              <a:off x="0" y="1001588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17070" y="969962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auto">
                <a:spcAft>
                  <a:spcPts val="0"/>
                </a:spcAft>
                <a:defRPr/>
              </a:pP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Isaac </a:t>
              </a:r>
              <a:r>
                <a:rPr lang="nl-NL" sz="4800" dirty="0" err="1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Newton’s</a:t>
              </a: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2</a:t>
              </a:r>
              <a:r>
                <a:rPr lang="nl-NL" sz="4800" baseline="300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de</a:t>
              </a: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wet</a:t>
              </a:r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11045" y="741444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13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15576" y="1268760"/>
            <a:ext cx="841060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Als een  voorwerp</a:t>
            </a:r>
            <a:r>
              <a:rPr kumimoji="0" lang="nl-NL" sz="40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een kracht uitoefent op een tweede voorwerp dan oefent dat voorwerp een kracht uit op het eerste voorwerp</a:t>
            </a: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869928"/>
            <a:ext cx="15049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s://encrypted-tbn3.gstatic.com/images?q=tbn:ANd9GcSSUcrOfosQHvLRt1HSI52B6mFc3eRkDQP3tMVhccbz_DC_RWW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789040"/>
            <a:ext cx="1143000" cy="2667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projects.gw.utwente.nl/pi/CEA/Krachten/Soorten_krachten/normaalkracht/figuurvaa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65104"/>
            <a:ext cx="2381250" cy="23526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ep 11"/>
          <p:cNvGrpSpPr/>
          <p:nvPr/>
        </p:nvGrpSpPr>
        <p:grpSpPr>
          <a:xfrm>
            <a:off x="0" y="-12576"/>
            <a:ext cx="9267355" cy="6956045"/>
            <a:chOff x="0" y="969962"/>
            <a:chExt cx="9267355" cy="6956045"/>
          </a:xfrm>
        </p:grpSpPr>
        <p:sp>
          <p:nvSpPr>
            <p:cNvPr id="13" name="Rechthoek 12"/>
            <p:cNvSpPr/>
            <p:nvPr/>
          </p:nvSpPr>
          <p:spPr>
            <a:xfrm>
              <a:off x="0" y="1001588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17070" y="969962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auto">
                <a:spcAft>
                  <a:spcPts val="0"/>
                </a:spcAft>
                <a:defRPr/>
              </a:pP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Isaac </a:t>
              </a:r>
              <a:r>
                <a:rPr lang="nl-NL" sz="4800" dirty="0" err="1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Newton’s</a:t>
              </a: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3</a:t>
              </a:r>
              <a:r>
                <a:rPr lang="nl-NL" sz="4800" baseline="300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de</a:t>
              </a:r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 wet</a:t>
              </a:r>
            </a:p>
          </p:txBody>
        </p:sp>
        <p:pic>
          <p:nvPicPr>
            <p:cNvPr id="15" name="Afbeelding 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11045" y="741444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359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1853</TotalTime>
  <Words>207</Words>
  <Application>Microsoft Office PowerPoint</Application>
  <PresentationFormat>Diavoorstelling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Digitale puntjes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Tomcom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 tomassen</cp:lastModifiedBy>
  <cp:revision>78</cp:revision>
  <dcterms:created xsi:type="dcterms:W3CDTF">2005-11-15T21:15:39Z</dcterms:created>
  <dcterms:modified xsi:type="dcterms:W3CDTF">2013-04-07T17:34:13Z</dcterms:modified>
</cp:coreProperties>
</file>