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87" r:id="rId2"/>
    <p:sldId id="290" r:id="rId3"/>
    <p:sldId id="283" r:id="rId4"/>
    <p:sldId id="258" r:id="rId5"/>
    <p:sldId id="303" r:id="rId6"/>
    <p:sldId id="286" r:id="rId7"/>
    <p:sldId id="302" r:id="rId8"/>
    <p:sldId id="272" r:id="rId9"/>
    <p:sldId id="285" r:id="rId10"/>
    <p:sldId id="291" r:id="rId11"/>
    <p:sldId id="298" r:id="rId12"/>
    <p:sldId id="304" r:id="rId1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3" autoAdjust="0"/>
    <p:restoredTop sz="94660"/>
  </p:normalViewPr>
  <p:slideViewPr>
    <p:cSldViewPr>
      <p:cViewPr varScale="1">
        <p:scale>
          <a:sx n="87" d="100"/>
          <a:sy n="87" d="100"/>
        </p:scale>
        <p:origin x="14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218A2-43A3-4D1C-A139-162CAEE95DDC}" type="datetimeFigureOut">
              <a:rPr lang="nl-NL" smtClean="0"/>
              <a:t>7-4-2013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670D5-4882-49D1-92BE-F670C2743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3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5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050333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6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7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22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38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23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4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4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6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8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"/>
              </a:schemeClr>
            </a:gs>
            <a:gs pos="39999">
              <a:schemeClr val="accent5">
                <a:lumMod val="4000"/>
              </a:schemeClr>
            </a:gs>
            <a:gs pos="70000">
              <a:schemeClr val="accent5">
                <a:lumMod val="8000"/>
              </a:schemeClr>
            </a:gs>
            <a:gs pos="100000">
              <a:schemeClr val="accent5">
                <a:lumMod val="13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7F6B97-E17E-4DDC-BE67-B139EB17B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rekenen</a:t>
            </a:r>
          </a:p>
        </p:txBody>
      </p:sp>
      <p:pic>
        <p:nvPicPr>
          <p:cNvPr id="1536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kan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je: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19145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Hoe je krachten meet</a:t>
            </a:r>
          </a:p>
          <a:p>
            <a:pPr>
              <a:defRPr/>
            </a:pPr>
            <a:r>
              <a:rPr lang="nl-NL" dirty="0" smtClean="0"/>
              <a:t>Het begrip veerconstante</a:t>
            </a:r>
          </a:p>
        </p:txBody>
      </p:sp>
    </p:spTree>
    <p:extLst>
      <p:ext uri="{BB962C8B-B14F-4D97-AF65-F5344CB8AC3E}">
        <p14:creationId xmlns:p14="http://schemas.microsoft.com/office/powerpoint/2010/main" val="3403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850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Zwaartekracht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Soorten krachten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24"/>
          <p:cNvSpPr>
            <a:spLocks noChangeShapeType="1"/>
          </p:cNvSpPr>
          <p:nvPr/>
        </p:nvSpPr>
        <p:spPr bwMode="auto">
          <a:xfrm>
            <a:off x="2484315" y="3068723"/>
            <a:ext cx="6858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>
            <a:off x="2827215" y="3068723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2598615" y="3290973"/>
            <a:ext cx="342900" cy="750886"/>
            <a:chOff x="2497" y="3217"/>
            <a:chExt cx="540" cy="1260"/>
          </a:xfrm>
        </p:grpSpPr>
        <p:sp>
          <p:nvSpPr>
            <p:cNvPr id="11" name="Line 22"/>
            <p:cNvSpPr>
              <a:spLocks noChangeShapeType="1"/>
            </p:cNvSpPr>
            <p:nvPr/>
          </p:nvSpPr>
          <p:spPr bwMode="auto">
            <a:xfrm flipH="1">
              <a:off x="2497" y="321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2" name="Line 21"/>
            <p:cNvSpPr>
              <a:spLocks noChangeShapeType="1"/>
            </p:cNvSpPr>
            <p:nvPr/>
          </p:nvSpPr>
          <p:spPr bwMode="auto">
            <a:xfrm>
              <a:off x="2497" y="339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>
              <a:off x="2497" y="375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>
              <a:off x="2497" y="411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H="1">
              <a:off x="2497" y="357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H="1">
              <a:off x="2497" y="393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H="1">
              <a:off x="2677" y="429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</p:grp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2712915" y="4041858"/>
            <a:ext cx="0" cy="204788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2427159" y="5256304"/>
            <a:ext cx="8001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N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3284415" y="3730710"/>
            <a:ext cx="928694" cy="2397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N / cm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4"/>
          <p:cNvGrpSpPr>
            <a:grpSpLocks/>
          </p:cNvGrpSpPr>
          <p:nvPr/>
        </p:nvGrpSpPr>
        <p:grpSpPr bwMode="auto">
          <a:xfrm flipH="1">
            <a:off x="2612901" y="4256172"/>
            <a:ext cx="314324" cy="800100"/>
            <a:chOff x="2497" y="3217"/>
            <a:chExt cx="540" cy="1260"/>
          </a:xfrm>
        </p:grpSpPr>
        <p:sp>
          <p:nvSpPr>
            <p:cNvPr id="26" name="Line 11"/>
            <p:cNvSpPr>
              <a:spLocks noChangeShapeType="1"/>
            </p:cNvSpPr>
            <p:nvPr/>
          </p:nvSpPr>
          <p:spPr bwMode="auto">
            <a:xfrm flipH="1">
              <a:off x="2497" y="321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>
              <a:off x="2497" y="339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>
              <a:off x="2497" y="375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2497" y="411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30" name="Line 7"/>
            <p:cNvSpPr>
              <a:spLocks noChangeShapeType="1"/>
            </p:cNvSpPr>
            <p:nvPr/>
          </p:nvSpPr>
          <p:spPr bwMode="auto">
            <a:xfrm flipH="1">
              <a:off x="2497" y="357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31" name="Line 6"/>
            <p:cNvSpPr>
              <a:spLocks noChangeShapeType="1"/>
            </p:cNvSpPr>
            <p:nvPr/>
          </p:nvSpPr>
          <p:spPr bwMode="auto">
            <a:xfrm flipH="1">
              <a:off x="2497" y="393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 flipH="1">
              <a:off x="2677" y="429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</p:grpSp>
      <p:sp>
        <p:nvSpPr>
          <p:cNvPr id="33" name="Line 3"/>
          <p:cNvSpPr>
            <a:spLocks noChangeShapeType="1"/>
          </p:cNvSpPr>
          <p:nvPr/>
        </p:nvSpPr>
        <p:spPr bwMode="auto">
          <a:xfrm>
            <a:off x="2784349" y="504199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284415" y="4399048"/>
            <a:ext cx="928694" cy="2857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N / cm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Line 1"/>
          <p:cNvSpPr>
            <a:spLocks noChangeShapeType="1"/>
          </p:cNvSpPr>
          <p:nvPr/>
        </p:nvSpPr>
        <p:spPr bwMode="auto">
          <a:xfrm>
            <a:off x="2141415" y="4186323"/>
            <a:ext cx="21717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284019" y="970024"/>
            <a:ext cx="850112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 wordt er een extra veer tussen gezet met dezelfde veerconstante</a:t>
            </a:r>
            <a:endParaRPr kumimoji="0" lang="nl-NL" sz="1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kracht trekt aan beide veren even hart</a:t>
            </a:r>
            <a:endParaRPr kumimoji="0" lang="nl-NL" sz="1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4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998399" y="1612966"/>
            <a:ext cx="643282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nl-NL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Veer 1 en veer 2 rekken dus elk 1 cm uit.</a:t>
            </a:r>
            <a:endParaRPr kumimoji="0" lang="nl-NL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totale uitrekking = dus 2 cm.</a:t>
            </a:r>
            <a:endParaRPr kumimoji="0" lang="nl-NL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veerconstante 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dus 5 N / cm ( 10 N / 2 cm)</a:t>
            </a:r>
            <a:endParaRPr kumimoji="0" lang="nl-NL" sz="4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Arial" charset="0"/>
              </a:rPr>
              <a:t>Soorten krachten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el 1"/>
          <p:cNvSpPr txBox="1">
            <a:spLocks/>
          </p:cNvSpPr>
          <p:nvPr/>
        </p:nvSpPr>
        <p:spPr bwMode="auto">
          <a:xfrm>
            <a:off x="323528" y="23601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nl-NL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Veren knippen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veerconstante = 10 N/cm</a:t>
            </a:r>
          </a:p>
          <a:p>
            <a:pPr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Gevolg 1 cm uitrekking bij een F van 10 N.</a:t>
            </a:r>
          </a:p>
          <a:p>
            <a:pPr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Bij het door het midden knippen rekt elk deel </a:t>
            </a:r>
            <a:b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0,5 cm uit bij een gelijke kracht </a:t>
            </a: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Gevolg:</a:t>
            </a:r>
          </a:p>
          <a:p>
            <a:r>
              <a:rPr lang="fr-F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 = 10 N / 0,5 cm</a:t>
            </a:r>
            <a:r>
              <a:rPr lang="fr-F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= 20 N / cm</a:t>
            </a:r>
          </a:p>
          <a:p>
            <a:pPr lvl="0"/>
            <a:endParaRPr lang="fr-FR" kern="1200" dirty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lvl="0"/>
            <a:r>
              <a:rPr lang="nl-NL" kern="12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Als </a:t>
            </a:r>
            <a:r>
              <a:rPr lang="nl-NL" kern="12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de veer </a:t>
            </a:r>
            <a:r>
              <a:rPr lang="nl-NL" kern="1200" dirty="0">
                <a:solidFill>
                  <a:srgbClr val="FFFF00"/>
                </a:solidFill>
                <a:effectLst/>
              </a:rPr>
              <a:t>door het midden </a:t>
            </a:r>
            <a:r>
              <a:rPr lang="nl-NL" kern="12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wordt geknipt, wordt de </a:t>
            </a:r>
            <a:r>
              <a:rPr lang="nl-NL" kern="1200" dirty="0">
                <a:solidFill>
                  <a:srgbClr val="FFFF00"/>
                </a:solidFill>
                <a:effectLst/>
              </a:rPr>
              <a:t>veerconstante </a:t>
            </a:r>
            <a:r>
              <a:rPr lang="nl-NL" dirty="0">
                <a:solidFill>
                  <a:srgbClr val="FFFF00"/>
                </a:solidFill>
              </a:rPr>
              <a:t>verdubbeld</a:t>
            </a:r>
            <a:r>
              <a:rPr lang="nl-NL" kern="12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.</a:t>
            </a: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53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Arial" charset="0"/>
              </a:rPr>
              <a:t>Soorten krachten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el 1"/>
          <p:cNvSpPr txBox="1">
            <a:spLocks/>
          </p:cNvSpPr>
          <p:nvPr/>
        </p:nvSpPr>
        <p:spPr bwMode="auto">
          <a:xfrm>
            <a:off x="323528" y="23601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Massa zwaartekracht en veerkracht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464495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Een blokje aan een veer hangt stil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eerste wet van Newton zegt dan dat de somkracht 0N is.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</a:t>
            </a:r>
            <a:r>
              <a:rPr lang="nl-NL" sz="23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= </a:t>
            </a:r>
            <a:r>
              <a:rPr lang="nl-NL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</a:t>
            </a:r>
            <a:r>
              <a:rPr lang="nl-NL" sz="21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veer</a:t>
            </a:r>
            <a:endParaRPr lang="nl-NL" sz="21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Nu zijn er twee formules</a:t>
            </a: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Met andere woorden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 x u = m x g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nl-NL" kern="1200" dirty="0">
              <a:solidFill>
                <a:schemeClr val="accent5">
                  <a:lumMod val="20000"/>
                  <a:lumOff val="80000"/>
                </a:schemeClr>
              </a:solidFill>
              <a:effectLst/>
            </a:endParaRP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563989"/>
              </p:ext>
            </p:extLst>
          </p:nvPr>
        </p:nvGraphicFramePr>
        <p:xfrm>
          <a:off x="1619672" y="413828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Veer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Zwaartekracht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 = C x u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F</a:t>
                      </a:r>
                      <a:r>
                        <a:rPr lang="nl-NL" sz="1200" dirty="0" err="1" smtClean="0"/>
                        <a:t>veer</a:t>
                      </a:r>
                      <a:r>
                        <a:rPr lang="nl-NL" dirty="0" smtClean="0"/>
                        <a:t> = </a:t>
                      </a:r>
                      <a:r>
                        <a:rPr lang="nl-NL" dirty="0" err="1" smtClean="0"/>
                        <a:t>F</a:t>
                      </a:r>
                      <a:r>
                        <a:rPr lang="nl-NL" sz="1400" dirty="0" err="1" smtClean="0"/>
                        <a:t>z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F</a:t>
                      </a:r>
                      <a:r>
                        <a:rPr lang="nl-NL" sz="1200" dirty="0" err="1" smtClean="0"/>
                        <a:t>z</a:t>
                      </a:r>
                      <a:r>
                        <a:rPr lang="nl-NL" dirty="0" smtClean="0"/>
                        <a:t> = m x g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52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 veer</a:t>
            </a:r>
            <a:endParaRPr lang="nl-NL" dirty="0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Kracht meten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260688" y="141277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Door een kracht rekt de veer uit.</a:t>
            </a:r>
            <a:b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Er is een verband tussen</a:t>
            </a:r>
          </a:p>
          <a:p>
            <a:pPr>
              <a:buFont typeface="Wingdings" pitchFamily="2" charset="2"/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de uitrekking en de kracht.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5142086" y="2498874"/>
            <a:ext cx="4109418" cy="30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8128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648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 uitrekking</a:t>
            </a:r>
            <a:endParaRPr lang="nl-NL" dirty="0"/>
          </a:p>
        </p:txBody>
      </p:sp>
      <p:pic>
        <p:nvPicPr>
          <p:cNvPr id="13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-11589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veer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879850"/>
              </p:ext>
            </p:extLst>
          </p:nvPr>
        </p:nvGraphicFramePr>
        <p:xfrm>
          <a:off x="611560" y="1412776"/>
          <a:ext cx="43204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Kracht</a:t>
                      </a:r>
                      <a:r>
                        <a:rPr lang="nl-NL" baseline="0" dirty="0" smtClean="0"/>
                        <a:t> in 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Uitrekking in cm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0,05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0,15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40768"/>
            <a:ext cx="334327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44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Veerconstante</a:t>
            </a:r>
            <a:endParaRPr lang="nl-NL" dirty="0" smtClean="0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Veer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veerconstante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in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cm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Aantal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Newton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nodig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veer 1 cm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rekken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STOFFEN - DICHTHEID</a:t>
            </a:r>
          </a:p>
        </p:txBody>
      </p:sp>
      <p:pic>
        <p:nvPicPr>
          <p:cNvPr id="922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428625" y="571500"/>
            <a:ext cx="40005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Veerconstante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8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800" dirty="0" smtClean="0">
                <a:solidFill>
                  <a:schemeClr val="bg1"/>
                </a:solidFill>
                <a:latin typeface="Calibri" pitchFamily="34" charset="0"/>
              </a:rPr>
              <a:t>eigenschap</a:t>
            </a:r>
            <a:endParaRPr lang="nl-NL" sz="28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uniek voor een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veer.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Je </a:t>
            </a:r>
            <a:r>
              <a:rPr lang="nl-NL" sz="2400" smtClean="0">
                <a:solidFill>
                  <a:schemeClr val="bg1"/>
                </a:solidFill>
                <a:latin typeface="Calibri" pitchFamily="34" charset="0"/>
              </a:rPr>
              <a:t>herkent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er een veer aan.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gemeten in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N/cm</a:t>
            </a:r>
            <a:endParaRPr lang="nl-NL" sz="2400" baseline="30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1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Formule</a:t>
            </a:r>
            <a:r>
              <a:rPr lang="nl-NL" sz="2000" dirty="0">
                <a:solidFill>
                  <a:schemeClr val="bg1"/>
                </a:solidFill>
                <a:latin typeface="Calibri" pitchFamily="34" charset="0"/>
              </a:rPr>
              <a:t>:</a:t>
            </a:r>
          </a:p>
          <a:p>
            <a:pPr eaLnBrk="1" hangingPunct="1"/>
            <a:endParaRPr lang="nl-NL" sz="1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1086195"/>
                  </p:ext>
                </p:extLst>
              </p:nvPr>
            </p:nvGraphicFramePr>
            <p:xfrm>
              <a:off x="3383360" y="428625"/>
              <a:ext cx="5760640" cy="1752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664"/>
                    <a:gridCol w="762249"/>
                    <a:gridCol w="1949144"/>
                    <a:gridCol w="101658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Grootheid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Kracht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F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Newton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N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Uitrekking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80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Arial" pitchFamily="34" charset="0"/>
                                  </a:rPr>
                                  <m:t>𝑢</m:t>
                                </m:r>
                              </m:oMath>
                            </m:oMathPara>
                          </a14:m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cm</a:t>
                          </a:r>
                          <a:endParaRPr lang="nl-NL" baseline="300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Veerconstante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800" dirty="0" smtClean="0">
                              <a:solidFill>
                                <a:srgbClr val="FFFF00"/>
                              </a:solidFill>
                            </a:rPr>
                            <a:t>C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Newton per </a:t>
                          </a:r>
                          <a:r>
                            <a:rPr lang="nl-NL" baseline="0" dirty="0" smtClean="0">
                              <a:solidFill>
                                <a:srgbClr val="FFFF0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N/cm</a:t>
                          </a:r>
                          <a:endParaRPr lang="nl-NL" baseline="30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1086195"/>
                  </p:ext>
                </p:extLst>
              </p:nvPr>
            </p:nvGraphicFramePr>
            <p:xfrm>
              <a:off x="3383360" y="428625"/>
              <a:ext cx="5760640" cy="1752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664"/>
                    <a:gridCol w="762249"/>
                    <a:gridCol w="1949144"/>
                    <a:gridCol w="101658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Grootheid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Kracht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F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Newton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N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Uitrekking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268000" t="-208197" r="-392000" b="-1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cm</a:t>
                          </a:r>
                          <a:endParaRPr lang="nl-NL" baseline="300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Veerconstante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800" dirty="0" smtClean="0">
                              <a:solidFill>
                                <a:srgbClr val="FFFF00"/>
                              </a:solidFill>
                            </a:rPr>
                            <a:t>C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Newton per </a:t>
                          </a:r>
                          <a:r>
                            <a:rPr lang="nl-NL" baseline="0" dirty="0" smtClean="0">
                              <a:solidFill>
                                <a:srgbClr val="FFFF0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N/cm</a:t>
                          </a:r>
                          <a:endParaRPr lang="nl-NL" baseline="30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3644951" y="3501008"/>
                <a:ext cx="2367209" cy="14035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l-NL" sz="2400" dirty="0" smtClean="0">
                    <a:solidFill>
                      <a:prstClr val="black">
                        <a:tint val="75000"/>
                      </a:prst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600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en-US" sz="6000" b="0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𝑐</m:t>
                    </m:r>
                    <m:r>
                      <a:rPr lang="en-US" sz="6000" i="1">
                        <a:solidFill>
                          <a:prstClr val="black">
                            <a:tint val="75000"/>
                          </a:prst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solidFill>
                              <a:prstClr val="black">
                                <a:tint val="75000"/>
                              </a:prstClr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𝐹</m:t>
                        </m:r>
                      </m:num>
                      <m:den>
                        <m:r>
                          <a:rPr lang="nl-NL" sz="6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𝑢</m:t>
                        </m:r>
                      </m:den>
                    </m:f>
                  </m:oMath>
                </a14:m>
                <a:endParaRPr lang="nl-NL" sz="6000" dirty="0"/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951" y="3501008"/>
                <a:ext cx="2367209" cy="140352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34134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Soorten veren</a:t>
            </a:r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gevolgen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nl-NL" dirty="0" smtClean="0">
                <a:solidFill>
                  <a:srgbClr val="FFFF00"/>
                </a:solidFill>
              </a:rPr>
              <a:t>Stugge veer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is dik en er is een </a:t>
            </a:r>
            <a:r>
              <a:rPr lang="nl-NL" dirty="0" smtClean="0">
                <a:solidFill>
                  <a:srgbClr val="FFFF00"/>
                </a:solidFill>
              </a:rPr>
              <a:t>grote kracht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nodig om hem uit te rekken.</a:t>
            </a:r>
          </a:p>
          <a:p>
            <a:pPr lvl="0">
              <a:defRPr/>
            </a:pPr>
            <a:endParaRPr lang="nl-NL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0">
              <a:defRPr/>
            </a:pPr>
            <a:r>
              <a:rPr lang="nl-NL" dirty="0" smtClean="0">
                <a:solidFill>
                  <a:srgbClr val="FFFF00"/>
                </a:solidFill>
              </a:rPr>
              <a:t>Slappe veer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is dun en is een </a:t>
            </a:r>
            <a:r>
              <a:rPr lang="nl-NL" dirty="0" smtClean="0">
                <a:solidFill>
                  <a:srgbClr val="FFFF00"/>
                </a:solidFill>
              </a:rPr>
              <a:t>kleine kracht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nodig om hem uit te rekken.</a:t>
            </a:r>
          </a:p>
          <a:p>
            <a:endParaRPr lang="nl-NL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65104"/>
            <a:ext cx="625332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0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648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 uitrekking</a:t>
            </a:r>
            <a:endParaRPr lang="nl-NL" dirty="0"/>
          </a:p>
        </p:txBody>
      </p:sp>
      <p:pic>
        <p:nvPicPr>
          <p:cNvPr id="13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-11589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veer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044990"/>
              </p:ext>
            </p:extLst>
          </p:nvPr>
        </p:nvGraphicFramePr>
        <p:xfrm>
          <a:off x="611560" y="1412776"/>
          <a:ext cx="43204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Kracht</a:t>
                      </a:r>
                      <a:r>
                        <a:rPr lang="nl-NL" baseline="0" dirty="0" smtClean="0"/>
                        <a:t> in 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Uitrekking in cm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0,05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0,15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40768"/>
            <a:ext cx="334327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09600" y="4437112"/>
            <a:ext cx="4394448" cy="1841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groot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    = 0,05 N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cm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49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1777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 kenmerken.</a:t>
            </a:r>
            <a:endParaRPr lang="nl-NL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96470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veer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78160" y="1268760"/>
            <a:ext cx="85876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 veer heeft een </a:t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veerconstante (C in N/cm)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veerkracht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recht evenredig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met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uitrekking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9692" y="428625"/>
            <a:ext cx="2294308" cy="264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634082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Veerconstanten berekenen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Arial" charset="0"/>
              </a:rPr>
              <a:t>Rekenenen met veerconstante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028700" y="2089014"/>
            <a:ext cx="6858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6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1371600" y="2089014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6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1144588" y="2331902"/>
            <a:ext cx="342900" cy="800100"/>
            <a:chOff x="2497" y="3217"/>
            <a:chExt cx="540" cy="1260"/>
          </a:xfrm>
        </p:grpSpPr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2497" y="321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2497" y="339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497" y="375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2497" y="411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H="1">
              <a:off x="2497" y="357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9" name="Line 6"/>
            <p:cNvSpPr>
              <a:spLocks noChangeShapeType="1"/>
            </p:cNvSpPr>
            <p:nvPr/>
          </p:nvSpPr>
          <p:spPr bwMode="auto">
            <a:xfrm flipH="1">
              <a:off x="2497" y="393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 flipH="1">
              <a:off x="2677" y="429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1" name="Line 3"/>
          <p:cNvSpPr>
            <a:spLocks noChangeShapeType="1"/>
          </p:cNvSpPr>
          <p:nvPr/>
        </p:nvSpPr>
        <p:spPr bwMode="auto">
          <a:xfrm>
            <a:off x="1257300" y="3146296"/>
            <a:ext cx="0" cy="1143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6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914400" y="3232014"/>
            <a:ext cx="800100" cy="3429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N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"/>
          <p:cNvSpPr txBox="1">
            <a:spLocks noChangeArrowheads="1"/>
          </p:cNvSpPr>
          <p:nvPr/>
        </p:nvSpPr>
        <p:spPr bwMode="auto">
          <a:xfrm>
            <a:off x="1928794" y="2403340"/>
            <a:ext cx="1214446" cy="4286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N / cm</a:t>
            </a:r>
            <a:endParaRPr kumimoji="0" lang="nl-NL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451446" y="1018345"/>
            <a:ext cx="73019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Aan een veer met een veerconstante van 5 N / cm </a:t>
            </a:r>
            <a:b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wordt een gewicht gehangen van 10 N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2339752" y="2805770"/>
                <a:ext cx="6072230" cy="2494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nl-NL" sz="2000" b="0" i="0" u="none" strike="noStrike" cap="none" normalizeH="0" baseline="0" dirty="0" smtClean="0">
                    <a:ln>
                      <a:noFill/>
                    </a:ln>
                    <a:solidFill>
                      <a:schemeClr val="accent1">
                        <a:lumMod val="20000"/>
                        <a:lumOff val="80000"/>
                      </a:schemeClr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F = 10 N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nl-NL" sz="20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C = 5 N / cm</a:t>
                </a:r>
              </a:p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400" b="0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  <a:ea typeface="Cambria Math"/>
                          <a:cs typeface="Arial" pitchFamily="34" charset="0"/>
                        </a:rPr>
                        <m:t>𝑢</m:t>
                      </m:r>
                      <m:r>
                        <a:rPr lang="en-US" sz="2400" i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 ?</m:t>
                      </m:r>
                    </m:oMath>
                  </m:oMathPara>
                </a14:m>
                <a:endParaRPr kumimoji="0" lang="nl-NL" sz="2400" b="0" i="0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400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  <a:ea typeface="Cambria Math"/>
                          <a:cs typeface="Arial" pitchFamily="34" charset="0"/>
                        </a:rPr>
                        <m:t>𝑢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𝐹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kumimoji="0" lang="nl-NL" sz="2000" b="0" i="0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pPr lvl="0" eaLnBrk="0" hangingPunct="0"/>
                <a14:m>
                  <m:oMath xmlns:m="http://schemas.openxmlformats.org/officeDocument/2006/math">
                    <m:r>
                      <a:rPr lang="nl-NL" sz="28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𝑢</m:t>
                    </m:r>
                    <m:r>
                      <a:rPr lang="en-US" sz="2800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10</m:t>
                        </m:r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𝑁</m:t>
                        </m:r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/</m:t>
                        </m:r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𝑐𝑚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=2 </m:t>
                    </m:r>
                    <m:r>
                      <a:rPr lang="en-US" sz="28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𝑐𝑚</m:t>
                    </m:r>
                  </m:oMath>
                </a14:m>
                <a:r>
                  <a:rPr kumimoji="0" lang="nl-NL" sz="2800" b="0" i="0" u="none" strike="noStrike" cap="none" normalizeH="0" baseline="0" dirty="0" smtClean="0">
                    <a:ln>
                      <a:noFill/>
                    </a:ln>
                    <a:solidFill>
                      <a:schemeClr val="accent1">
                        <a:lumMod val="20000"/>
                        <a:lumOff val="80000"/>
                      </a:schemeClr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endParaRPr kumimoji="0" lang="nl-NL" sz="5400" b="0" i="0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39752" y="2805770"/>
                <a:ext cx="6072230" cy="2494786"/>
              </a:xfrm>
              <a:prstGeom prst="rect">
                <a:avLst/>
              </a:prstGeom>
              <a:blipFill rotWithShape="0">
                <a:blip r:embed="rId3"/>
                <a:stretch>
                  <a:fillRect l="-11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17943" y="3235610"/>
                <a:ext cx="1390124" cy="966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40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4000" i="1" dirty="0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4000" i="1" dirty="0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nl-NL" sz="40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𝑢</m:t>
                        </m:r>
                      </m:den>
                    </m:f>
                  </m:oMath>
                </a14:m>
                <a:endParaRPr lang="nl-NL" sz="40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943" y="3235610"/>
                <a:ext cx="1390124" cy="966483"/>
              </a:xfrm>
              <a:prstGeom prst="rect">
                <a:avLst/>
              </a:prstGeom>
              <a:blipFill rotWithShape="0">
                <a:blip r:embed="rId4"/>
                <a:stretch>
                  <a:fillRect l="-15351" b="-1202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/>
          <p:cNvSpPr txBox="1"/>
          <p:nvPr/>
        </p:nvSpPr>
        <p:spPr>
          <a:xfrm>
            <a:off x="8026660" y="30341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C000"/>
                </a:solidFill>
              </a:rPr>
              <a:t>6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6861490" y="32356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C000"/>
                </a:solidFill>
              </a:rPr>
              <a:t>3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8059531" y="40173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C000"/>
                </a:solidFill>
              </a:rPr>
              <a:t>2</a:t>
            </a:r>
            <a:endParaRPr lang="nl-NL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5601451" y="2023727"/>
                <a:ext cx="3492303" cy="730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nl-NL" sz="20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m:t>Veerconstante</m:t>
                      </m:r>
                      <m:r>
                        <m:rPr>
                          <m:nor/>
                        </m:rPr>
                        <a:rPr lang="nl-NL" sz="20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m:t> =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𝐾𝑟𝑎𝑐h𝑡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𝑢𝑖𝑡𝑟𝑒𝑘𝑘𝑖𝑛𝑔</m:t>
                          </m:r>
                        </m:den>
                      </m:f>
                    </m:oMath>
                  </m:oMathPara>
                </a14:m>
                <a:endParaRPr lang="nl-NL" sz="2000" dirty="0"/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451" y="2023727"/>
                <a:ext cx="3492303" cy="7306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5"/>
              <p:cNvSpPr txBox="1"/>
              <p:nvPr/>
            </p:nvSpPr>
            <p:spPr>
              <a:xfrm>
                <a:off x="7020272" y="4437112"/>
                <a:ext cx="1294137" cy="967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0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𝑢</m:t>
                    </m:r>
                    <m:r>
                      <a:rPr lang="nl-NL" sz="40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r>
                  <a:rPr lang="nl-NL" sz="40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4000" i="1" dirty="0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4000" i="1" dirty="0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𝐶</m:t>
                        </m:r>
                      </m:den>
                    </m:f>
                  </m:oMath>
                </a14:m>
                <a:endParaRPr lang="nl-NL" sz="40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437112"/>
                <a:ext cx="1294137" cy="967124"/>
              </a:xfrm>
              <a:prstGeom prst="rect">
                <a:avLst/>
              </a:prstGeom>
              <a:blipFill rotWithShape="0">
                <a:blip r:embed="rId6"/>
                <a:stretch>
                  <a:fillRect b="-1132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5"/>
              <p:cNvSpPr txBox="1"/>
              <p:nvPr/>
            </p:nvSpPr>
            <p:spPr>
              <a:xfrm>
                <a:off x="6985996" y="5454686"/>
                <a:ext cx="18782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32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F = C x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nl-NL" sz="32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996" y="5454686"/>
                <a:ext cx="1878271" cy="584775"/>
              </a:xfrm>
              <a:prstGeom prst="rect">
                <a:avLst/>
              </a:prstGeom>
              <a:blipFill rotWithShape="0">
                <a:blip r:embed="rId7"/>
                <a:stretch>
                  <a:fillRect l="-8442" t="-1354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29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" grpId="0"/>
      <p:bldP spid="27" grpId="0"/>
      <p:bldP spid="28" grpId="0"/>
      <p:bldP spid="3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2950</TotalTime>
  <Words>317</Words>
  <Application>Microsoft Office PowerPoint</Application>
  <PresentationFormat>Diavoorstelling (4:3)</PresentationFormat>
  <Paragraphs>151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Wingdings</vt:lpstr>
      <vt:lpstr>Digitale puntjes</vt:lpstr>
      <vt:lpstr>PowerPoint-presentatie</vt:lpstr>
      <vt:lpstr>De veer</vt:lpstr>
      <vt:lpstr>De uitrekking</vt:lpstr>
      <vt:lpstr>Veerconstante</vt:lpstr>
      <vt:lpstr>PowerPoint-presentatie</vt:lpstr>
      <vt:lpstr>Soorten veren</vt:lpstr>
      <vt:lpstr>De uitrekking</vt:lpstr>
      <vt:lpstr>De kenmerken.</vt:lpstr>
      <vt:lpstr>Veerconstanten berekenen</vt:lpstr>
      <vt:lpstr>Zwaartekracht</vt:lpstr>
      <vt:lpstr>PowerPoint-presentatie</vt:lpstr>
      <vt:lpstr>PowerPoint-presentatie</vt:lpstr>
    </vt:vector>
  </TitlesOfParts>
  <Company>Tomcom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73</cp:revision>
  <dcterms:created xsi:type="dcterms:W3CDTF">2005-11-15T21:15:39Z</dcterms:created>
  <dcterms:modified xsi:type="dcterms:W3CDTF">2013-04-07T17:39:35Z</dcterms:modified>
</cp:coreProperties>
</file>