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9" r:id="rId2"/>
    <p:sldId id="279" r:id="rId3"/>
    <p:sldId id="266" r:id="rId4"/>
    <p:sldId id="282" r:id="rId5"/>
    <p:sldId id="283" r:id="rId6"/>
    <p:sldId id="284" r:id="rId7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794B339-16BC-4D7D-989E-CF1ABE5E963A}" type="datetimeFigureOut">
              <a:rPr lang="nl-NL"/>
              <a:pPr>
                <a:defRPr/>
              </a:pPr>
              <a:t>9-3-2015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nl-NL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8BD03D-633A-4A80-9E1B-AE5B3E16D7C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83281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6B753F-E650-433C-825D-9C66BFA8D75F}" type="slidenum">
              <a:rPr lang="nl-NL" smtClean="0"/>
              <a:pPr eaLnBrk="1" hangingPunct="1"/>
              <a:t>1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1882059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4D4A2ED-22A3-438C-949B-7F7A5B20B77E}" type="slidenum">
              <a:rPr lang="nl-NL">
                <a:solidFill>
                  <a:prstClr val="black"/>
                </a:solidFill>
              </a:rPr>
              <a:pPr eaLnBrk="1" hangingPunct="1"/>
              <a:t>2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143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3D1894B-80AE-45B2-BCDC-6ACCF09987C9}" type="slidenum">
              <a:rPr lang="nl-NL" smtClean="0"/>
              <a:pPr eaLnBrk="1" hangingPunct="1"/>
              <a:t>3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30213918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3D1894B-80AE-45B2-BCDC-6ACCF09987C9}" type="slidenum">
              <a:rPr lang="nl-NL" smtClean="0"/>
              <a:pPr eaLnBrk="1" hangingPunct="1"/>
              <a:t>4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2313316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3D1894B-80AE-45B2-BCDC-6ACCF09987C9}" type="slidenum">
              <a:rPr lang="nl-NL" smtClean="0"/>
              <a:pPr eaLnBrk="1" hangingPunct="1"/>
              <a:t>5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252340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3D1894B-80AE-45B2-BCDC-6ACCF09987C9}" type="slidenum">
              <a:rPr lang="nl-NL" smtClean="0"/>
              <a:pPr eaLnBrk="1" hangingPunct="1"/>
              <a:t>6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38715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DE303-8EC3-410D-9014-BB861C7CFBCC}" type="datetime10">
              <a:rPr lang="nl-NL"/>
              <a:pPr>
                <a:defRPr/>
              </a:pPr>
              <a:t>12:57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14363-1C11-4B5C-A812-1EB251484A4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545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F2CA2-D84D-452A-8423-59218A35AC63}" type="datetime10">
              <a:rPr lang="nl-NL"/>
              <a:pPr>
                <a:defRPr/>
              </a:pPr>
              <a:t>12:57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7202D-4AA3-4EF4-AA3B-0047C195068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0622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196E0-D8E5-413E-A347-67091F7CB7D4}" type="datetime10">
              <a:rPr lang="nl-NL"/>
              <a:pPr>
                <a:defRPr/>
              </a:pPr>
              <a:t>12:57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345FE-9751-4429-808B-A7554EA93A2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4686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8E461-E19B-499A-B004-1994FB877FA9}" type="datetime10">
              <a:rPr lang="nl-NL"/>
              <a:pPr>
                <a:defRPr/>
              </a:pPr>
              <a:t>12:57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34707-8287-4A15-9E9A-2245C7D2E3D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9854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2AAE2-C948-4B76-8F4B-0ED6B366A5B4}" type="datetime10">
              <a:rPr lang="nl-NL"/>
              <a:pPr>
                <a:defRPr/>
              </a:pPr>
              <a:t>12:57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D4429-C3AA-4D3C-A215-597A9B6C4FD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9011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3309E-B4BB-47E6-8E6A-CB7DD325BE2B}" type="datetime10">
              <a:rPr lang="nl-NL"/>
              <a:pPr>
                <a:defRPr/>
              </a:pPr>
              <a:t>12:57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73165-8484-4C43-9291-4B8A320B907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0374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C74B6-581C-4BF2-BCFD-96338C021F58}" type="datetime10">
              <a:rPr lang="nl-NL"/>
              <a:pPr>
                <a:defRPr/>
              </a:pPr>
              <a:t>12:57</a:t>
            </a:fld>
            <a:endParaRPr lang="nl-N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FF534-8491-4403-85A6-6A921AD2E5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4932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F5A65-BFD0-479B-87A8-6FBAEFD04783}" type="datetime10">
              <a:rPr lang="nl-NL"/>
              <a:pPr>
                <a:defRPr/>
              </a:pPr>
              <a:t>12:57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B25B1-CC5E-4754-A2C4-15AB46A6D25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9483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8BF5B-CB15-4882-906B-8FC5D4AB7E7A}" type="datetime10">
              <a:rPr lang="nl-NL"/>
              <a:pPr>
                <a:defRPr/>
              </a:pPr>
              <a:t>12:57</a:t>
            </a:fld>
            <a:endParaRPr lang="nl-N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D06EC-AF99-407E-9311-96C500DC27C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2705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4179A-272D-4023-B381-2FA04CCD0C5E}" type="datetime10">
              <a:rPr lang="nl-NL"/>
              <a:pPr>
                <a:defRPr/>
              </a:pPr>
              <a:t>12:57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8880D-0338-4D6B-8EED-33189DC6619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5380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B7E1E-6100-4368-A35C-21C4D0C52BDA}" type="datetime10">
              <a:rPr lang="nl-NL"/>
              <a:pPr>
                <a:defRPr/>
              </a:pPr>
              <a:t>12:57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56024-65C0-424A-9985-9C289F0B5DE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879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50000">
              <a:schemeClr val="tx1"/>
            </a:gs>
            <a:gs pos="100000">
              <a:srgbClr val="00006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nl-NL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DE5A9BD-CFE0-4698-9C47-073057DD6E65}" type="datetime10">
              <a:rPr lang="nl-NL"/>
              <a:pPr>
                <a:defRPr/>
              </a:pPr>
              <a:t>12:57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529882-ECF9-48B5-AAC4-3E4ADF2064C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4"/>
          <p:cNvSpPr txBox="1">
            <a:spLocks noChangeArrowheads="1"/>
          </p:cNvSpPr>
          <p:nvPr/>
        </p:nvSpPr>
        <p:spPr bwMode="auto">
          <a:xfrm>
            <a:off x="500063" y="1135975"/>
            <a:ext cx="8643937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Na deze les:</a:t>
            </a:r>
          </a:p>
          <a:p>
            <a:pPr algn="ctr" eaLnBrk="1" hangingPunct="1"/>
            <a:endParaRPr lang="nl-NL" sz="1400" dirty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Kun je </a:t>
            </a:r>
            <a:r>
              <a:rPr lang="en-US" sz="2400" dirty="0" err="1" smtClean="0">
                <a:solidFill>
                  <a:schemeClr val="bg1"/>
                </a:solidFill>
                <a:latin typeface="Calibri" pitchFamily="34" charset="0"/>
              </a:rPr>
              <a:t>vertellen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alibri" pitchFamily="34" charset="0"/>
              </a:rPr>
              <a:t>wat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 de </a:t>
            </a:r>
            <a:r>
              <a:rPr lang="en-US" sz="2400" dirty="0" err="1" smtClean="0">
                <a:solidFill>
                  <a:schemeClr val="bg1"/>
                </a:solidFill>
                <a:latin typeface="Calibri" pitchFamily="34" charset="0"/>
              </a:rPr>
              <a:t>samenhang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 is </a:t>
            </a:r>
            <a:r>
              <a:rPr lang="en-US" sz="2400" dirty="0" err="1" smtClean="0">
                <a:solidFill>
                  <a:schemeClr val="bg1"/>
                </a:solidFill>
                <a:latin typeface="Calibri" pitchFamily="34" charset="0"/>
              </a:rPr>
              <a:t>tussen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b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en-US" sz="2400" dirty="0" err="1" smtClean="0">
                <a:solidFill>
                  <a:schemeClr val="bg1"/>
                </a:solidFill>
                <a:latin typeface="Calibri" pitchFamily="34" charset="0"/>
              </a:rPr>
              <a:t>Kracht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 (F),</a:t>
            </a:r>
            <a:b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alibri" pitchFamily="34" charset="0"/>
              </a:rPr>
              <a:t>Veerconstante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 (c) en </a:t>
            </a:r>
          </a:p>
          <a:p>
            <a:pPr algn="ctr" eaLnBrk="1" hangingPunct="1"/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de </a:t>
            </a:r>
            <a:r>
              <a:rPr lang="en-US" sz="2400" dirty="0" err="1" smtClean="0">
                <a:solidFill>
                  <a:schemeClr val="bg1"/>
                </a:solidFill>
                <a:latin typeface="Calibri" pitchFamily="34" charset="0"/>
              </a:rPr>
              <a:t>uitrekking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 (</a:t>
            </a:r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u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)</a:t>
            </a:r>
          </a:p>
          <a:p>
            <a:pPr algn="ctr" eaLnBrk="1" hangingPunct="1"/>
            <a:endParaRPr lang="en-US" sz="2400" dirty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r>
              <a:rPr lang="en-US" sz="2400" dirty="0" err="1" smtClean="0">
                <a:solidFill>
                  <a:schemeClr val="bg1"/>
                </a:solidFill>
                <a:latin typeface="Calibri" pitchFamily="34" charset="0"/>
              </a:rPr>
              <a:t>Weet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 je </a:t>
            </a:r>
            <a:r>
              <a:rPr lang="en-US" sz="2400" dirty="0" err="1" smtClean="0">
                <a:solidFill>
                  <a:schemeClr val="bg1"/>
                </a:solidFill>
                <a:latin typeface="Calibri" pitchFamily="34" charset="0"/>
              </a:rPr>
              <a:t>wat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alibri" pitchFamily="34" charset="0"/>
              </a:rPr>
              <a:t>recht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alibri" pitchFamily="34" charset="0"/>
              </a:rPr>
              <a:t>evenredig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alibri" pitchFamily="34" charset="0"/>
              </a:rPr>
              <a:t>te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alibri" pitchFamily="34" charset="0"/>
              </a:rPr>
              <a:t>maken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alibri" pitchFamily="34" charset="0"/>
              </a:rPr>
              <a:t>heeft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 met </a:t>
            </a:r>
            <a:r>
              <a:rPr lang="en-US" sz="2400" dirty="0" err="1" smtClean="0">
                <a:solidFill>
                  <a:schemeClr val="bg1"/>
                </a:solidFill>
                <a:latin typeface="Calibri" pitchFamily="34" charset="0"/>
              </a:rPr>
              <a:t>veerconstante</a:t>
            </a:r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6588125" y="6640513"/>
            <a:ext cx="25558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nl-NL" sz="1000" i="1">
                <a:solidFill>
                  <a:srgbClr val="5F5F5F"/>
                </a:solidFill>
              </a:rPr>
              <a:t>2010 JHB pastoor</a:t>
            </a:r>
          </a:p>
        </p:txBody>
      </p:sp>
      <p:grpSp>
        <p:nvGrpSpPr>
          <p:cNvPr id="7" name="Groep 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l-NL" sz="4800" dirty="0" smtClean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Veerconstante.</a:t>
              </a:r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4"/>
          <p:cNvSpPr txBox="1">
            <a:spLocks noChangeArrowheads="1"/>
          </p:cNvSpPr>
          <p:nvPr/>
        </p:nvSpPr>
        <p:spPr bwMode="auto">
          <a:xfrm>
            <a:off x="556542" y="1227777"/>
            <a:ext cx="4366369" cy="276998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000" dirty="0" smtClean="0">
                <a:solidFill>
                  <a:prstClr val="white"/>
                </a:solidFill>
                <a:latin typeface="Calibri" pitchFamily="34" charset="0"/>
              </a:rPr>
              <a:t>Kracht</a:t>
            </a:r>
          </a:p>
          <a:p>
            <a:pPr algn="ctr" eaLnBrk="1" hangingPunct="1"/>
            <a:endParaRPr lang="nl-NL" sz="4400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ctr" eaLnBrk="1" hangingPunct="1"/>
            <a:r>
              <a:rPr lang="nl-NL" sz="3200" dirty="0" smtClean="0">
                <a:solidFill>
                  <a:schemeClr val="bg1"/>
                </a:solidFill>
                <a:latin typeface="Calibri" pitchFamily="34" charset="0"/>
              </a:rPr>
              <a:t>De kracht is 10 Newton</a:t>
            </a:r>
          </a:p>
          <a:p>
            <a:pPr algn="ctr" eaLnBrk="1" hangingPunct="1"/>
            <a:endParaRPr lang="nl-NL" sz="3200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r>
              <a:rPr lang="nl-NL" sz="3200" dirty="0">
                <a:solidFill>
                  <a:schemeClr val="bg1"/>
                </a:solidFill>
                <a:latin typeface="Calibri" pitchFamily="34" charset="0"/>
              </a:rPr>
              <a:t>F</a:t>
            </a:r>
            <a:r>
              <a:rPr lang="nl-NL" sz="3200" dirty="0" smtClean="0">
                <a:solidFill>
                  <a:schemeClr val="bg1"/>
                </a:solidFill>
                <a:latin typeface="Calibri" pitchFamily="34" charset="0"/>
              </a:rPr>
              <a:t> = 10 N</a:t>
            </a:r>
            <a:br>
              <a:rPr lang="nl-NL" sz="3200" dirty="0" smtClean="0">
                <a:solidFill>
                  <a:schemeClr val="bg1"/>
                </a:solidFill>
                <a:latin typeface="Calibri" pitchFamily="34" charset="0"/>
              </a:rPr>
            </a:br>
            <a:endParaRPr lang="nl-NL" sz="14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3" name="TextBox 14"/>
          <p:cNvSpPr txBox="1">
            <a:spLocks noChangeArrowheads="1"/>
          </p:cNvSpPr>
          <p:nvPr/>
        </p:nvSpPr>
        <p:spPr bwMode="auto">
          <a:xfrm>
            <a:off x="4932040" y="1212389"/>
            <a:ext cx="4213224" cy="280076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000" dirty="0" smtClean="0">
                <a:solidFill>
                  <a:prstClr val="white"/>
                </a:solidFill>
                <a:latin typeface="Calibri" pitchFamily="34" charset="0"/>
              </a:rPr>
              <a:t>Uitrekking</a:t>
            </a:r>
          </a:p>
          <a:p>
            <a:pPr algn="ctr" eaLnBrk="1" hangingPunct="1"/>
            <a:endParaRPr lang="nl-NL" sz="4400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ctr" eaLnBrk="1" hangingPunct="1"/>
            <a:r>
              <a:rPr lang="nl-NL" sz="3200" dirty="0" smtClean="0">
                <a:solidFill>
                  <a:schemeClr val="bg1"/>
                </a:solidFill>
                <a:latin typeface="Calibri" pitchFamily="34" charset="0"/>
              </a:rPr>
              <a:t>De uitrekking is 5 cm</a:t>
            </a:r>
          </a:p>
          <a:p>
            <a:pPr algn="ctr" eaLnBrk="1" hangingPunct="1"/>
            <a:endParaRPr lang="nl-NL" sz="3200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r>
              <a:rPr lang="nl-NL" sz="3200" dirty="0">
                <a:solidFill>
                  <a:schemeClr val="bg1"/>
                </a:solidFill>
                <a:latin typeface="Calibri" pitchFamily="34" charset="0"/>
              </a:rPr>
              <a:t>u</a:t>
            </a:r>
            <a:r>
              <a:rPr lang="nl-NL" sz="3200" dirty="0" smtClean="0">
                <a:solidFill>
                  <a:schemeClr val="bg1"/>
                </a:solidFill>
                <a:latin typeface="Calibri" pitchFamily="34" charset="0"/>
              </a:rPr>
              <a:t> = 5 cm</a:t>
            </a:r>
          </a:p>
          <a:p>
            <a:pPr algn="ctr" eaLnBrk="1" hangingPunct="1"/>
            <a:endParaRPr lang="nl-NL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4" name="Rechthoek 3"/>
          <p:cNvSpPr>
            <a:spLocks noChangeArrowheads="1"/>
          </p:cNvSpPr>
          <p:nvPr/>
        </p:nvSpPr>
        <p:spPr bwMode="auto">
          <a:xfrm>
            <a:off x="357188" y="428625"/>
            <a:ext cx="835818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nl-NL" sz="4400" dirty="0" smtClean="0">
                <a:solidFill>
                  <a:prstClr val="white"/>
                </a:solidFill>
                <a:latin typeface="Calibri" pitchFamily="34" charset="0"/>
                <a:cs typeface="Arial" charset="0"/>
              </a:rPr>
              <a:t>Twee begrippen</a:t>
            </a:r>
            <a:endParaRPr lang="nl-NL" sz="4400" dirty="0">
              <a:solidFill>
                <a:prstClr val="white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2" name="AutoShape 2" descr="http://t0.gstatic.com/images?q=tbn:ANd9GcTofIbONqnzbz6qdoVSQ2vcC-wQvv4oK1JV_yJ76pfi0mm6erO0"/>
          <p:cNvSpPr>
            <a:spLocks noChangeAspect="1" noChangeArrowheads="1"/>
          </p:cNvSpPr>
          <p:nvPr/>
        </p:nvSpPr>
        <p:spPr bwMode="auto">
          <a:xfrm>
            <a:off x="63500" y="-895350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2530475" y="4415328"/>
            <a:ext cx="482215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 smtClean="0">
                <a:solidFill>
                  <a:schemeClr val="bg1"/>
                </a:solidFill>
              </a:rPr>
              <a:t>Wat is de kracht die nodig is </a:t>
            </a:r>
            <a:br>
              <a:rPr lang="nl-NL" sz="2800" dirty="0" smtClean="0">
                <a:solidFill>
                  <a:schemeClr val="bg1"/>
                </a:solidFill>
              </a:rPr>
            </a:br>
            <a:r>
              <a:rPr lang="nl-NL" sz="2800" dirty="0" smtClean="0">
                <a:solidFill>
                  <a:schemeClr val="bg1"/>
                </a:solidFill>
              </a:rPr>
              <a:t>om de veer 1cm uit te rekken</a:t>
            </a:r>
            <a:endParaRPr lang="nl-NL" sz="2800" dirty="0">
              <a:solidFill>
                <a:schemeClr val="bg1"/>
              </a:solidFill>
            </a:endParaRPr>
          </a:p>
        </p:txBody>
      </p:sp>
      <p:grpSp>
        <p:nvGrpSpPr>
          <p:cNvPr id="10" name="Groep 9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1" name="Rechthoek 10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Rechthoek 11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l-NL" sz="4800" dirty="0" smtClean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Veerconstante</a:t>
              </a:r>
            </a:p>
          </p:txBody>
        </p:sp>
        <p:pic>
          <p:nvPicPr>
            <p:cNvPr id="13" name="Afbeelding 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722049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TextBox 14"/>
          <p:cNvSpPr txBox="1">
            <a:spLocks noChangeArrowheads="1"/>
          </p:cNvSpPr>
          <p:nvPr/>
        </p:nvSpPr>
        <p:spPr bwMode="auto">
          <a:xfrm>
            <a:off x="701824" y="1124744"/>
            <a:ext cx="400050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Veerconstante</a:t>
            </a:r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endParaRPr lang="nl-NL" sz="2800" dirty="0" smtClean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endParaRPr lang="nl-NL" sz="28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r>
              <a:rPr lang="nl-NL" sz="2800" dirty="0" smtClean="0">
                <a:solidFill>
                  <a:schemeClr val="bg1"/>
                </a:solidFill>
                <a:latin typeface="Calibri" pitchFamily="34" charset="0"/>
              </a:rPr>
              <a:t>eigenschap</a:t>
            </a:r>
            <a:endParaRPr lang="nl-NL" sz="28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 uniek voor een </a:t>
            </a:r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veer.</a:t>
            </a:r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 Je </a:t>
            </a:r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herkent er een veer aan.</a:t>
            </a:r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 gemeten in </a:t>
            </a:r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N/cm</a:t>
            </a:r>
            <a:endParaRPr lang="nl-NL" sz="2400" baseline="300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endParaRPr lang="nl-NL" sz="10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r>
              <a:rPr lang="nl-NL" sz="2000" dirty="0" smtClean="0">
                <a:solidFill>
                  <a:schemeClr val="bg1"/>
                </a:solidFill>
                <a:latin typeface="Calibri" pitchFamily="34" charset="0"/>
              </a:rPr>
              <a:t>Formule</a:t>
            </a:r>
            <a:r>
              <a:rPr lang="nl-NL" sz="2000" dirty="0">
                <a:solidFill>
                  <a:schemeClr val="bg1"/>
                </a:solidFill>
                <a:latin typeface="Calibri" pitchFamily="34" charset="0"/>
              </a:rPr>
              <a:t>:</a:t>
            </a:r>
          </a:p>
          <a:p>
            <a:pPr eaLnBrk="1" hangingPunct="1"/>
            <a:endParaRPr lang="nl-NL" sz="10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endParaRPr lang="nl-NL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3" name="Table 4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9611725"/>
                  </p:ext>
                </p:extLst>
              </p:nvPr>
            </p:nvGraphicFramePr>
            <p:xfrm>
              <a:off x="3419872" y="1165871"/>
              <a:ext cx="5760640" cy="175260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032664"/>
                    <a:gridCol w="762249"/>
                    <a:gridCol w="1949144"/>
                    <a:gridCol w="1016583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chemeClr val="bg1"/>
                              </a:solidFill>
                            </a:rPr>
                            <a:t>Grootheid</a:t>
                          </a:r>
                          <a:endParaRPr lang="nl-NL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00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chemeClr val="bg1"/>
                              </a:solidFill>
                            </a:rPr>
                            <a:t>afk</a:t>
                          </a:r>
                          <a:endParaRPr lang="nl-NL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00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chemeClr val="bg1"/>
                              </a:solidFill>
                            </a:rPr>
                            <a:t>Eenheid</a:t>
                          </a:r>
                          <a:endParaRPr lang="nl-NL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00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chemeClr val="bg1"/>
                              </a:solidFill>
                            </a:rPr>
                            <a:t>afk</a:t>
                          </a:r>
                          <a:endParaRPr lang="nl-NL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00CC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0000"/>
                              </a:solidFill>
                            </a:rPr>
                            <a:t>Kracht</a:t>
                          </a:r>
                          <a:endParaRPr lang="nl-NL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0000"/>
                              </a:solidFill>
                            </a:rPr>
                            <a:t>F</a:t>
                          </a:r>
                          <a:endParaRPr lang="nl-NL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0000"/>
                              </a:solidFill>
                            </a:rPr>
                            <a:t>Newton</a:t>
                          </a:r>
                          <a:endParaRPr lang="nl-NL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0000"/>
                              </a:solidFill>
                            </a:rPr>
                            <a:t>N</a:t>
                          </a:r>
                          <a:endParaRPr lang="nl-NL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00B050"/>
                              </a:solidFill>
                            </a:rPr>
                            <a:t>Uitrekking</a:t>
                          </a:r>
                          <a:endParaRPr lang="nl-NL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l-NL" sz="1800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  <a:cs typeface="Arial" pitchFamily="34" charset="0"/>
                                  </a:rPr>
                                  <m:t>𝑢</m:t>
                                </m:r>
                              </m:oMath>
                            </m:oMathPara>
                          </a14:m>
                          <a:endParaRPr lang="nl-NL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00B050"/>
                              </a:solidFill>
                            </a:rPr>
                            <a:t>Centimeter</a:t>
                          </a:r>
                          <a:endParaRPr lang="nl-NL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00B050"/>
                              </a:solidFill>
                            </a:rPr>
                            <a:t>cm</a:t>
                          </a:r>
                          <a:endParaRPr lang="nl-NL" baseline="30000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FF00"/>
                              </a:solidFill>
                            </a:rPr>
                            <a:t>Veerconstante</a:t>
                          </a:r>
                          <a:endParaRPr lang="nl-NL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1800" dirty="0" smtClean="0">
                              <a:solidFill>
                                <a:srgbClr val="FFFF00"/>
                              </a:solidFill>
                            </a:rPr>
                            <a:t>C</a:t>
                          </a:r>
                          <a:endParaRPr lang="nl-NL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FF00"/>
                              </a:solidFill>
                            </a:rPr>
                            <a:t>Newton per </a:t>
                          </a:r>
                          <a:r>
                            <a:rPr lang="nl-NL" baseline="0" dirty="0" smtClean="0">
                              <a:solidFill>
                                <a:srgbClr val="FFFF00"/>
                              </a:solidFill>
                            </a:rPr>
                            <a:t>centimeter</a:t>
                          </a:r>
                          <a:endParaRPr lang="nl-NL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FF00"/>
                              </a:solidFill>
                            </a:rPr>
                            <a:t>N/cm</a:t>
                          </a:r>
                          <a:endParaRPr lang="nl-NL" baseline="30000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3" name="Table 4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9611725"/>
                  </p:ext>
                </p:extLst>
              </p:nvPr>
            </p:nvGraphicFramePr>
            <p:xfrm>
              <a:off x="3419872" y="1165871"/>
              <a:ext cx="5760640" cy="175260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032664"/>
                    <a:gridCol w="762249"/>
                    <a:gridCol w="1949144"/>
                    <a:gridCol w="1016583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chemeClr val="bg1"/>
                              </a:solidFill>
                            </a:rPr>
                            <a:t>Grootheid</a:t>
                          </a:r>
                          <a:endParaRPr lang="nl-NL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00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chemeClr val="bg1"/>
                              </a:solidFill>
                            </a:rPr>
                            <a:t>afk</a:t>
                          </a:r>
                          <a:endParaRPr lang="nl-NL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00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chemeClr val="bg1"/>
                              </a:solidFill>
                            </a:rPr>
                            <a:t>Eenheid</a:t>
                          </a:r>
                          <a:endParaRPr lang="nl-NL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00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chemeClr val="bg1"/>
                              </a:solidFill>
                            </a:rPr>
                            <a:t>afk</a:t>
                          </a:r>
                          <a:endParaRPr lang="nl-NL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00CC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0000"/>
                              </a:solidFill>
                            </a:rPr>
                            <a:t>Kracht</a:t>
                          </a:r>
                          <a:endParaRPr lang="nl-NL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0000"/>
                              </a:solidFill>
                            </a:rPr>
                            <a:t>F</a:t>
                          </a:r>
                          <a:endParaRPr lang="nl-NL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0000"/>
                              </a:solidFill>
                            </a:rPr>
                            <a:t>Newton</a:t>
                          </a:r>
                          <a:endParaRPr lang="nl-NL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0000"/>
                              </a:solidFill>
                            </a:rPr>
                            <a:t>N</a:t>
                          </a:r>
                          <a:endParaRPr lang="nl-NL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00B050"/>
                              </a:solidFill>
                            </a:rPr>
                            <a:t>Uitrekking</a:t>
                          </a:r>
                          <a:endParaRPr lang="nl-NL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268000" t="-208197" r="-392000" b="-1983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00B050"/>
                              </a:solidFill>
                            </a:rPr>
                            <a:t>Centimeter</a:t>
                          </a:r>
                          <a:endParaRPr lang="nl-NL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00B050"/>
                              </a:solidFill>
                            </a:rPr>
                            <a:t>cm</a:t>
                          </a:r>
                          <a:endParaRPr lang="nl-NL" baseline="30000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FF00"/>
                              </a:solidFill>
                            </a:rPr>
                            <a:t>Veerconstante</a:t>
                          </a:r>
                          <a:endParaRPr lang="nl-NL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1800" dirty="0" smtClean="0">
                              <a:solidFill>
                                <a:srgbClr val="FFFF00"/>
                              </a:solidFill>
                            </a:rPr>
                            <a:t>C</a:t>
                          </a:r>
                          <a:endParaRPr lang="nl-NL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FF00"/>
                              </a:solidFill>
                            </a:rPr>
                            <a:t>Newton per </a:t>
                          </a:r>
                          <a:r>
                            <a:rPr lang="nl-NL" baseline="0" dirty="0" smtClean="0">
                              <a:solidFill>
                                <a:srgbClr val="FFFF00"/>
                              </a:solidFill>
                            </a:rPr>
                            <a:t>centimeter</a:t>
                          </a:r>
                          <a:endParaRPr lang="nl-NL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FF00"/>
                              </a:solidFill>
                            </a:rPr>
                            <a:t>N/cm</a:t>
                          </a:r>
                          <a:endParaRPr lang="nl-NL" baseline="30000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hoek 1"/>
              <p:cNvSpPr/>
              <p:nvPr/>
            </p:nvSpPr>
            <p:spPr>
              <a:xfrm>
                <a:off x="4220543" y="3833397"/>
                <a:ext cx="2367209" cy="14035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nl-NL" sz="2400" dirty="0" smtClean="0">
                    <a:solidFill>
                      <a:prstClr val="black">
                        <a:tint val="75000"/>
                      </a:prst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6000">
                        <a:solidFill>
                          <a:srgbClr val="FFFF0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  <m:r>
                      <a:rPr lang="en-US" sz="6000" b="0" i="1" smtClean="0">
                        <a:solidFill>
                          <a:srgbClr val="FFFF0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𝑐</m:t>
                    </m:r>
                    <m:r>
                      <a:rPr lang="en-US" sz="6000" i="1">
                        <a:solidFill>
                          <a:prstClr val="black">
                            <a:tint val="75000"/>
                          </a:prstClr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6000" i="1">
                            <a:solidFill>
                              <a:prstClr val="black">
                                <a:tint val="75000"/>
                              </a:prstClr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𝐹</m:t>
                        </m:r>
                      </m:num>
                      <m:den>
                        <m:r>
                          <a:rPr lang="nl-NL" sz="600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  <m:t>𝑢</m:t>
                        </m:r>
                      </m:den>
                    </m:f>
                  </m:oMath>
                </a14:m>
                <a:endParaRPr lang="nl-NL" sz="6000" dirty="0"/>
              </a:p>
            </p:txBody>
          </p:sp>
        </mc:Choice>
        <mc:Fallback xmlns="">
          <p:sp>
            <p:nvSpPr>
              <p:cNvPr id="2" name="Rechthoe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0543" y="3833397"/>
                <a:ext cx="2367209" cy="140352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ep 7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9" name="Rechthoek 8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" name="Rechthoek 9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l-NL" sz="4800" dirty="0" smtClean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Veerconstante</a:t>
              </a:r>
            </a:p>
          </p:txBody>
        </p:sp>
        <p:pic>
          <p:nvPicPr>
            <p:cNvPr id="11" name="Afbeelding 1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TextBox 14"/>
          <p:cNvSpPr txBox="1">
            <a:spLocks noChangeArrowheads="1"/>
          </p:cNvSpPr>
          <p:nvPr/>
        </p:nvSpPr>
        <p:spPr bwMode="auto">
          <a:xfrm>
            <a:off x="820161" y="1099102"/>
            <a:ext cx="40005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2000" dirty="0" smtClean="0">
                <a:solidFill>
                  <a:schemeClr val="bg1"/>
                </a:solidFill>
                <a:latin typeface="Calibri" pitchFamily="34" charset="0"/>
              </a:rPr>
              <a:t>Het maken van een grafiek</a:t>
            </a:r>
          </a:p>
          <a:p>
            <a:pPr marL="457200" indent="-457200" eaLnBrk="1" hangingPunct="1">
              <a:buAutoNum type="arabicParenR"/>
            </a:pPr>
            <a:r>
              <a:rPr lang="nl-NL" sz="2000" dirty="0" smtClean="0">
                <a:solidFill>
                  <a:schemeClr val="bg1"/>
                </a:solidFill>
                <a:latin typeface="Calibri" pitchFamily="34" charset="0"/>
              </a:rPr>
              <a:t>De tabel (</a:t>
            </a:r>
            <a:r>
              <a:rPr lang="nl-NL" sz="2000" dirty="0" err="1" smtClean="0">
                <a:solidFill>
                  <a:schemeClr val="bg1"/>
                </a:solidFill>
                <a:latin typeface="Calibri" pitchFamily="34" charset="0"/>
              </a:rPr>
              <a:t>x,y</a:t>
            </a:r>
            <a:r>
              <a:rPr lang="nl-NL" sz="2000" dirty="0" smtClean="0">
                <a:solidFill>
                  <a:schemeClr val="bg1"/>
                </a:solidFill>
                <a:latin typeface="Calibri" pitchFamily="34" charset="0"/>
              </a:rPr>
              <a:t>)</a:t>
            </a:r>
          </a:p>
          <a:p>
            <a:pPr marL="457200" indent="-457200" eaLnBrk="1" hangingPunct="1">
              <a:buAutoNum type="arabicParenR"/>
            </a:pPr>
            <a:r>
              <a:rPr lang="nl-NL" sz="2000" dirty="0" smtClean="0">
                <a:solidFill>
                  <a:schemeClr val="bg1"/>
                </a:solidFill>
                <a:latin typeface="Calibri" pitchFamily="34" charset="0"/>
              </a:rPr>
              <a:t>De assen</a:t>
            </a:r>
          </a:p>
          <a:p>
            <a:pPr marL="457200" indent="-457200" eaLnBrk="1" hangingPunct="1">
              <a:buAutoNum type="arabicParenR"/>
            </a:pPr>
            <a:r>
              <a:rPr lang="nl-NL" sz="2000" dirty="0" smtClean="0">
                <a:solidFill>
                  <a:schemeClr val="bg1"/>
                </a:solidFill>
                <a:latin typeface="Calibri" pitchFamily="34" charset="0"/>
              </a:rPr>
              <a:t>Grootheid en eenheid</a:t>
            </a:r>
          </a:p>
          <a:p>
            <a:pPr marL="457200" indent="-457200" eaLnBrk="1" hangingPunct="1">
              <a:buAutoNum type="arabicParenR"/>
            </a:pPr>
            <a:r>
              <a:rPr lang="nl-NL" sz="2000" dirty="0" smtClean="0">
                <a:solidFill>
                  <a:schemeClr val="bg1"/>
                </a:solidFill>
                <a:latin typeface="Calibri" pitchFamily="34" charset="0"/>
              </a:rPr>
              <a:t>Stapgrootte (zaagtand)</a:t>
            </a:r>
          </a:p>
          <a:p>
            <a:pPr marL="457200" indent="-457200" eaLnBrk="1" hangingPunct="1">
              <a:buAutoNum type="arabicParenR"/>
            </a:pPr>
            <a:r>
              <a:rPr lang="nl-NL" sz="2000" dirty="0" smtClean="0">
                <a:solidFill>
                  <a:schemeClr val="bg1"/>
                </a:solidFill>
                <a:latin typeface="Calibri" pitchFamily="34" charset="0"/>
              </a:rPr>
              <a:t>Meetpunten</a:t>
            </a:r>
          </a:p>
          <a:p>
            <a:pPr marL="457200" indent="-457200" eaLnBrk="1" hangingPunct="1">
              <a:buAutoNum type="arabicParenR"/>
            </a:pPr>
            <a:r>
              <a:rPr lang="nl-NL" sz="2000" dirty="0" smtClean="0">
                <a:solidFill>
                  <a:schemeClr val="bg1"/>
                </a:solidFill>
                <a:latin typeface="Calibri" pitchFamily="34" charset="0"/>
              </a:rPr>
              <a:t>Vloeiende lijn</a:t>
            </a:r>
            <a:endParaRPr lang="nl-NL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el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96017098"/>
                  </p:ext>
                </p:extLst>
              </p:nvPr>
            </p:nvGraphicFramePr>
            <p:xfrm>
              <a:off x="927686" y="3571220"/>
              <a:ext cx="2232248" cy="25958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16124"/>
                    <a:gridCol w="1116124"/>
                  </a:tblGrid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nl-NL" sz="180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Arial" pitchFamily="34" charset="0"/>
                                </a:rPr>
                                <m:t>𝑢</m:t>
                              </m:r>
                              <m:r>
                                <a:rPr lang="nl-NL" sz="18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Arial" pitchFamily="34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nl-NL" dirty="0" smtClean="0">
                              <a:solidFill>
                                <a:schemeClr val="bg1"/>
                              </a:solidFill>
                            </a:rPr>
                            <a:t>in cm</a:t>
                          </a:r>
                          <a:endParaRPr lang="nl-NL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nl-NL" baseline="0" dirty="0" smtClean="0"/>
                            <a:t>F in N</a:t>
                          </a:r>
                          <a:endParaRPr lang="nl-NL" dirty="0" smtClean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dirty="0" smtClean="0"/>
                            <a:t>0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nl-NL" dirty="0" smtClean="0"/>
                            <a:t>0</a:t>
                          </a:r>
                          <a:endParaRPr lang="nl-NL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dirty="0" smtClean="0"/>
                            <a:t>1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nl-NL" dirty="0" smtClean="0"/>
                            <a:t>2,7</a:t>
                          </a:r>
                          <a:endParaRPr lang="nl-NL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dirty="0" smtClean="0"/>
                            <a:t>2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nl-NL" dirty="0" smtClean="0"/>
                            <a:t>5,4</a:t>
                          </a:r>
                          <a:endParaRPr lang="nl-NL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dirty="0" smtClean="0"/>
                            <a:t>3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nl-NL" dirty="0" smtClean="0"/>
                            <a:t>8,1</a:t>
                          </a:r>
                          <a:endParaRPr lang="nl-NL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dirty="0" smtClean="0"/>
                            <a:t>4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nl-NL" dirty="0" smtClean="0"/>
                            <a:t>10,8</a:t>
                          </a:r>
                          <a:endParaRPr lang="nl-NL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dirty="0" smtClean="0"/>
                            <a:t>5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nl-NL" dirty="0" smtClean="0"/>
                            <a:t>13,5</a:t>
                          </a:r>
                          <a:endParaRPr lang="nl-NL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el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96017098"/>
                  </p:ext>
                </p:extLst>
              </p:nvPr>
            </p:nvGraphicFramePr>
            <p:xfrm>
              <a:off x="927686" y="3571220"/>
              <a:ext cx="2232248" cy="25958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16124"/>
                    <a:gridCol w="1116124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543" t="-8197" r="-101630" b="-6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nl-NL" baseline="0" dirty="0" smtClean="0"/>
                            <a:t>F in N</a:t>
                          </a:r>
                          <a:endParaRPr lang="nl-NL" dirty="0" smtClean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dirty="0" smtClean="0"/>
                            <a:t>0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nl-NL" dirty="0" smtClean="0"/>
                            <a:t>0</a:t>
                          </a:r>
                          <a:endParaRPr lang="nl-NL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dirty="0" smtClean="0"/>
                            <a:t>1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nl-NL" dirty="0" smtClean="0"/>
                            <a:t>2,7</a:t>
                          </a:r>
                          <a:endParaRPr lang="nl-NL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dirty="0" smtClean="0"/>
                            <a:t>2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nl-NL" dirty="0" smtClean="0"/>
                            <a:t>5,4</a:t>
                          </a:r>
                          <a:endParaRPr lang="nl-NL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dirty="0" smtClean="0"/>
                            <a:t>3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nl-NL" dirty="0" smtClean="0"/>
                            <a:t>8,1</a:t>
                          </a:r>
                          <a:endParaRPr lang="nl-NL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dirty="0" smtClean="0"/>
                            <a:t>4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nl-NL" dirty="0" smtClean="0"/>
                            <a:t>10,8</a:t>
                          </a:r>
                          <a:endParaRPr lang="nl-NL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dirty="0" smtClean="0"/>
                            <a:t>5</a:t>
                          </a:r>
                          <a:endParaRPr lang="nl-N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nl-NL" dirty="0" smtClean="0"/>
                            <a:t>13,5</a:t>
                          </a:r>
                          <a:endParaRPr lang="nl-NL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grpSp>
        <p:nvGrpSpPr>
          <p:cNvPr id="11" name="Groep 10"/>
          <p:cNvGrpSpPr/>
          <p:nvPr/>
        </p:nvGrpSpPr>
        <p:grpSpPr>
          <a:xfrm>
            <a:off x="5364088" y="3933056"/>
            <a:ext cx="3413200" cy="72008"/>
            <a:chOff x="5364088" y="3933056"/>
            <a:chExt cx="3413200" cy="72008"/>
          </a:xfrm>
        </p:grpSpPr>
        <p:cxnSp>
          <p:nvCxnSpPr>
            <p:cNvPr id="12" name="Rechte verbindingslijn 11"/>
            <p:cNvCxnSpPr/>
            <p:nvPr/>
          </p:nvCxnSpPr>
          <p:spPr>
            <a:xfrm flipH="1">
              <a:off x="5364088" y="3933056"/>
              <a:ext cx="34132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echte verbindingslijn 7"/>
            <p:cNvCxnSpPr/>
            <p:nvPr/>
          </p:nvCxnSpPr>
          <p:spPr>
            <a:xfrm>
              <a:off x="5724128" y="3933056"/>
              <a:ext cx="0" cy="7200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>
            <a:xfrm>
              <a:off x="6156176" y="3933056"/>
              <a:ext cx="0" cy="7200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/>
            <p:cNvCxnSpPr/>
            <p:nvPr/>
          </p:nvCxnSpPr>
          <p:spPr>
            <a:xfrm>
              <a:off x="6156176" y="3933056"/>
              <a:ext cx="0" cy="7200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/>
            <p:cNvCxnSpPr/>
            <p:nvPr/>
          </p:nvCxnSpPr>
          <p:spPr>
            <a:xfrm>
              <a:off x="6588224" y="3933056"/>
              <a:ext cx="0" cy="7200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/>
            <p:cNvCxnSpPr/>
            <p:nvPr/>
          </p:nvCxnSpPr>
          <p:spPr>
            <a:xfrm>
              <a:off x="6588224" y="3933056"/>
              <a:ext cx="0" cy="7200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chte verbindingslijn 19"/>
            <p:cNvCxnSpPr/>
            <p:nvPr/>
          </p:nvCxnSpPr>
          <p:spPr>
            <a:xfrm>
              <a:off x="7020272" y="3933056"/>
              <a:ext cx="0" cy="7200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echte verbindingslijn 20"/>
            <p:cNvCxnSpPr/>
            <p:nvPr/>
          </p:nvCxnSpPr>
          <p:spPr>
            <a:xfrm>
              <a:off x="7020272" y="3933056"/>
              <a:ext cx="0" cy="7200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echte verbindingslijn 21"/>
            <p:cNvCxnSpPr/>
            <p:nvPr/>
          </p:nvCxnSpPr>
          <p:spPr>
            <a:xfrm>
              <a:off x="7452320" y="3933056"/>
              <a:ext cx="0" cy="7200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echte verbindingslijn 22"/>
            <p:cNvCxnSpPr/>
            <p:nvPr/>
          </p:nvCxnSpPr>
          <p:spPr>
            <a:xfrm>
              <a:off x="7452320" y="3933056"/>
              <a:ext cx="0" cy="7200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Rechte verbindingslijn 23"/>
            <p:cNvCxnSpPr/>
            <p:nvPr/>
          </p:nvCxnSpPr>
          <p:spPr>
            <a:xfrm>
              <a:off x="7884368" y="3933056"/>
              <a:ext cx="0" cy="7200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ep 12"/>
          <p:cNvGrpSpPr/>
          <p:nvPr/>
        </p:nvGrpSpPr>
        <p:grpSpPr>
          <a:xfrm>
            <a:off x="5292080" y="761295"/>
            <a:ext cx="72008" cy="3171761"/>
            <a:chOff x="5292080" y="761295"/>
            <a:chExt cx="72008" cy="3171761"/>
          </a:xfrm>
        </p:grpSpPr>
        <p:cxnSp>
          <p:nvCxnSpPr>
            <p:cNvPr id="5" name="Rechte verbindingslijn 4"/>
            <p:cNvCxnSpPr/>
            <p:nvPr/>
          </p:nvCxnSpPr>
          <p:spPr>
            <a:xfrm>
              <a:off x="5364088" y="761295"/>
              <a:ext cx="0" cy="317176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/>
            <p:cNvCxnSpPr/>
            <p:nvPr/>
          </p:nvCxnSpPr>
          <p:spPr>
            <a:xfrm flipH="1">
              <a:off x="5292080" y="3501008"/>
              <a:ext cx="72008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Rechte verbindingslijn 26"/>
            <p:cNvCxnSpPr/>
            <p:nvPr/>
          </p:nvCxnSpPr>
          <p:spPr>
            <a:xfrm flipH="1">
              <a:off x="5292080" y="3068960"/>
              <a:ext cx="72008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Rechte verbindingslijn 27"/>
            <p:cNvCxnSpPr/>
            <p:nvPr/>
          </p:nvCxnSpPr>
          <p:spPr>
            <a:xfrm flipH="1">
              <a:off x="5292080" y="2636912"/>
              <a:ext cx="72008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echte verbindingslijn 28"/>
            <p:cNvCxnSpPr/>
            <p:nvPr/>
          </p:nvCxnSpPr>
          <p:spPr>
            <a:xfrm flipH="1">
              <a:off x="5292080" y="2204864"/>
              <a:ext cx="72008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echte verbindingslijn 29"/>
            <p:cNvCxnSpPr/>
            <p:nvPr/>
          </p:nvCxnSpPr>
          <p:spPr>
            <a:xfrm flipH="1">
              <a:off x="5292080" y="1772816"/>
              <a:ext cx="72008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Rechte verbindingslijn 30"/>
            <p:cNvCxnSpPr/>
            <p:nvPr/>
          </p:nvCxnSpPr>
          <p:spPr>
            <a:xfrm flipH="1">
              <a:off x="5292080" y="1340768"/>
              <a:ext cx="72008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Rechte verbindingslijn 31"/>
            <p:cNvCxnSpPr/>
            <p:nvPr/>
          </p:nvCxnSpPr>
          <p:spPr>
            <a:xfrm flipH="1">
              <a:off x="5292080" y="908720"/>
              <a:ext cx="72008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kstvak 13"/>
          <p:cNvSpPr txBox="1"/>
          <p:nvPr/>
        </p:nvSpPr>
        <p:spPr>
          <a:xfrm>
            <a:off x="6732240" y="4365104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u in cm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6" name="Tekstvak 35"/>
          <p:cNvSpPr txBox="1"/>
          <p:nvPr/>
        </p:nvSpPr>
        <p:spPr>
          <a:xfrm rot="16200000">
            <a:off x="4371561" y="1962653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F in N</a:t>
            </a:r>
          </a:p>
        </p:txBody>
      </p:sp>
      <p:sp>
        <p:nvSpPr>
          <p:cNvPr id="37" name="Tekstvak 36"/>
          <p:cNvSpPr txBox="1"/>
          <p:nvPr/>
        </p:nvSpPr>
        <p:spPr>
          <a:xfrm>
            <a:off x="4908642" y="758314"/>
            <a:ext cx="383438" cy="2893100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nl-NL" sz="1400" dirty="0" smtClean="0">
                <a:solidFill>
                  <a:schemeClr val="bg1"/>
                </a:solidFill>
              </a:rPr>
              <a:t>14</a:t>
            </a:r>
          </a:p>
          <a:p>
            <a:endParaRPr lang="nl-NL" sz="1400" dirty="0">
              <a:solidFill>
                <a:schemeClr val="bg1"/>
              </a:solidFill>
            </a:endParaRPr>
          </a:p>
          <a:p>
            <a:r>
              <a:rPr lang="nl-NL" sz="1400" dirty="0" smtClean="0">
                <a:solidFill>
                  <a:schemeClr val="bg1"/>
                </a:solidFill>
              </a:rPr>
              <a:t>12</a:t>
            </a:r>
          </a:p>
          <a:p>
            <a:endParaRPr lang="nl-NL" sz="1400" dirty="0">
              <a:solidFill>
                <a:schemeClr val="bg1"/>
              </a:solidFill>
            </a:endParaRPr>
          </a:p>
          <a:p>
            <a:r>
              <a:rPr lang="nl-NL" sz="1400" dirty="0" smtClean="0">
                <a:solidFill>
                  <a:schemeClr val="bg1"/>
                </a:solidFill>
              </a:rPr>
              <a:t>10</a:t>
            </a:r>
          </a:p>
          <a:p>
            <a:endParaRPr lang="nl-NL" sz="1400" dirty="0">
              <a:solidFill>
                <a:schemeClr val="bg1"/>
              </a:solidFill>
            </a:endParaRPr>
          </a:p>
          <a:p>
            <a:r>
              <a:rPr lang="nl-NL" sz="1400" dirty="0" smtClean="0">
                <a:solidFill>
                  <a:schemeClr val="bg1"/>
                </a:solidFill>
              </a:rPr>
              <a:t>8</a:t>
            </a:r>
          </a:p>
          <a:p>
            <a:endParaRPr lang="nl-NL" sz="1400" dirty="0">
              <a:solidFill>
                <a:schemeClr val="bg1"/>
              </a:solidFill>
            </a:endParaRPr>
          </a:p>
          <a:p>
            <a:r>
              <a:rPr lang="nl-NL" sz="1400" dirty="0" smtClean="0">
                <a:solidFill>
                  <a:schemeClr val="bg1"/>
                </a:solidFill>
              </a:rPr>
              <a:t>6</a:t>
            </a:r>
          </a:p>
          <a:p>
            <a:endParaRPr lang="nl-NL" sz="1400" dirty="0">
              <a:solidFill>
                <a:schemeClr val="bg1"/>
              </a:solidFill>
            </a:endParaRPr>
          </a:p>
          <a:p>
            <a:r>
              <a:rPr lang="nl-NL" sz="1400" dirty="0" smtClean="0">
                <a:solidFill>
                  <a:schemeClr val="bg1"/>
                </a:solidFill>
              </a:rPr>
              <a:t>4</a:t>
            </a:r>
          </a:p>
          <a:p>
            <a:endParaRPr lang="nl-NL" sz="1400" dirty="0">
              <a:solidFill>
                <a:schemeClr val="bg1"/>
              </a:solidFill>
            </a:endParaRPr>
          </a:p>
          <a:p>
            <a:r>
              <a:rPr lang="nl-NL" sz="1400" dirty="0" smtClean="0">
                <a:solidFill>
                  <a:schemeClr val="bg1"/>
                </a:solidFill>
              </a:rPr>
              <a:t>2</a:t>
            </a:r>
            <a:endParaRPr lang="nl-NL" sz="1400" dirty="0">
              <a:solidFill>
                <a:schemeClr val="bg1"/>
              </a:solidFill>
            </a:endParaRPr>
          </a:p>
        </p:txBody>
      </p:sp>
      <p:sp>
        <p:nvSpPr>
          <p:cNvPr id="39" name="Tekstvak 38"/>
          <p:cNvSpPr txBox="1"/>
          <p:nvPr/>
        </p:nvSpPr>
        <p:spPr>
          <a:xfrm>
            <a:off x="5607844" y="4090759"/>
            <a:ext cx="2425664" cy="276999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1        2        3        4         5       6</a:t>
            </a:r>
            <a:endParaRPr lang="nl-NL" sz="1200" dirty="0">
              <a:solidFill>
                <a:schemeClr val="bg1"/>
              </a:solidFill>
            </a:endParaRPr>
          </a:p>
        </p:txBody>
      </p:sp>
      <p:sp>
        <p:nvSpPr>
          <p:cNvPr id="25" name="Ovaal 24"/>
          <p:cNvSpPr/>
          <p:nvPr/>
        </p:nvSpPr>
        <p:spPr>
          <a:xfrm>
            <a:off x="5724128" y="3311273"/>
            <a:ext cx="72008" cy="45719"/>
          </a:xfrm>
          <a:prstGeom prst="ellipse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1" name="Ovaal 40"/>
          <p:cNvSpPr/>
          <p:nvPr/>
        </p:nvSpPr>
        <p:spPr>
          <a:xfrm>
            <a:off x="6156176" y="2807217"/>
            <a:ext cx="72008" cy="45719"/>
          </a:xfrm>
          <a:prstGeom prst="ellipse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Ovaal 41"/>
          <p:cNvSpPr/>
          <p:nvPr/>
        </p:nvSpPr>
        <p:spPr>
          <a:xfrm>
            <a:off x="6588224" y="2159145"/>
            <a:ext cx="72008" cy="45719"/>
          </a:xfrm>
          <a:prstGeom prst="ellipse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4" name="Ovaal 43"/>
          <p:cNvSpPr/>
          <p:nvPr/>
        </p:nvSpPr>
        <p:spPr>
          <a:xfrm>
            <a:off x="7020272" y="1655089"/>
            <a:ext cx="72008" cy="45719"/>
          </a:xfrm>
          <a:prstGeom prst="ellipse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Ovaal 44"/>
          <p:cNvSpPr/>
          <p:nvPr/>
        </p:nvSpPr>
        <p:spPr>
          <a:xfrm>
            <a:off x="7452320" y="1007017"/>
            <a:ext cx="72008" cy="45719"/>
          </a:xfrm>
          <a:prstGeom prst="ellipse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9216" name="Rechte verbindingslijn 9215"/>
          <p:cNvCxnSpPr/>
          <p:nvPr/>
        </p:nvCxnSpPr>
        <p:spPr>
          <a:xfrm flipV="1">
            <a:off x="5364088" y="836712"/>
            <a:ext cx="2304256" cy="309634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kstvak 1"/>
          <p:cNvSpPr txBox="1"/>
          <p:nvPr/>
        </p:nvSpPr>
        <p:spPr>
          <a:xfrm>
            <a:off x="4052853" y="4869160"/>
            <a:ext cx="48013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Elke veer heeft zijn eigen lijn (Veerconstante)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Het hellingsgetal is hier de Veerconstante</a:t>
            </a:r>
            <a:endParaRPr lang="nl-NL" dirty="0">
              <a:solidFill>
                <a:schemeClr val="bg1"/>
              </a:solidFill>
            </a:endParaRPr>
          </a:p>
        </p:txBody>
      </p:sp>
      <p:grpSp>
        <p:nvGrpSpPr>
          <p:cNvPr id="40" name="Groep 39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43" name="Rechthoek 42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6" name="Rechthoek 45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l-NL" sz="4800" dirty="0" smtClean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De grafiek.</a:t>
              </a:r>
            </a:p>
          </p:txBody>
        </p:sp>
        <p:pic>
          <p:nvPicPr>
            <p:cNvPr id="47" name="Afbeelding 4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986277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6" grpId="0"/>
      <p:bldP spid="37" grpId="0"/>
      <p:bldP spid="39" grpId="0"/>
      <p:bldP spid="25" grpId="0" animBg="1"/>
      <p:bldP spid="41" grpId="0" animBg="1"/>
      <p:bldP spid="42" grpId="0" animBg="1"/>
      <p:bldP spid="44" grpId="0" animBg="1"/>
      <p:bldP spid="4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221" name="TextBox 14"/>
              <p:cNvSpPr txBox="1">
                <a:spLocks noChangeArrowheads="1"/>
              </p:cNvSpPr>
              <p:nvPr/>
            </p:nvSpPr>
            <p:spPr bwMode="auto">
              <a:xfrm>
                <a:off x="763655" y="1148238"/>
                <a:ext cx="4000500" cy="38779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nl-NL" sz="2400" dirty="0" smtClean="0">
                    <a:solidFill>
                      <a:schemeClr val="bg1"/>
                    </a:solidFill>
                  </a:rPr>
                  <a:t>F </a:t>
                </a:r>
                <a:r>
                  <a:rPr lang="nl-NL" sz="2400" dirty="0">
                    <a:solidFill>
                      <a:schemeClr val="bg1"/>
                    </a:solidFill>
                  </a:rPr>
                  <a:t>en</a:t>
                </a:r>
                <a:r>
                  <a:rPr lang="en-US" sz="2400" dirty="0">
                    <a:solidFill>
                      <a:srgbClr val="00B050"/>
                    </a:solidFill>
                    <a:ea typeface="Cambria Math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nl-NL" sz="2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/>
                        <a:cs typeface="Arial" pitchFamily="34" charset="0"/>
                      </a:rPr>
                      <m:t>𝑢</m:t>
                    </m:r>
                    <m:r>
                      <a:rPr lang="nl-NL" sz="2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nl-NL" sz="2400" dirty="0" smtClean="0">
                    <a:solidFill>
                      <a:schemeClr val="bg1"/>
                    </a:solidFill>
                  </a:rPr>
                  <a:t>zijn </a:t>
                </a:r>
                <a:endParaRPr lang="nl-NL" sz="2400" dirty="0">
                  <a:solidFill>
                    <a:schemeClr val="bg1"/>
                  </a:solidFill>
                </a:endParaRPr>
              </a:p>
              <a:p>
                <a:r>
                  <a:rPr lang="nl-NL" sz="2400" dirty="0">
                    <a:solidFill>
                      <a:srgbClr val="FF0000"/>
                    </a:solidFill>
                  </a:rPr>
                  <a:t>evenredig </a:t>
                </a:r>
              </a:p>
              <a:p>
                <a:pPr eaLnBrk="1" hangingPunct="1"/>
                <a:endParaRPr lang="nl-NL" sz="2400" dirty="0">
                  <a:solidFill>
                    <a:schemeClr val="bg1"/>
                  </a:solidFill>
                  <a:latin typeface="Calibri" pitchFamily="34" charset="0"/>
                </a:endParaRPr>
              </a:p>
              <a:p>
                <a:pPr eaLnBrk="1" hangingPunct="1"/>
                <a:endParaRPr lang="nl-NL" sz="2400" dirty="0" smtClean="0">
                  <a:solidFill>
                    <a:schemeClr val="bg1"/>
                  </a:solidFill>
                  <a:latin typeface="Calibri" pitchFamily="34" charset="0"/>
                </a:endParaRPr>
              </a:p>
              <a:p>
                <a:pPr eaLnBrk="1" hangingPunct="1"/>
                <a:endParaRPr lang="nl-NL" sz="2400" dirty="0" smtClean="0">
                  <a:solidFill>
                    <a:schemeClr val="bg1"/>
                  </a:solidFill>
                  <a:latin typeface="Calibri" pitchFamily="34" charset="0"/>
                </a:endParaRPr>
              </a:p>
              <a:p>
                <a:pPr eaLnBrk="1" hangingPunct="1"/>
                <a:endParaRPr lang="nl-NL" sz="2400" dirty="0">
                  <a:solidFill>
                    <a:schemeClr val="bg1"/>
                  </a:solidFill>
                  <a:latin typeface="Calibri" pitchFamily="34" charset="0"/>
                </a:endParaRPr>
              </a:p>
              <a:p>
                <a:pPr eaLnBrk="1" hangingPunct="1"/>
                <a:endParaRPr lang="nl-NL" sz="2400" dirty="0" smtClean="0">
                  <a:solidFill>
                    <a:schemeClr val="bg1"/>
                  </a:solidFill>
                  <a:latin typeface="Calibri" pitchFamily="34" charset="0"/>
                </a:endParaRPr>
              </a:p>
              <a:p>
                <a:pPr eaLnBrk="1" hangingPunct="1"/>
                <a:r>
                  <a:rPr lang="nl-NL" sz="2400" dirty="0" smtClean="0">
                    <a:solidFill>
                      <a:schemeClr val="bg1"/>
                    </a:solidFill>
                    <a:latin typeface="Calibri" pitchFamily="34" charset="0"/>
                  </a:rPr>
                  <a:t>Dit herken</a:t>
                </a:r>
              </a:p>
              <a:p>
                <a:pPr eaLnBrk="1" hangingPunct="1"/>
                <a:r>
                  <a:rPr lang="nl-NL" sz="2400" dirty="0" smtClean="0">
                    <a:solidFill>
                      <a:schemeClr val="bg1"/>
                    </a:solidFill>
                    <a:latin typeface="Calibri" pitchFamily="34" charset="0"/>
                  </a:rPr>
                  <a:t> je aan:</a:t>
                </a:r>
                <a:endParaRPr lang="nl-NL" sz="2000" dirty="0">
                  <a:solidFill>
                    <a:schemeClr val="bg1"/>
                  </a:solidFill>
                  <a:latin typeface="Calibri" pitchFamily="34" charset="0"/>
                </a:endParaRPr>
              </a:p>
              <a:p>
                <a:pPr eaLnBrk="1" hangingPunct="1"/>
                <a:endParaRPr lang="nl-NL" sz="1000" dirty="0">
                  <a:solidFill>
                    <a:schemeClr val="bg1"/>
                  </a:solidFill>
                  <a:latin typeface="Calibri" pitchFamily="34" charset="0"/>
                </a:endParaRPr>
              </a:p>
              <a:p>
                <a:pPr eaLnBrk="1" hangingPunct="1"/>
                <a:endParaRPr lang="nl-NL" sz="2000" dirty="0">
                  <a:solidFill>
                    <a:schemeClr val="bg1"/>
                  </a:solidFill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9221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3655" y="1148238"/>
                <a:ext cx="4000500" cy="3877985"/>
              </a:xfrm>
              <a:prstGeom prst="rect">
                <a:avLst/>
              </a:prstGeom>
              <a:blipFill rotWithShape="0">
                <a:blip r:embed="rId3"/>
                <a:stretch>
                  <a:fillRect l="-2283" t="-109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hoek 1"/>
              <p:cNvSpPr/>
              <p:nvPr/>
            </p:nvSpPr>
            <p:spPr>
              <a:xfrm>
                <a:off x="5620633" y="1670148"/>
                <a:ext cx="1977593" cy="1271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nl-NL" dirty="0" smtClean="0">
                    <a:solidFill>
                      <a:prstClr val="black">
                        <a:tint val="75000"/>
                      </a:prst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5400">
                        <a:solidFill>
                          <a:srgbClr val="FFFF0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  <m:r>
                      <a:rPr lang="en-US" sz="5400" b="0" i="1" smtClean="0">
                        <a:solidFill>
                          <a:srgbClr val="FFFF0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𝑐</m:t>
                    </m:r>
                    <m:r>
                      <a:rPr lang="en-US" sz="540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5400" i="1" smtClean="0">
                            <a:solidFill>
                              <a:prstClr val="black">
                                <a:tint val="75000"/>
                              </a:prstClr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𝐹</m:t>
                        </m:r>
                      </m:num>
                      <m:den>
                        <m:r>
                          <a:rPr lang="nl-NL" sz="48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  <m:t>𝑢</m:t>
                        </m:r>
                      </m:den>
                    </m:f>
                  </m:oMath>
                </a14:m>
                <a:endParaRPr lang="nl-NL" sz="4800" dirty="0"/>
              </a:p>
            </p:txBody>
          </p:sp>
        </mc:Choice>
        <mc:Fallback xmlns="">
          <p:sp>
            <p:nvSpPr>
              <p:cNvPr id="2" name="Rechthoe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0633" y="1670148"/>
                <a:ext cx="1977593" cy="127188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hoek 2"/>
              <p:cNvSpPr/>
              <p:nvPr/>
            </p:nvSpPr>
            <p:spPr>
              <a:xfrm>
                <a:off x="5910657" y="1125510"/>
                <a:ext cx="3248005" cy="51858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sz="32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  <a:ea typeface="Cambria Math"/>
                        <a:cs typeface="Arial" pitchFamily="34" charset="0"/>
                      </a:rPr>
                      <m:t>𝐶</m:t>
                    </m:r>
                  </m:oMath>
                </a14:m>
                <a:r>
                  <a:rPr lang="nl-NL" sz="3200" dirty="0" smtClean="0">
                    <a:solidFill>
                      <a:schemeClr val="bg1"/>
                    </a:solidFill>
                  </a:rPr>
                  <a:t> = Constant!</a:t>
                </a:r>
              </a:p>
              <a:p>
                <a:endParaRPr lang="nl-NL" sz="3200" dirty="0">
                  <a:solidFill>
                    <a:schemeClr val="bg1"/>
                  </a:solidFill>
                </a:endParaRPr>
              </a:p>
              <a:p>
                <a:endParaRPr lang="nl-NL" sz="3200" dirty="0">
                  <a:solidFill>
                    <a:schemeClr val="bg1"/>
                  </a:solidFill>
                </a:endParaRPr>
              </a:p>
              <a:p>
                <a:endParaRPr lang="nl-NL" sz="3200" dirty="0" smtClean="0">
                  <a:solidFill>
                    <a:schemeClr val="bg1"/>
                  </a:solidFill>
                </a:endParaRPr>
              </a:p>
              <a:p>
                <a:r>
                  <a:rPr lang="nl-NL" sz="3200" dirty="0" smtClean="0">
                    <a:solidFill>
                      <a:schemeClr val="bg1"/>
                    </a:solidFill>
                  </a:rPr>
                  <a:t>Grafiek is een </a:t>
                </a:r>
                <a:br>
                  <a:rPr lang="nl-NL" sz="3200" dirty="0" smtClean="0">
                    <a:solidFill>
                      <a:schemeClr val="bg1"/>
                    </a:solidFill>
                  </a:rPr>
                </a:br>
                <a:r>
                  <a:rPr lang="nl-NL" sz="3200" dirty="0" smtClean="0">
                    <a:solidFill>
                      <a:schemeClr val="bg1"/>
                    </a:solidFill>
                  </a:rPr>
                  <a:t>rechte lijn </a:t>
                </a:r>
              </a:p>
              <a:p>
                <a:r>
                  <a:rPr lang="nl-NL" sz="3200" dirty="0" smtClean="0">
                    <a:solidFill>
                      <a:schemeClr val="bg1"/>
                    </a:solidFill>
                  </a:rPr>
                  <a:t>door oorsprong</a:t>
                </a:r>
              </a:p>
              <a:p>
                <a:endParaRPr lang="nl-NL" sz="3200" dirty="0">
                  <a:solidFill>
                    <a:schemeClr val="bg1"/>
                  </a:solidFill>
                </a:endParaRPr>
              </a:p>
              <a:p>
                <a:r>
                  <a:rPr lang="nl-NL" sz="3200" dirty="0" smtClean="0">
                    <a:solidFill>
                      <a:schemeClr val="bg1"/>
                    </a:solidFill>
                  </a:rPr>
                  <a:t>F   	2 x zo groot</a:t>
                </a:r>
              </a:p>
              <a:p>
                <a14:m>
                  <m:oMath xmlns:m="http://schemas.openxmlformats.org/officeDocument/2006/math">
                    <m:r>
                      <a:rPr lang="nl-NL" sz="32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/>
                        <a:cs typeface="Arial" pitchFamily="34" charset="0"/>
                      </a:rPr>
                      <m:t>𝑢</m:t>
                    </m:r>
                  </m:oMath>
                </a14:m>
                <a:r>
                  <a:rPr lang="nl-NL" sz="3200" dirty="0">
                    <a:solidFill>
                      <a:schemeClr val="bg1"/>
                    </a:solidFill>
                  </a:rPr>
                  <a:t>	</a:t>
                </a:r>
                <a:r>
                  <a:rPr lang="nl-NL" sz="3200" dirty="0" smtClean="0">
                    <a:solidFill>
                      <a:schemeClr val="bg1"/>
                    </a:solidFill>
                  </a:rPr>
                  <a:t>2 x zo groot</a:t>
                </a:r>
                <a:endParaRPr lang="nl-NL" sz="32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Rechthoe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0657" y="1125510"/>
                <a:ext cx="3248005" cy="5185843"/>
              </a:xfrm>
              <a:prstGeom prst="rect">
                <a:avLst/>
              </a:prstGeom>
              <a:blipFill rotWithShape="0">
                <a:blip r:embed="rId5"/>
                <a:stretch>
                  <a:fillRect l="-4887" t="-1529" r="-394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kstvak 3"/>
          <p:cNvSpPr txBox="1"/>
          <p:nvPr/>
        </p:nvSpPr>
        <p:spPr>
          <a:xfrm>
            <a:off x="4256852" y="1372334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1) Formule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4288860" y="3654662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</a:t>
            </a:r>
            <a:r>
              <a:rPr lang="nl-NL" dirty="0" smtClean="0">
                <a:solidFill>
                  <a:schemeClr val="bg1"/>
                </a:solidFill>
              </a:rPr>
              <a:t>) grafiek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4394188" y="5517906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3) tabel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6" name="Rechte verbindingslijn met pijl 5"/>
          <p:cNvCxnSpPr/>
          <p:nvPr/>
        </p:nvCxnSpPr>
        <p:spPr>
          <a:xfrm flipV="1">
            <a:off x="2674782" y="1741666"/>
            <a:ext cx="1614078" cy="22823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met pijl 14"/>
          <p:cNvCxnSpPr/>
          <p:nvPr/>
        </p:nvCxnSpPr>
        <p:spPr>
          <a:xfrm>
            <a:off x="2689444" y="4021702"/>
            <a:ext cx="1704744" cy="14962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met pijl 15"/>
          <p:cNvCxnSpPr>
            <a:endCxn id="11" idx="1"/>
          </p:cNvCxnSpPr>
          <p:nvPr/>
        </p:nvCxnSpPr>
        <p:spPr>
          <a:xfrm flipV="1">
            <a:off x="2689444" y="3839328"/>
            <a:ext cx="1599416" cy="1823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ep 13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7" name="Rechthoek 16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8" name="Rechthoek 17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l-NL" sz="4800" dirty="0" smtClean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Veerconstante  Recht evenredig</a:t>
              </a:r>
            </a:p>
          </p:txBody>
        </p:sp>
        <p:pic>
          <p:nvPicPr>
            <p:cNvPr id="19" name="Afbeelding 1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028012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ep 13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7" name="Rechthoek 16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8" name="Rechthoek 17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nl-NL" sz="4800" dirty="0" smtClean="0">
                  <a:solidFill>
                    <a:schemeClr val="accent5">
                      <a:lumMod val="40000"/>
                      <a:lumOff val="60000"/>
                    </a:schemeClr>
                  </a:solidFill>
                </a:rPr>
                <a:t>Twee modellen</a:t>
              </a:r>
              <a:endParaRPr lang="nl-NL" sz="4800" dirty="0" smtClean="0">
                <a:solidFill>
                  <a:schemeClr val="accent5">
                    <a:lumMod val="40000"/>
                    <a:lumOff val="60000"/>
                  </a:schemeClr>
                </a:solidFill>
              </a:endParaRPr>
            </a:p>
          </p:txBody>
        </p:sp>
        <p:pic>
          <p:nvPicPr>
            <p:cNvPr id="19" name="Afbeelding 1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5" name="Tekstvak 4"/>
          <p:cNvSpPr txBox="1"/>
          <p:nvPr/>
        </p:nvSpPr>
        <p:spPr>
          <a:xfrm>
            <a:off x="930789" y="1813082"/>
            <a:ext cx="781767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rgbClr val="FFFF00"/>
                </a:solidFill>
              </a:rPr>
              <a:t>Kwalitatief model</a:t>
            </a:r>
            <a:r>
              <a:rPr lang="nl-NL" sz="2800" dirty="0" smtClean="0">
                <a:solidFill>
                  <a:schemeClr val="bg1"/>
                </a:solidFill>
              </a:rPr>
              <a:t>:</a:t>
            </a:r>
          </a:p>
          <a:p>
            <a:r>
              <a:rPr lang="nl-NL" sz="2800" dirty="0" smtClean="0">
                <a:solidFill>
                  <a:schemeClr val="bg1"/>
                </a:solidFill>
              </a:rPr>
              <a:t>Omschrijving in woorden hoe grootheden met elkaar samenhangen</a:t>
            </a:r>
          </a:p>
          <a:p>
            <a:endParaRPr lang="nl-NL" sz="2800" dirty="0">
              <a:solidFill>
                <a:schemeClr val="bg1"/>
              </a:solidFill>
            </a:endParaRPr>
          </a:p>
          <a:p>
            <a:r>
              <a:rPr lang="nl-NL" sz="2800" dirty="0" smtClean="0">
                <a:solidFill>
                  <a:srgbClr val="FFFF00"/>
                </a:solidFill>
              </a:rPr>
              <a:t>Kwantitatief model:</a:t>
            </a:r>
          </a:p>
          <a:p>
            <a:r>
              <a:rPr lang="nl-NL" sz="2800" dirty="0" smtClean="0">
                <a:solidFill>
                  <a:schemeClr val="bg1"/>
                </a:solidFill>
              </a:rPr>
              <a:t>Omschrijft het precieze verband tussen grootheden met een formule of getallen.</a:t>
            </a:r>
            <a:endParaRPr lang="nl-NL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4324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1367</TotalTime>
  <Words>239</Words>
  <Application>Microsoft Office PowerPoint</Application>
  <PresentationFormat>Diavoorstelling (4:3)</PresentationFormat>
  <Paragraphs>124</Paragraphs>
  <Slides>6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Cambria Math</vt:lpstr>
      <vt:lpstr>Office Theme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Ricardo</dc:creator>
  <cp:lastModifiedBy>Wim Tomassen</cp:lastModifiedBy>
  <cp:revision>121</cp:revision>
  <dcterms:created xsi:type="dcterms:W3CDTF">2010-04-04T19:22:57Z</dcterms:created>
  <dcterms:modified xsi:type="dcterms:W3CDTF">2015-03-09T12:06:17Z</dcterms:modified>
</cp:coreProperties>
</file>