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6381-B5E3-4955-8E91-2B64E838C627}" type="datetimeFigureOut">
              <a:rPr lang="nl-NL" smtClean="0"/>
              <a:pPr/>
              <a:t>3-4-2011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4037-5532-4C63-8889-FDDFC87396E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6381-B5E3-4955-8E91-2B64E838C627}" type="datetimeFigureOut">
              <a:rPr lang="nl-NL" smtClean="0"/>
              <a:pPr/>
              <a:t>3-4-2011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4037-5532-4C63-8889-FDDFC87396E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6381-B5E3-4955-8E91-2B64E838C627}" type="datetimeFigureOut">
              <a:rPr lang="nl-NL" smtClean="0"/>
              <a:pPr/>
              <a:t>3-4-2011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4037-5532-4C63-8889-FDDFC87396E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6381-B5E3-4955-8E91-2B64E838C627}" type="datetimeFigureOut">
              <a:rPr lang="nl-NL" smtClean="0"/>
              <a:pPr/>
              <a:t>3-4-2011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4037-5532-4C63-8889-FDDFC87396E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6381-B5E3-4955-8E91-2B64E838C627}" type="datetimeFigureOut">
              <a:rPr lang="nl-NL" smtClean="0"/>
              <a:pPr/>
              <a:t>3-4-2011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4037-5532-4C63-8889-FDDFC87396E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6381-B5E3-4955-8E91-2B64E838C627}" type="datetimeFigureOut">
              <a:rPr lang="nl-NL" smtClean="0"/>
              <a:pPr/>
              <a:t>3-4-2011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4037-5532-4C63-8889-FDDFC87396E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6381-B5E3-4955-8E91-2B64E838C627}" type="datetimeFigureOut">
              <a:rPr lang="nl-NL" smtClean="0"/>
              <a:pPr/>
              <a:t>3-4-2011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4037-5532-4C63-8889-FDDFC87396E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6381-B5E3-4955-8E91-2B64E838C627}" type="datetimeFigureOut">
              <a:rPr lang="nl-NL" smtClean="0"/>
              <a:pPr/>
              <a:t>3-4-2011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4037-5532-4C63-8889-FDDFC87396E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6381-B5E3-4955-8E91-2B64E838C627}" type="datetimeFigureOut">
              <a:rPr lang="nl-NL" smtClean="0"/>
              <a:pPr/>
              <a:t>3-4-2011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4037-5532-4C63-8889-FDDFC87396E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6381-B5E3-4955-8E91-2B64E838C627}" type="datetimeFigureOut">
              <a:rPr lang="nl-NL" smtClean="0"/>
              <a:pPr/>
              <a:t>3-4-2011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4037-5532-4C63-8889-FDDFC87396E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6381-B5E3-4955-8E91-2B64E838C627}" type="datetimeFigureOut">
              <a:rPr lang="nl-NL" smtClean="0"/>
              <a:pPr/>
              <a:t>3-4-2011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4037-5532-4C63-8889-FDDFC87396E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F6381-B5E3-4955-8E91-2B64E838C627}" type="datetimeFigureOut">
              <a:rPr lang="nl-NL" smtClean="0"/>
              <a:pPr/>
              <a:t>3-4-2011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E4037-5532-4C63-8889-FDDFC87396E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rekenen</a:t>
            </a:r>
          </a:p>
        </p:txBody>
      </p:sp>
      <p:pic>
        <p:nvPicPr>
          <p:cNvPr id="1536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24625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sp>
        <p:nvSpPr>
          <p:cNvPr id="15366" name="TextBox 14"/>
          <p:cNvSpPr txBox="1">
            <a:spLocks noChangeArrowheads="1"/>
          </p:cNvSpPr>
          <p:nvPr/>
        </p:nvSpPr>
        <p:spPr bwMode="auto">
          <a:xfrm>
            <a:off x="1571625" y="714375"/>
            <a:ext cx="6072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Na deze les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kan 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je:</a:t>
            </a: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371600" y="1914525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Hoe je krachten meet</a:t>
            </a:r>
          </a:p>
          <a:p>
            <a:pPr>
              <a:defRPr/>
            </a:pPr>
            <a:r>
              <a:rPr lang="nl-NL" dirty="0" smtClean="0"/>
              <a:t>Het begrip veerconstante</a:t>
            </a:r>
          </a:p>
        </p:txBody>
      </p:sp>
    </p:spTree>
    <p:extLst>
      <p:ext uri="{BB962C8B-B14F-4D97-AF65-F5344CB8AC3E}">
        <p14:creationId xmlns:p14="http://schemas.microsoft.com/office/powerpoint/2010/main" val="153563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nl-N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Soorten veren</a:t>
            </a:r>
            <a:endParaRPr lang="nl-NL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De gevolgen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nl-NL" dirty="0" smtClean="0">
                <a:solidFill>
                  <a:srgbClr val="FFFF00"/>
                </a:solidFill>
              </a:rPr>
              <a:t>Stugge veer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is dik en er is een </a:t>
            </a:r>
            <a:r>
              <a:rPr lang="nl-NL" dirty="0" smtClean="0">
                <a:solidFill>
                  <a:srgbClr val="FFFF00"/>
                </a:solidFill>
              </a:rPr>
              <a:t>grote kracht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nodig om hem uit te rekken.</a:t>
            </a:r>
          </a:p>
          <a:p>
            <a:pPr lvl="0">
              <a:defRPr/>
            </a:pPr>
            <a:endParaRPr lang="nl-NL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lvl="0">
              <a:defRPr/>
            </a:pPr>
            <a:r>
              <a:rPr lang="nl-NL" dirty="0" smtClean="0">
                <a:solidFill>
                  <a:srgbClr val="FFFF00"/>
                </a:solidFill>
              </a:rPr>
              <a:t>Slappe veer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is dun en is een </a:t>
            </a:r>
            <a:r>
              <a:rPr lang="nl-NL" dirty="0" smtClean="0">
                <a:solidFill>
                  <a:srgbClr val="FFFF00"/>
                </a:solidFill>
              </a:rPr>
              <a:t>kleine kracht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nodig om hem uit te rekken.</a:t>
            </a:r>
          </a:p>
          <a:p>
            <a:endParaRPr lang="nl-NL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365104"/>
            <a:ext cx="625332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024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648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De uitrekking</a:t>
            </a:r>
            <a:endParaRPr lang="nl-NL" dirty="0"/>
          </a:p>
        </p:txBody>
      </p:sp>
      <p:pic>
        <p:nvPicPr>
          <p:cNvPr id="13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-11589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De veer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789490"/>
              </p:ext>
            </p:extLst>
          </p:nvPr>
        </p:nvGraphicFramePr>
        <p:xfrm>
          <a:off x="611560" y="1412776"/>
          <a:ext cx="43204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Kracht</a:t>
                      </a:r>
                      <a:r>
                        <a:rPr lang="nl-NL" baseline="0" dirty="0" smtClean="0"/>
                        <a:t> in 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Uitrekking in cm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0,05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0,15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0,25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6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40768"/>
            <a:ext cx="3343275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09600" y="4437112"/>
            <a:ext cx="4394448" cy="1841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groot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= 0,05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cm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591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1777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De kenmerken.</a:t>
            </a:r>
            <a:endParaRPr lang="nl-NL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640763" cy="964704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De veer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278160" y="1268760"/>
            <a:ext cx="85876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Een veer heeft een </a:t>
            </a:r>
            <a:b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veerconstante (C in N/cm)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veerkracht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recht evenredig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met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lengte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9692" y="428625"/>
            <a:ext cx="2294308" cy="264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8254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63408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Veerconstanten berekenen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Arial" charset="0"/>
              </a:rPr>
              <a:t>Rekenenen met veerconstante</a:t>
            </a:r>
            <a:endParaRPr lang="nl-NL" sz="1000" b="1" i="1" dirty="0">
              <a:solidFill>
                <a:schemeClr val="accent1">
                  <a:lumMod val="20000"/>
                  <a:lumOff val="80000"/>
                </a:schemeClr>
              </a:solidFill>
              <a:cs typeface="Arial" charset="0"/>
            </a:endParaRPr>
          </a:p>
        </p:txBody>
      </p:sp>
      <p:pic>
        <p:nvPicPr>
          <p:cNvPr id="1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1028700" y="2089014"/>
            <a:ext cx="6858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60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1371600" y="2089014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60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1144588" y="2331902"/>
            <a:ext cx="342900" cy="800100"/>
            <a:chOff x="2497" y="3217"/>
            <a:chExt cx="540" cy="1260"/>
          </a:xfrm>
        </p:grpSpPr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2497" y="3217"/>
              <a:ext cx="36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2497" y="339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2497" y="375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2497" y="411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 flipH="1">
              <a:off x="2497" y="357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9" name="Line 6"/>
            <p:cNvSpPr>
              <a:spLocks noChangeShapeType="1"/>
            </p:cNvSpPr>
            <p:nvPr/>
          </p:nvSpPr>
          <p:spPr bwMode="auto">
            <a:xfrm flipH="1">
              <a:off x="2497" y="393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0" name="Line 5"/>
            <p:cNvSpPr>
              <a:spLocks noChangeShapeType="1"/>
            </p:cNvSpPr>
            <p:nvPr/>
          </p:nvSpPr>
          <p:spPr bwMode="auto">
            <a:xfrm flipH="1">
              <a:off x="2677" y="4297"/>
              <a:ext cx="36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60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21" name="Line 3"/>
          <p:cNvSpPr>
            <a:spLocks noChangeShapeType="1"/>
          </p:cNvSpPr>
          <p:nvPr/>
        </p:nvSpPr>
        <p:spPr bwMode="auto">
          <a:xfrm>
            <a:off x="1257300" y="3146296"/>
            <a:ext cx="0" cy="1143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60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914400" y="3232014"/>
            <a:ext cx="800100" cy="3429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 N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1"/>
          <p:cNvSpPr txBox="1">
            <a:spLocks noChangeArrowheads="1"/>
          </p:cNvSpPr>
          <p:nvPr/>
        </p:nvSpPr>
        <p:spPr bwMode="auto">
          <a:xfrm>
            <a:off x="1928794" y="2403340"/>
            <a:ext cx="1214446" cy="4286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N / cm</a:t>
            </a:r>
            <a:endParaRPr kumimoji="0" lang="nl-NL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4"/>
          <p:cNvSpPr>
            <a:spLocks noChangeArrowheads="1"/>
          </p:cNvSpPr>
          <p:nvPr/>
        </p:nvSpPr>
        <p:spPr bwMode="auto">
          <a:xfrm>
            <a:off x="451446" y="1018345"/>
            <a:ext cx="730199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Aan een veer met een veerconstante van 10 N / cm </a:t>
            </a:r>
            <a:b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wordt een gewicht gehangen van 10 N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2339752" y="2805770"/>
                <a:ext cx="6072230" cy="2494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nl-NL" sz="2000" b="0" i="0" u="none" strike="noStrike" cap="none" normalizeH="0" baseline="0" dirty="0" smtClean="0">
                    <a:ln>
                      <a:noFill/>
                    </a:ln>
                    <a:solidFill>
                      <a:schemeClr val="accent1">
                        <a:lumMod val="20000"/>
                        <a:lumOff val="80000"/>
                      </a:schemeClr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F = 10 N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nl-NL" sz="20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C = 5 N / cm</a:t>
                </a:r>
              </a:p>
              <a:p>
                <a:pPr lvl="0"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400" i="1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∆</m:t>
                      </m:r>
                      <m:r>
                        <a:rPr lang="en-US" sz="2400" i="1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𝑙</m:t>
                      </m:r>
                      <m:r>
                        <a:rPr lang="en-US" sz="2400" i="1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 ?</m:t>
                      </m:r>
                    </m:oMath>
                  </m:oMathPara>
                </a14:m>
                <a:endParaRPr kumimoji="0" lang="nl-NL" sz="2400" b="0" i="0" u="none" strike="noStrike" cap="none" normalizeH="0" baseline="0" dirty="0" smtClean="0">
                  <a:ln>
                    <a:noFill/>
                  </a:ln>
                  <a:solidFill>
                    <a:schemeClr val="accent1">
                      <a:lumMod val="20000"/>
                      <a:lumOff val="80000"/>
                    </a:schemeClr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400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∆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𝑙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𝐹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kumimoji="0" lang="nl-NL" sz="2000" b="0" i="0" u="none" strike="noStrike" cap="none" normalizeH="0" baseline="0" dirty="0" smtClean="0">
                  <a:ln>
                    <a:noFill/>
                  </a:ln>
                  <a:solidFill>
                    <a:schemeClr val="accent1">
                      <a:lumMod val="20000"/>
                      <a:lumOff val="80000"/>
                    </a:schemeClr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  <a:p>
                <a:pPr lvl="0" eaLnBrk="0" hangingPunct="0"/>
                <a14:m>
                  <m:oMath xmlns:m="http://schemas.openxmlformats.org/officeDocument/2006/math">
                    <m:r>
                      <a:rPr lang="nl-NL" sz="2800" i="1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∆</m:t>
                    </m:r>
                    <m:r>
                      <a:rPr lang="en-US" sz="2800" i="1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𝑙</m:t>
                    </m:r>
                    <m:r>
                      <a:rPr lang="en-US" sz="2800" i="1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10</m:t>
                        </m:r>
                        <m:r>
                          <a:rPr lang="en-US" sz="28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𝑁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en-US" sz="28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𝑁</m:t>
                        </m:r>
                        <m:r>
                          <a:rPr lang="en-US" sz="28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/</m:t>
                        </m:r>
                        <m:r>
                          <a:rPr lang="en-US" sz="28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𝑐𝑚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=2 </m:t>
                    </m:r>
                    <m:r>
                      <a:rPr lang="en-US" sz="2800" b="0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𝑐𝑚</m:t>
                    </m:r>
                  </m:oMath>
                </a14:m>
                <a:r>
                  <a:rPr kumimoji="0" lang="nl-NL" sz="2800" b="0" i="0" u="none" strike="noStrike" cap="none" normalizeH="0" baseline="0" dirty="0" smtClean="0">
                    <a:ln>
                      <a:noFill/>
                    </a:ln>
                    <a:solidFill>
                      <a:schemeClr val="accent1">
                        <a:lumMod val="20000"/>
                        <a:lumOff val="80000"/>
                      </a:schemeClr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endParaRPr kumimoji="0" lang="nl-NL" sz="5400" b="0" i="0" u="none" strike="noStrike" cap="none" normalizeH="0" baseline="0" dirty="0" smtClean="0">
                  <a:ln>
                    <a:noFill/>
                  </a:ln>
                  <a:solidFill>
                    <a:schemeClr val="accent1">
                      <a:lumMod val="20000"/>
                      <a:lumOff val="8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39752" y="2805770"/>
                <a:ext cx="6072230" cy="2494786"/>
              </a:xfrm>
              <a:prstGeom prst="rect">
                <a:avLst/>
              </a:prstGeom>
              <a:blipFill rotWithShape="1">
                <a:blip r:embed="rId3"/>
                <a:stretch>
                  <a:fillRect l="-110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17943" y="3235610"/>
                <a:ext cx="1221809" cy="966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40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C=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4000" i="1" dirty="0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nl-NL" sz="4000" i="1" dirty="0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𝐹</m:t>
                        </m:r>
                      </m:num>
                      <m:den>
                        <m:r>
                          <a:rPr lang="nl-NL" sz="400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nl-NL" sz="400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𝑙</m:t>
                        </m:r>
                      </m:den>
                    </m:f>
                  </m:oMath>
                </a14:m>
                <a:endParaRPr lang="nl-NL" sz="40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7943" y="3235610"/>
                <a:ext cx="1221809" cy="966483"/>
              </a:xfrm>
              <a:prstGeom prst="rect">
                <a:avLst/>
              </a:prstGeom>
              <a:blipFill rotWithShape="1">
                <a:blip r:embed="rId4"/>
                <a:stretch>
                  <a:fillRect l="-17413" b="-1202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vak 1"/>
          <p:cNvSpPr txBox="1"/>
          <p:nvPr/>
        </p:nvSpPr>
        <p:spPr>
          <a:xfrm>
            <a:off x="8170072" y="286627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C000"/>
                </a:solidFill>
              </a:rPr>
              <a:t>6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6861490" y="32356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C000"/>
                </a:solidFill>
              </a:rPr>
              <a:t>3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8170072" y="408779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C000"/>
                </a:solidFill>
              </a:rPr>
              <a:t>2</a:t>
            </a:r>
            <a:endParaRPr lang="nl-NL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/>
              <p:cNvSpPr txBox="1"/>
              <p:nvPr/>
            </p:nvSpPr>
            <p:spPr>
              <a:xfrm>
                <a:off x="5601451" y="2023727"/>
                <a:ext cx="3492303" cy="730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nl-NL" sz="20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m:t>Veerconstante</m:t>
                      </m:r>
                      <m:r>
                        <m:rPr>
                          <m:nor/>
                        </m:rPr>
                        <a:rPr lang="nl-NL" sz="20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m:t> =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𝐾𝑟𝑎𝑐h𝑡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𝑢𝑖𝑡𝑟𝑒𝑘𝑘𝑖𝑛𝑔</m:t>
                          </m:r>
                        </m:den>
                      </m:f>
                    </m:oMath>
                  </m:oMathPara>
                </a14:m>
                <a:endParaRPr lang="nl-NL" sz="2000" dirty="0"/>
              </a:p>
            </p:txBody>
          </p:sp>
        </mc:Choice>
        <mc:Fallback xmlns="">
          <p:sp>
            <p:nvSpPr>
              <p:cNvPr id="3" name="Tekstvak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451" y="2023727"/>
                <a:ext cx="3492303" cy="73064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5"/>
              <p:cNvSpPr txBox="1"/>
              <p:nvPr/>
            </p:nvSpPr>
            <p:spPr>
              <a:xfrm>
                <a:off x="7020272" y="4437112"/>
                <a:ext cx="1327864" cy="967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4000" i="1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nl-NL" sz="4000" i="1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𝑙</m:t>
                    </m:r>
                    <m:r>
                      <a:rPr lang="nl-NL" sz="4000" i="1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nl-NL" sz="40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4000" i="1" dirty="0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nl-NL" sz="4000" i="1" dirty="0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𝐹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𝐶</m:t>
                        </m:r>
                      </m:den>
                    </m:f>
                  </m:oMath>
                </a14:m>
                <a:endParaRPr lang="nl-NL" sz="40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4437112"/>
                <a:ext cx="1327864" cy="967124"/>
              </a:xfrm>
              <a:prstGeom prst="rect">
                <a:avLst/>
              </a:prstGeom>
              <a:blipFill rotWithShape="1">
                <a:blip r:embed="rId6"/>
                <a:stretch>
                  <a:fillRect b="-1132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5"/>
              <p:cNvSpPr txBox="1"/>
              <p:nvPr/>
            </p:nvSpPr>
            <p:spPr>
              <a:xfrm>
                <a:off x="6985996" y="5454686"/>
                <a:ext cx="190648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3200" dirty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F</a:t>
                </a:r>
                <a:r>
                  <a:rPr lang="nl-NL" sz="32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= C x </a:t>
                </a:r>
                <a14:m>
                  <m:oMath xmlns:m="http://schemas.openxmlformats.org/officeDocument/2006/math">
                    <m:r>
                      <a:rPr lang="nl-NL" sz="3200" i="1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nl-NL" sz="3200" i="1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𝑙</m:t>
                    </m:r>
                  </m:oMath>
                </a14:m>
                <a:endParaRPr lang="nl-NL" sz="32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996" y="5454686"/>
                <a:ext cx="1906484" cy="584775"/>
              </a:xfrm>
              <a:prstGeom prst="rect">
                <a:avLst/>
              </a:prstGeom>
              <a:blipFill rotWithShape="1">
                <a:blip r:embed="rId7"/>
                <a:stretch>
                  <a:fillRect l="-8307" t="-13542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03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" grpId="0"/>
      <p:bldP spid="27" grpId="0"/>
      <p:bldP spid="28" grpId="0"/>
      <p:bldP spid="3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7.3 Krachten meten.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dirty="0" smtClean="0"/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Kracht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472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Kracht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Grootheid	Kracht		F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Eenheid</a:t>
            </a:r>
            <a:r>
              <a:rPr kumimoji="0" lang="nl-NL" sz="3200" b="0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Newton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812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Kracht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1013396"/>
            <a:ext cx="17145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7624" y="3645024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Isaac Newton</a:t>
            </a:r>
          </a:p>
          <a:p>
            <a:pPr algn="ctr"/>
            <a:r>
              <a:rPr lang="nl-NL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642 </a:t>
            </a:r>
            <a:r>
              <a:rPr lang="nl-NL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tot </a:t>
            </a:r>
            <a:r>
              <a:rPr lang="nl-NL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1727</a:t>
            </a:r>
          </a:p>
          <a:p>
            <a:pPr algn="ctr"/>
            <a:endParaRPr lang="nl-NL" sz="24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nl-NL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Drie </a:t>
            </a:r>
            <a:r>
              <a:rPr lang="nl-NL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basiswetten van de mechanica.</a:t>
            </a:r>
          </a:p>
        </p:txBody>
      </p:sp>
    </p:spTree>
    <p:extLst>
      <p:ext uri="{BB962C8B-B14F-4D97-AF65-F5344CB8AC3E}">
        <p14:creationId xmlns:p14="http://schemas.microsoft.com/office/powerpoint/2010/main" val="15960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48680"/>
            <a:ext cx="2180481" cy="3034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2919" y="91281"/>
            <a:ext cx="8229600" cy="1143000"/>
          </a:xfrm>
        </p:spPr>
        <p:txBody>
          <a:bodyPr/>
          <a:lstStyle/>
          <a:p>
            <a:pPr algn="l"/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Isaac </a:t>
            </a:r>
            <a:r>
              <a:rPr lang="nl-NL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Newton’s</a:t>
            </a: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1</a:t>
            </a:r>
            <a:r>
              <a:rPr lang="nl-NL" baseline="30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ste</a:t>
            </a: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wet</a:t>
            </a:r>
            <a:endParaRPr lang="nl-NL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72072"/>
          </a:xfrm>
        </p:spPr>
        <p:txBody>
          <a:bodyPr>
            <a:normAutofit fontScale="85000" lnSpcReduction="20000"/>
          </a:bodyPr>
          <a:lstStyle/>
          <a:p>
            <a:r>
              <a:rPr lang="nl-NL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Newton’s</a:t>
            </a:r>
            <a:r>
              <a:rPr lang="nl-NL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nl-NL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eerste wet</a:t>
            </a:r>
            <a:endParaRPr lang="nl-NL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nl-NL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 </a:t>
            </a:r>
          </a:p>
          <a:p>
            <a:pPr indent="19050">
              <a:buNone/>
            </a:pP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Als de </a:t>
            </a:r>
            <a:r>
              <a:rPr lang="nl-NL" dirty="0" smtClean="0">
                <a:solidFill>
                  <a:srgbClr val="FFFF00"/>
                </a:solidFill>
              </a:rPr>
              <a:t>resultante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(som/resultaat van </a:t>
            </a:r>
          </a:p>
          <a:p>
            <a:pPr indent="19050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de)</a:t>
            </a:r>
            <a:r>
              <a:rPr lang="nl-NL" dirty="0" smtClean="0">
                <a:solidFill>
                  <a:srgbClr val="FFFF00"/>
                </a:solidFill>
              </a:rPr>
              <a:t> kracht </a:t>
            </a: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op een voorwerp 0 N is  dan:</a:t>
            </a:r>
          </a:p>
          <a:p>
            <a:pPr indent="19050">
              <a:buNone/>
            </a:pPr>
            <a:endParaRPr lang="nl-NL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indent="19050">
              <a:buFont typeface="+mj-lt"/>
              <a:buAutoNum type="arabicPeriod"/>
            </a:pP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beweegt het voorwerp met </a:t>
            </a:r>
            <a:b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</a:t>
            </a:r>
            <a:r>
              <a:rPr lang="nl-NL" dirty="0" smtClean="0">
                <a:solidFill>
                  <a:srgbClr val="FFFF00"/>
                </a:solidFill>
              </a:rPr>
              <a:t>constante snelheid</a:t>
            </a: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/>
            </a:r>
            <a:b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     of</a:t>
            </a:r>
          </a:p>
          <a:p>
            <a:pPr indent="19050">
              <a:buFont typeface="+mj-lt"/>
              <a:buAutoNum type="arabicPeriod"/>
            </a:pPr>
            <a:r>
              <a:rPr lang="nl-NL" dirty="0">
                <a:solidFill>
                  <a:srgbClr val="FFFF00"/>
                </a:solidFill>
              </a:rPr>
              <a:t>s</a:t>
            </a:r>
            <a:r>
              <a:rPr lang="nl-NL" dirty="0" smtClean="0">
                <a:solidFill>
                  <a:srgbClr val="FFFF00"/>
                </a:solidFill>
              </a:rPr>
              <a:t>taat</a:t>
            </a: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het voorwerp </a:t>
            </a:r>
            <a:r>
              <a:rPr lang="nl-NL" dirty="0" smtClean="0">
                <a:solidFill>
                  <a:srgbClr val="FFFF00"/>
                </a:solidFill>
              </a:rPr>
              <a:t>stil</a:t>
            </a: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.				(netto kracht = 0N)</a:t>
            </a:r>
          </a:p>
          <a:p>
            <a:pPr indent="19050">
              <a:buFont typeface="+mj-lt"/>
              <a:buAutoNum type="arabicPeriod"/>
            </a:pPr>
            <a:endParaRPr lang="nl-NL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indent="19050">
              <a:buNone/>
            </a:pP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</a:t>
            </a:r>
            <a:endParaRPr lang="nl-NL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7991091" y="1991820"/>
            <a:ext cx="0" cy="144174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V="1">
            <a:off x="7991051" y="548680"/>
            <a:ext cx="0" cy="144244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EERSTE WET VAN NEWTON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kstvak 13"/>
          <p:cNvSpPr txBox="1"/>
          <p:nvPr/>
        </p:nvSpPr>
        <p:spPr>
          <a:xfrm>
            <a:off x="8063098" y="54868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 N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8063099" y="2689184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 N</a:t>
            </a:r>
            <a:endParaRPr lang="nl-NL" dirty="0"/>
          </a:p>
        </p:txBody>
      </p:sp>
      <p:sp>
        <p:nvSpPr>
          <p:cNvPr id="15" name="Ovaal 14"/>
          <p:cNvSpPr/>
          <p:nvPr/>
        </p:nvSpPr>
        <p:spPr>
          <a:xfrm>
            <a:off x="7919083" y="1951170"/>
            <a:ext cx="14401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099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Isaac </a:t>
            </a:r>
            <a:r>
              <a:rPr kumimoji="0" lang="nl-NL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Newton’s</a:t>
            </a:r>
            <a:r>
              <a:rPr kumimoji="0" lang="nl-N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</a:t>
            </a:r>
            <a:r>
              <a:rPr kumimoji="0" lang="nl-NL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</a:t>
            </a:r>
            <a:r>
              <a:rPr kumimoji="0" lang="nl-N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wet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28596" y="1752600"/>
            <a:ext cx="8410604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Een blokje van 200 g = 0,2 kg.</a:t>
            </a:r>
          </a:p>
          <a:p>
            <a:pPr marL="3619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nl-NL" sz="3200" b="1" dirty="0" smtClean="0">
                <a:solidFill>
                  <a:srgbClr val="FFFF00"/>
                </a:solidFill>
              </a:rPr>
              <a:t>F </a:t>
            </a:r>
            <a:r>
              <a:rPr lang="nl-NL" sz="3200" b="1" dirty="0">
                <a:solidFill>
                  <a:srgbClr val="FFFF00"/>
                </a:solidFill>
              </a:rPr>
              <a:t>= m x g</a:t>
            </a:r>
            <a:endParaRPr lang="nl-NL" sz="3600" dirty="0">
              <a:solidFill>
                <a:srgbClr val="FFFF00"/>
              </a:solidFill>
            </a:endParaRP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t>F = 0,2 kg x 10 N/kg</a:t>
            </a: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nl-NL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2 N</a:t>
            </a: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l-NL" sz="3200" dirty="0">
              <a:solidFill>
                <a:schemeClr val="accent5">
                  <a:lumMod val="40000"/>
                  <a:lumOff val="60000"/>
                </a:schemeClr>
              </a:solidFill>
              <a:latin typeface="+mn-lt"/>
            </a:endParaRP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 = 10 N/kg op aarde.</a:t>
            </a: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t>g = 1,6 N/kg op de maan.</a:t>
            </a: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40000"/>
                  <a:lumOff val="6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Tweede wet van newton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48680"/>
            <a:ext cx="2180481" cy="3034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Rechte verbindingslijn met pijl 9"/>
          <p:cNvCxnSpPr/>
          <p:nvPr/>
        </p:nvCxnSpPr>
        <p:spPr>
          <a:xfrm>
            <a:off x="7991091" y="1991820"/>
            <a:ext cx="0" cy="144174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 flipV="1">
            <a:off x="7991051" y="548680"/>
            <a:ext cx="0" cy="144244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8063098" y="54868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 N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8063099" y="2689184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 N</a:t>
            </a:r>
            <a:endParaRPr lang="nl-NL" dirty="0"/>
          </a:p>
        </p:txBody>
      </p:sp>
      <p:sp>
        <p:nvSpPr>
          <p:cNvPr id="14" name="Ovaal 13"/>
          <p:cNvSpPr/>
          <p:nvPr/>
        </p:nvSpPr>
        <p:spPr>
          <a:xfrm>
            <a:off x="7919083" y="1951170"/>
            <a:ext cx="144016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03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De veer</a:t>
            </a:r>
            <a:endParaRPr lang="nl-NL" dirty="0"/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Kracht meten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260688" y="141277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Door een kracht rekt de veer uit.</a:t>
            </a:r>
            <a:b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Er is een verband tussen</a:t>
            </a:r>
          </a:p>
          <a:p>
            <a:pPr>
              <a:buFont typeface="Wingdings" pitchFamily="2" charset="2"/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de uitrekking en de kracht.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5142086" y="2498874"/>
            <a:ext cx="4109418" cy="30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117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648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De uitrekking</a:t>
            </a:r>
            <a:endParaRPr lang="nl-NL" dirty="0"/>
          </a:p>
        </p:txBody>
      </p:sp>
      <p:pic>
        <p:nvPicPr>
          <p:cNvPr id="13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-11589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De veer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238789"/>
              </p:ext>
            </p:extLst>
          </p:nvPr>
        </p:nvGraphicFramePr>
        <p:xfrm>
          <a:off x="611560" y="1412776"/>
          <a:ext cx="43204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Kracht</a:t>
                      </a:r>
                      <a:r>
                        <a:rPr lang="nl-NL" baseline="0" dirty="0" smtClean="0"/>
                        <a:t> in 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Uitrekking in cm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0,05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0,15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0,25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6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40768"/>
            <a:ext cx="3343275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59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Veerconstante</a:t>
            </a:r>
            <a:endParaRPr lang="nl-NL" dirty="0" smtClean="0"/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De Veer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veerconstante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in 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cm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Aantal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Newton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nodig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veer 1 cm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rekken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91880" y="4221088"/>
                <a:ext cx="1766702" cy="1244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4000" dirty="0" smtClean="0"/>
                  <a:t>C=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4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sz="4000" i="1" dirty="0" smtClean="0">
                            <a:latin typeface="Cambria Math"/>
                          </a:rPr>
                          <m:t>𝐹</m:t>
                        </m:r>
                      </m:num>
                      <m:den>
                        <m:r>
                          <a:rPr lang="nl-NL" sz="40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nl-NL" sz="4000" i="1" smtClean="0">
                            <a:latin typeface="Cambria Math"/>
                            <a:ea typeface="Cambria Math"/>
                          </a:rPr>
                          <m:t>𝑙</m:t>
                        </m:r>
                      </m:den>
                    </m:f>
                  </m:oMath>
                </a14:m>
                <a:endParaRPr lang="nl-NL" sz="4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4221088"/>
                <a:ext cx="1766702" cy="1244764"/>
              </a:xfrm>
              <a:prstGeom prst="rect">
                <a:avLst/>
              </a:prstGeom>
              <a:blipFill rotWithShape="1">
                <a:blip r:embed="rId3"/>
                <a:stretch>
                  <a:fillRect l="-124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912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3399</TotalTime>
  <Words>327</Words>
  <Application>Microsoft Office PowerPoint</Application>
  <PresentationFormat>Diavoorstelling (4:3)</PresentationFormat>
  <Paragraphs>116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Office-thema</vt:lpstr>
      <vt:lpstr>PowerPoint-presentatie</vt:lpstr>
      <vt:lpstr>7.3 Krachten meten.</vt:lpstr>
      <vt:lpstr>PowerPoint-presentatie</vt:lpstr>
      <vt:lpstr>PowerPoint-presentatie</vt:lpstr>
      <vt:lpstr>Isaac Newton’s 1ste wet</vt:lpstr>
      <vt:lpstr>PowerPoint-presentatie</vt:lpstr>
      <vt:lpstr>De veer</vt:lpstr>
      <vt:lpstr>De uitrekking</vt:lpstr>
      <vt:lpstr>Veerconstante</vt:lpstr>
      <vt:lpstr>Soorten veren</vt:lpstr>
      <vt:lpstr>De uitrekking</vt:lpstr>
      <vt:lpstr>De kenmerken.</vt:lpstr>
      <vt:lpstr>Veerconstanten berekenen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Krachten</dc:title>
  <dc:creator>w.tomassen</dc:creator>
  <cp:lastModifiedBy>tomassen</cp:lastModifiedBy>
  <cp:revision>89</cp:revision>
  <dcterms:created xsi:type="dcterms:W3CDTF">2007-12-24T13:47:06Z</dcterms:created>
  <dcterms:modified xsi:type="dcterms:W3CDTF">2011-04-03T18:11:00Z</dcterms:modified>
</cp:coreProperties>
</file>