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9" r:id="rId2"/>
    <p:sldId id="257" r:id="rId3"/>
    <p:sldId id="258" r:id="rId4"/>
    <p:sldId id="270" r:id="rId5"/>
    <p:sldId id="271" r:id="rId6"/>
    <p:sldId id="272" r:id="rId7"/>
    <p:sldId id="260" r:id="rId8"/>
    <p:sldId id="273" r:id="rId9"/>
    <p:sldId id="266" r:id="rId10"/>
    <p:sldId id="265" r:id="rId11"/>
    <p:sldId id="280" r:id="rId12"/>
    <p:sldId id="259" r:id="rId13"/>
    <p:sldId id="281" r:id="rId14"/>
    <p:sldId id="268" r:id="rId15"/>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63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A69315-D3D2-40F1-A3EE-B6614B5F2C49}" type="datetimeFigureOut">
              <a:rPr lang="nl-NL" smtClean="0"/>
              <a:t>3-4-2011</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81DAFE-E7A5-4647-B266-9FDDB3824DB6}" type="slidenum">
              <a:rPr lang="nl-NL" smtClean="0"/>
              <a:t>‹nr.›</a:t>
            </a:fld>
            <a:endParaRPr lang="nl-NL"/>
          </a:p>
        </p:txBody>
      </p:sp>
    </p:spTree>
    <p:extLst>
      <p:ext uri="{BB962C8B-B14F-4D97-AF65-F5344CB8AC3E}">
        <p14:creationId xmlns:p14="http://schemas.microsoft.com/office/powerpoint/2010/main" val="1181081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0475D54-43BC-4C38-8312-4C602AA8C83E}" type="slidenum">
              <a:rPr lang="nl-NL" smtClean="0"/>
              <a:pPr eaLnBrk="1" hangingPunct="1"/>
              <a:t>5</a:t>
            </a:fld>
            <a:endParaRPr lang="nl-N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nl-NL" dirty="0" smtClean="0"/>
              <a:t>Les idee: demonstreer</a:t>
            </a:r>
            <a:r>
              <a:rPr lang="nl-NL" baseline="0" dirty="0" smtClean="0"/>
              <a:t> zwaartepunt door een fles half gevuld met water een zet over de tafel te geven. Doe je dit onder het verwachte zwaartepunt dan valt de </a:t>
            </a:r>
            <a:r>
              <a:rPr lang="nl-NL" baseline="0" smtClean="0"/>
              <a:t>fles onderuit, doe </a:t>
            </a:r>
            <a:r>
              <a:rPr lang="nl-NL" baseline="0" dirty="0" smtClean="0"/>
              <a:t>je </a:t>
            </a:r>
            <a:r>
              <a:rPr lang="nl-NL" baseline="0" smtClean="0"/>
              <a:t>dit erboven dan kantelt de fles en doe je dit precies op de goede plek dan schuift de fles.</a:t>
            </a:r>
            <a:endParaRPr lang="nl-NL" dirty="0"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0475D54-43BC-4C38-8312-4C602AA8C83E}" type="slidenum">
              <a:rPr lang="nl-NL" smtClean="0"/>
              <a:pPr eaLnBrk="1" hangingPunct="1"/>
              <a:t>6</a:t>
            </a:fld>
            <a:endParaRPr lang="nl-N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0475D54-43BC-4C38-8312-4C602AA8C83E}" type="slidenum">
              <a:rPr lang="nl-NL" smtClean="0"/>
              <a:pPr eaLnBrk="1" hangingPunct="1"/>
              <a:t>8</a:t>
            </a:fld>
            <a:endParaRPr lang="nl-N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7115E69D-085B-48D9-B056-74A512B9CA65}" type="datetimeFigureOut">
              <a:rPr lang="nl-NL" smtClean="0"/>
              <a:pPr/>
              <a:t>3-4-2011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CCE3F74-DF49-4FB7-BBBD-8E2623BF93EF}"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115E69D-085B-48D9-B056-74A512B9CA65}" type="datetimeFigureOut">
              <a:rPr lang="nl-NL" smtClean="0"/>
              <a:pPr/>
              <a:t>3-4-2011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CCE3F74-DF49-4FB7-BBBD-8E2623BF93EF}"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115E69D-085B-48D9-B056-74A512B9CA65}" type="datetimeFigureOut">
              <a:rPr lang="nl-NL" smtClean="0"/>
              <a:pPr/>
              <a:t>3-4-2011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CCE3F74-DF49-4FB7-BBBD-8E2623BF93EF}" type="slidenum">
              <a:rPr lang="nl-NL" smtClean="0"/>
              <a:pPr/>
              <a:t>‹nr.›</a:t>
            </a:fld>
            <a:endParaRPr lang="nl-N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7505" y="332656"/>
            <a:ext cx="8928992" cy="360040"/>
          </a:xfrm>
          <a:prstGeom prst="rect">
            <a:avLst/>
          </a:prstGeom>
        </p:spPr>
        <p:txBody>
          <a:bodyPr/>
          <a:lstStyle>
            <a:lvl1pPr algn="ctr">
              <a:defRPr sz="1800" b="1" u="sng">
                <a:solidFill>
                  <a:schemeClr val="bg1"/>
                </a:solidFill>
                <a:latin typeface="Verdana" pitchFamily="34" charset="0"/>
                <a:ea typeface="Verdana" pitchFamily="34" charset="0"/>
                <a:cs typeface="Verdana" pitchFamily="34" charset="0"/>
              </a:defRPr>
            </a:lvl1pPr>
          </a:lstStyle>
          <a:p>
            <a:r>
              <a:rPr lang="en-US" dirty="0" smtClean="0"/>
              <a:t>Click to edit Master title style</a:t>
            </a:r>
            <a:endParaRPr lang="nl-NL" dirty="0"/>
          </a:p>
        </p:txBody>
      </p:sp>
    </p:spTree>
    <p:extLst>
      <p:ext uri="{BB962C8B-B14F-4D97-AF65-F5344CB8AC3E}">
        <p14:creationId xmlns:p14="http://schemas.microsoft.com/office/powerpoint/2010/main" val="259513155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115E69D-085B-48D9-B056-74A512B9CA65}" type="datetimeFigureOut">
              <a:rPr lang="nl-NL" smtClean="0"/>
              <a:pPr/>
              <a:t>3-4-2011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CCE3F74-DF49-4FB7-BBBD-8E2623BF93EF}"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7115E69D-085B-48D9-B056-74A512B9CA65}" type="datetimeFigureOut">
              <a:rPr lang="nl-NL" smtClean="0"/>
              <a:pPr/>
              <a:t>3-4-2011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CCE3F74-DF49-4FB7-BBBD-8E2623BF93EF}"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7115E69D-085B-48D9-B056-74A512B9CA65}" type="datetimeFigureOut">
              <a:rPr lang="nl-NL" smtClean="0"/>
              <a:pPr/>
              <a:t>3-4-2011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CCE3F74-DF49-4FB7-BBBD-8E2623BF93EF}"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7115E69D-085B-48D9-B056-74A512B9CA65}" type="datetimeFigureOut">
              <a:rPr lang="nl-NL" smtClean="0"/>
              <a:pPr/>
              <a:t>3-4-2011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CCE3F74-DF49-4FB7-BBBD-8E2623BF93EF}"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7115E69D-085B-48D9-B056-74A512B9CA65}" type="datetimeFigureOut">
              <a:rPr lang="nl-NL" smtClean="0"/>
              <a:pPr/>
              <a:t>3-4-2011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CCE3F74-DF49-4FB7-BBBD-8E2623BF93EF}"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115E69D-085B-48D9-B056-74A512B9CA65}" type="datetimeFigureOut">
              <a:rPr lang="nl-NL" smtClean="0"/>
              <a:pPr/>
              <a:t>3-4-2011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CCE3F74-DF49-4FB7-BBBD-8E2623BF93EF}"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115E69D-085B-48D9-B056-74A512B9CA65}" type="datetimeFigureOut">
              <a:rPr lang="nl-NL" smtClean="0"/>
              <a:pPr/>
              <a:t>3-4-2011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CCE3F74-DF49-4FB7-BBBD-8E2623BF93EF}"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115E69D-085B-48D9-B056-74A512B9CA65}" type="datetimeFigureOut">
              <a:rPr lang="nl-NL" smtClean="0"/>
              <a:pPr/>
              <a:t>3-4-2011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CCE3F74-DF49-4FB7-BBBD-8E2623BF93EF}"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lumMod val="18000"/>
              </a:srgbClr>
            </a:gs>
            <a:gs pos="70000">
              <a:srgbClr val="181CC7">
                <a:lumMod val="14000"/>
              </a:srgbClr>
            </a:gs>
            <a:gs pos="88000">
              <a:schemeClr val="tx2">
                <a:lumMod val="15000"/>
              </a:schemeClr>
            </a:gs>
            <a:gs pos="100000">
              <a:schemeClr val="tx2">
                <a:lumMod val="29000"/>
              </a:schemeClr>
            </a:gs>
          </a:gsLst>
          <a:lin ang="5400000" scaled="0"/>
          <a:tileRect/>
        </a:gra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15E69D-085B-48D9-B056-74A512B9CA65}" type="datetimeFigureOut">
              <a:rPr lang="nl-NL" smtClean="0"/>
              <a:pPr/>
              <a:t>3-4-2011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CE3F74-DF49-4FB7-BBBD-8E2623BF93EF}"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18.png"/><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3" Type="http://schemas.openxmlformats.org/officeDocument/2006/relationships/hyperlink" Target="http://wonen.blogo.nl/" TargetMode="External"/><Relationship Id="rId7" Type="http://schemas.openxmlformats.org/officeDocument/2006/relationships/hyperlink" Target="http://www.listverse.com/" TargetMode="External"/><Relationship Id="rId2" Type="http://schemas.openxmlformats.org/officeDocument/2006/relationships/image" Target="../media/image19.jpeg"/><Relationship Id="rId1" Type="http://schemas.openxmlformats.org/officeDocument/2006/relationships/slideLayout" Target="../slideLayouts/slideLayout12.xml"/><Relationship Id="rId6" Type="http://schemas.openxmlformats.org/officeDocument/2006/relationships/image" Target="../media/image21.jpeg"/><Relationship Id="rId5" Type="http://schemas.openxmlformats.org/officeDocument/2006/relationships/hyperlink" Target="http://farm4.static.flickr.com/3419/3714416629_a97dd32f6e.jpg" TargetMode="External"/><Relationship Id="rId4" Type="http://schemas.openxmlformats.org/officeDocument/2006/relationships/image" Target="../media/image20.jpeg"/></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8.png"/><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8.gif"/><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www.ricardopastoor.com/OBC/applets/vector-math.swf" TargetMode="External"/><Relationship Id="rId4" Type="http://schemas.openxmlformats.org/officeDocument/2006/relationships/image" Target="../media/image12.wmf"/></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smtClean="0">
                <a:solidFill>
                  <a:schemeClr val="bg2"/>
                </a:solidFill>
              </a:rPr>
              <a:t>H 7 Krachten</a:t>
            </a:r>
            <a:endParaRPr lang="nl-NL" dirty="0">
              <a:solidFill>
                <a:schemeClr val="bg2"/>
              </a:solidFill>
            </a:endParaRPr>
          </a:p>
        </p:txBody>
      </p:sp>
      <p:sp>
        <p:nvSpPr>
          <p:cNvPr id="4" name="Ondertitel 2"/>
          <p:cNvSpPr txBox="1">
            <a:spLocks/>
          </p:cNvSpPr>
          <p:nvPr/>
        </p:nvSpPr>
        <p:spPr>
          <a:xfrm>
            <a:off x="1285852" y="3286124"/>
            <a:ext cx="6400800" cy="17526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nl-NL" sz="3200" b="0" i="0" u="none" strike="noStrike" kern="1200" cap="none" spc="0" normalizeH="0" baseline="0" noProof="0" dirty="0" smtClean="0">
                <a:ln>
                  <a:noFill/>
                </a:ln>
                <a:solidFill>
                  <a:schemeClr val="accent5">
                    <a:lumMod val="20000"/>
                    <a:lumOff val="80000"/>
                  </a:schemeClr>
                </a:solidFill>
                <a:effectLst/>
                <a:uLnTx/>
                <a:uFillTx/>
                <a:latin typeface="+mn-lt"/>
                <a:ea typeface="+mn-ea"/>
                <a:cs typeface="+mn-cs"/>
              </a:rPr>
              <a:t>Deel 3 Vectoren</a:t>
            </a:r>
          </a:p>
        </p:txBody>
      </p:sp>
      <p:pic>
        <p:nvPicPr>
          <p:cNvPr id="5" name="Rectangle 3"/>
          <p:cNvPicPr>
            <a:picLocks noChangeAspect="1"/>
          </p:cNvPicPr>
          <p:nvPr/>
        </p:nvPicPr>
        <p:blipFill>
          <a:blip r:embed="rId2">
            <a:extLst>
              <a:ext uri="{28A0092B-C50C-407E-A947-70E740481C1C}">
                <a14:useLocalDpi xmlns:a14="http://schemas.microsoft.com/office/drawing/2010/main" val="0"/>
              </a:ext>
            </a:extLst>
          </a:blip>
          <a:srcRect l="50781" r="39844"/>
          <a:stretch>
            <a:fillRect/>
          </a:stretch>
        </p:blipFill>
        <p:spPr bwMode="auto">
          <a:xfrm>
            <a:off x="2071688" y="0"/>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4"/>
          <p:cNvSpPr txBox="1">
            <a:spLocks noChangeArrowheads="1"/>
          </p:cNvSpPr>
          <p:nvPr/>
        </p:nvSpPr>
        <p:spPr bwMode="auto">
          <a:xfrm>
            <a:off x="0" y="-31750"/>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1000" b="1" i="1" dirty="0" smtClean="0">
                <a:solidFill>
                  <a:schemeClr val="bg1"/>
                </a:solidFill>
              </a:rPr>
              <a:t>Vecotoren</a:t>
            </a:r>
            <a:endParaRPr lang="nl-NL" sz="1000" b="1" i="1" dirty="0">
              <a:solidFill>
                <a:schemeClr val="bg1"/>
              </a:solidFill>
            </a:endParaRPr>
          </a:p>
        </p:txBody>
      </p:sp>
      <p:pic>
        <p:nvPicPr>
          <p:cNvPr id="8" name="Rectangle 3"/>
          <p:cNvPicPr>
            <a:picLocks noChangeAspect="1"/>
          </p:cNvPicPr>
          <p:nvPr/>
        </p:nvPicPr>
        <p:blipFill>
          <a:blip r:embed="rId2">
            <a:extLst>
              <a:ext uri="{28A0092B-C50C-407E-A947-70E740481C1C}">
                <a14:useLocalDpi xmlns:a14="http://schemas.microsoft.com/office/drawing/2010/main" val="0"/>
              </a:ext>
            </a:extLst>
          </a:blip>
          <a:srcRect r="46297"/>
          <a:stretch>
            <a:fillRect/>
          </a:stretch>
        </p:blipFill>
        <p:spPr bwMode="auto">
          <a:xfrm>
            <a:off x="0" y="0"/>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tx2">
                    <a:lumMod val="20000"/>
                    <a:lumOff val="80000"/>
                  </a:schemeClr>
                </a:solidFill>
              </a:rPr>
              <a:t>Nog meer vectoren</a:t>
            </a:r>
            <a:endParaRPr lang="nl-NL" dirty="0">
              <a:solidFill>
                <a:schemeClr val="tx2">
                  <a:lumMod val="20000"/>
                  <a:lumOff val="80000"/>
                </a:schemeClr>
              </a:solidFill>
            </a:endParaRPr>
          </a:p>
        </p:txBody>
      </p:sp>
      <p:pic>
        <p:nvPicPr>
          <p:cNvPr id="4" name="Tijdelijke aanduiding voor inhoud 3" descr="http://www.wetenschapsforum.nl/moderator/krachtvectoren/k19.png"/>
          <p:cNvPicPr>
            <a:picLocks noGrp="1"/>
          </p:cNvPicPr>
          <p:nvPr>
            <p:ph idx="1"/>
          </p:nvPr>
        </p:nvPicPr>
        <p:blipFill>
          <a:blip r:embed="rId2" cstate="print"/>
          <a:srcRect/>
          <a:stretch>
            <a:fillRect/>
          </a:stretch>
        </p:blipFill>
        <p:spPr bwMode="auto">
          <a:xfrm>
            <a:off x="142844" y="1571612"/>
            <a:ext cx="3200400" cy="1019175"/>
          </a:xfrm>
          <a:prstGeom prst="rect">
            <a:avLst/>
          </a:prstGeom>
          <a:noFill/>
          <a:ln w="9525">
            <a:noFill/>
            <a:miter lim="800000"/>
            <a:headEnd/>
            <a:tailEnd/>
          </a:ln>
        </p:spPr>
      </p:pic>
      <p:pic>
        <p:nvPicPr>
          <p:cNvPr id="5" name="Afbeelding 4" descr="http://www.wetenschapsforum.nl/moderator/krachtvectoren/k20.png"/>
          <p:cNvPicPr/>
          <p:nvPr/>
        </p:nvPicPr>
        <p:blipFill>
          <a:blip r:embed="rId3" cstate="print"/>
          <a:srcRect/>
          <a:stretch>
            <a:fillRect/>
          </a:stretch>
        </p:blipFill>
        <p:spPr bwMode="auto">
          <a:xfrm>
            <a:off x="3428992" y="1285860"/>
            <a:ext cx="2806700" cy="1800860"/>
          </a:xfrm>
          <a:prstGeom prst="rect">
            <a:avLst/>
          </a:prstGeom>
          <a:noFill/>
          <a:ln w="9525">
            <a:noFill/>
            <a:miter lim="800000"/>
            <a:headEnd/>
            <a:tailEnd/>
          </a:ln>
        </p:spPr>
      </p:pic>
      <p:pic>
        <p:nvPicPr>
          <p:cNvPr id="6" name="Afbeelding 5" descr="http://www.wetenschapsforum.nl/moderator/krachtvectoren/k21.png"/>
          <p:cNvPicPr/>
          <p:nvPr/>
        </p:nvPicPr>
        <p:blipFill>
          <a:blip r:embed="rId4" cstate="print"/>
          <a:srcRect/>
          <a:stretch>
            <a:fillRect/>
          </a:stretch>
        </p:blipFill>
        <p:spPr bwMode="auto">
          <a:xfrm>
            <a:off x="6323330" y="1285860"/>
            <a:ext cx="2820670" cy="1772285"/>
          </a:xfrm>
          <a:prstGeom prst="rect">
            <a:avLst/>
          </a:prstGeom>
          <a:noFill/>
          <a:ln w="9525">
            <a:noFill/>
            <a:miter lim="800000"/>
            <a:headEnd/>
            <a:tailEnd/>
          </a:ln>
        </p:spPr>
      </p:pic>
      <p:pic>
        <p:nvPicPr>
          <p:cNvPr id="7" name="Afbeelding 6" descr="http://www.wetenschapsforum.nl/moderator/krachtvectoren/k21a.png"/>
          <p:cNvPicPr/>
          <p:nvPr/>
        </p:nvPicPr>
        <p:blipFill>
          <a:blip r:embed="rId5" cstate="print"/>
          <a:srcRect/>
          <a:stretch>
            <a:fillRect/>
          </a:stretch>
        </p:blipFill>
        <p:spPr bwMode="auto">
          <a:xfrm>
            <a:off x="428596" y="4214818"/>
            <a:ext cx="8215370" cy="1928826"/>
          </a:xfrm>
          <a:prstGeom prst="rect">
            <a:avLst/>
          </a:prstGeom>
          <a:noFill/>
          <a:ln w="9525">
            <a:noFill/>
            <a:miter lim="800000"/>
            <a:headEnd/>
            <a:tailEnd/>
          </a:ln>
        </p:spPr>
      </p:pic>
      <p:pic>
        <p:nvPicPr>
          <p:cNvPr id="8" name="Rectangle 3"/>
          <p:cNvPicPr>
            <a:picLocks noChangeAspect="1"/>
          </p:cNvPicPr>
          <p:nvPr/>
        </p:nvPicPr>
        <p:blipFill>
          <a:blip r:embed="rId6">
            <a:extLst>
              <a:ext uri="{28A0092B-C50C-407E-A947-70E740481C1C}">
                <a14:useLocalDpi xmlns:a14="http://schemas.microsoft.com/office/drawing/2010/main" val="0"/>
              </a:ext>
            </a:extLst>
          </a:blip>
          <a:srcRect l="50781" r="39844"/>
          <a:stretch>
            <a:fillRect/>
          </a:stretch>
        </p:blipFill>
        <p:spPr bwMode="auto">
          <a:xfrm>
            <a:off x="2071688" y="0"/>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4"/>
          <p:cNvSpPr txBox="1">
            <a:spLocks noChangeArrowheads="1"/>
          </p:cNvSpPr>
          <p:nvPr/>
        </p:nvSpPr>
        <p:spPr bwMode="auto">
          <a:xfrm>
            <a:off x="13712" y="-31750"/>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1000" b="1" i="1" dirty="0" smtClean="0">
                <a:solidFill>
                  <a:schemeClr val="bg1"/>
                </a:solidFill>
              </a:rPr>
              <a:t>Vector</a:t>
            </a:r>
            <a:endParaRPr lang="nl-NL" sz="1000" b="1" i="1" dirty="0">
              <a:solidFill>
                <a:schemeClr val="bg1"/>
              </a:solidFill>
            </a:endParaRPr>
          </a:p>
        </p:txBody>
      </p:sp>
      <p:pic>
        <p:nvPicPr>
          <p:cNvPr id="10" name="Rectangle 3"/>
          <p:cNvPicPr>
            <a:picLocks noChangeAspect="1"/>
          </p:cNvPicPr>
          <p:nvPr/>
        </p:nvPicPr>
        <p:blipFill>
          <a:blip r:embed="rId6">
            <a:extLst>
              <a:ext uri="{28A0092B-C50C-407E-A947-70E740481C1C}">
                <a14:useLocalDpi xmlns:a14="http://schemas.microsoft.com/office/drawing/2010/main" val="0"/>
              </a:ext>
            </a:extLst>
          </a:blip>
          <a:srcRect r="46297"/>
          <a:stretch>
            <a:fillRect/>
          </a:stretch>
        </p:blipFill>
        <p:spPr bwMode="auto">
          <a:xfrm>
            <a:off x="0" y="0"/>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Somkracht</a:t>
            </a:r>
            <a:endParaRPr lang="nl-NL" dirty="0"/>
          </a:p>
        </p:txBody>
      </p:sp>
      <p:sp>
        <p:nvSpPr>
          <p:cNvPr id="3" name="Rechthoek 2"/>
          <p:cNvSpPr/>
          <p:nvPr/>
        </p:nvSpPr>
        <p:spPr>
          <a:xfrm>
            <a:off x="107504" y="692696"/>
            <a:ext cx="8928992" cy="369332"/>
          </a:xfrm>
          <a:prstGeom prst="rect">
            <a:avLst/>
          </a:prstGeom>
        </p:spPr>
        <p:txBody>
          <a:bodyPr wrap="square">
            <a:spAutoFit/>
          </a:bodyPr>
          <a:lstStyle/>
          <a:p>
            <a:pPr algn="ctr"/>
            <a:r>
              <a:rPr lang="nl-NL" dirty="0" smtClean="0">
                <a:solidFill>
                  <a:schemeClr val="bg1"/>
                </a:solidFill>
                <a:latin typeface="Verdana" pitchFamily="34" charset="0"/>
                <a:ea typeface="Verdana" pitchFamily="34" charset="0"/>
                <a:cs typeface="Verdana" pitchFamily="34" charset="0"/>
              </a:rPr>
              <a:t>Effect </a:t>
            </a:r>
            <a:r>
              <a:rPr lang="nl-NL" dirty="0">
                <a:solidFill>
                  <a:schemeClr val="bg1"/>
                </a:solidFill>
                <a:latin typeface="Verdana" pitchFamily="34" charset="0"/>
                <a:ea typeface="Verdana" pitchFamily="34" charset="0"/>
                <a:cs typeface="Verdana" pitchFamily="34" charset="0"/>
              </a:rPr>
              <a:t>van meerdere krachten </a:t>
            </a:r>
            <a:r>
              <a:rPr lang="nl-NL" dirty="0" smtClean="0">
                <a:solidFill>
                  <a:schemeClr val="bg1"/>
                </a:solidFill>
                <a:latin typeface="Verdana" pitchFamily="34" charset="0"/>
                <a:ea typeface="Verdana" pitchFamily="34" charset="0"/>
                <a:cs typeface="Verdana" pitchFamily="34" charset="0"/>
              </a:rPr>
              <a:t>op </a:t>
            </a:r>
            <a:r>
              <a:rPr lang="nl-NL" dirty="0">
                <a:solidFill>
                  <a:schemeClr val="bg1"/>
                </a:solidFill>
                <a:latin typeface="Verdana" pitchFamily="34" charset="0"/>
                <a:ea typeface="Verdana" pitchFamily="34" charset="0"/>
                <a:cs typeface="Verdana" pitchFamily="34" charset="0"/>
              </a:rPr>
              <a:t>hetzelfde </a:t>
            </a:r>
            <a:r>
              <a:rPr lang="nl-NL" dirty="0" smtClean="0">
                <a:solidFill>
                  <a:schemeClr val="bg1"/>
                </a:solidFill>
                <a:latin typeface="Verdana" pitchFamily="34" charset="0"/>
                <a:ea typeface="Verdana" pitchFamily="34" charset="0"/>
                <a:cs typeface="Verdana" pitchFamily="34" charset="0"/>
              </a:rPr>
              <a:t>voorwerp</a:t>
            </a:r>
            <a:endParaRPr lang="nl-NL" dirty="0">
              <a:solidFill>
                <a:schemeClr val="bg1"/>
              </a:solidFill>
              <a:latin typeface="Verdana" pitchFamily="34" charset="0"/>
              <a:ea typeface="Verdana" pitchFamily="34" charset="0"/>
              <a:cs typeface="Verdana" pitchFamily="34" charset="0"/>
            </a:endParaRPr>
          </a:p>
        </p:txBody>
      </p:sp>
      <p:cxnSp>
        <p:nvCxnSpPr>
          <p:cNvPr id="35" name="Rechte verbindingslijn 34"/>
          <p:cNvCxnSpPr/>
          <p:nvPr/>
        </p:nvCxnSpPr>
        <p:spPr>
          <a:xfrm>
            <a:off x="0" y="1062028"/>
            <a:ext cx="9144000"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grpSp>
        <p:nvGrpSpPr>
          <p:cNvPr id="59" name="Groep 58"/>
          <p:cNvGrpSpPr/>
          <p:nvPr/>
        </p:nvGrpSpPr>
        <p:grpSpPr>
          <a:xfrm>
            <a:off x="0" y="1062028"/>
            <a:ext cx="9144000" cy="5614972"/>
            <a:chOff x="0" y="1988840"/>
            <a:chExt cx="9827568" cy="4688160"/>
          </a:xfrm>
        </p:grpSpPr>
        <p:sp>
          <p:nvSpPr>
            <p:cNvPr id="60" name="Rechthoek 59"/>
            <p:cNvSpPr/>
            <p:nvPr/>
          </p:nvSpPr>
          <p:spPr>
            <a:xfrm>
              <a:off x="0" y="1988840"/>
              <a:ext cx="3275856" cy="4680520"/>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600"/>
            </a:p>
          </p:txBody>
        </p:sp>
        <p:sp>
          <p:nvSpPr>
            <p:cNvPr id="61" name="Rechthoek 60"/>
            <p:cNvSpPr/>
            <p:nvPr/>
          </p:nvSpPr>
          <p:spPr>
            <a:xfrm>
              <a:off x="6551712" y="1996480"/>
              <a:ext cx="3275856" cy="4680520"/>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600"/>
            </a:p>
          </p:txBody>
        </p:sp>
        <p:sp>
          <p:nvSpPr>
            <p:cNvPr id="62" name="Rechthoek 61"/>
            <p:cNvSpPr/>
            <p:nvPr/>
          </p:nvSpPr>
          <p:spPr>
            <a:xfrm>
              <a:off x="3275856" y="1988840"/>
              <a:ext cx="3275856" cy="4680520"/>
            </a:xfrm>
            <a:prstGeom prst="rect">
              <a:avLst/>
            </a:prstGeom>
            <a:no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600"/>
            </a:p>
          </p:txBody>
        </p:sp>
      </p:grpSp>
      <p:grpSp>
        <p:nvGrpSpPr>
          <p:cNvPr id="71" name="Groep 70"/>
          <p:cNvGrpSpPr/>
          <p:nvPr/>
        </p:nvGrpSpPr>
        <p:grpSpPr>
          <a:xfrm>
            <a:off x="6403973" y="1477729"/>
            <a:ext cx="2432053" cy="2311311"/>
            <a:chOff x="3601977" y="1950741"/>
            <a:chExt cx="2191231" cy="2012512"/>
          </a:xfrm>
        </p:grpSpPr>
        <p:pic>
          <p:nvPicPr>
            <p:cNvPr id="74" name="Picture 4" descr="http://wonen.blogo.nl/files/2010/01/bank-verschuiven.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3601977" y="1950741"/>
              <a:ext cx="2191230" cy="2012512"/>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
          <p:nvSpPr>
            <p:cNvPr id="75" name="Tekstvak 74"/>
            <p:cNvSpPr txBox="1"/>
            <p:nvPr/>
          </p:nvSpPr>
          <p:spPr>
            <a:xfrm>
              <a:off x="4569072" y="3762946"/>
              <a:ext cx="1224136" cy="200055"/>
            </a:xfrm>
            <a:prstGeom prst="rect">
              <a:avLst/>
            </a:prstGeom>
            <a:noFill/>
          </p:spPr>
          <p:txBody>
            <a:bodyPr wrap="square" rtlCol="0">
              <a:spAutoFit/>
            </a:bodyPr>
            <a:lstStyle/>
            <a:p>
              <a:pPr algn="r"/>
              <a:r>
                <a:rPr lang="nl-NL" sz="700" dirty="0" smtClean="0">
                  <a:latin typeface="Verdana" pitchFamily="34" charset="0"/>
                  <a:ea typeface="Verdana" pitchFamily="34" charset="0"/>
                  <a:cs typeface="Verdana" pitchFamily="34" charset="0"/>
                  <a:hlinkClick r:id="rId3"/>
                </a:rPr>
                <a:t>www.wonen.blogo.nl</a:t>
              </a:r>
              <a:endParaRPr lang="nl-NL" sz="700" dirty="0">
                <a:latin typeface="Verdana" pitchFamily="34" charset="0"/>
                <a:ea typeface="Verdana" pitchFamily="34" charset="0"/>
                <a:cs typeface="Verdana" pitchFamily="34" charset="0"/>
              </a:endParaRPr>
            </a:p>
          </p:txBody>
        </p:sp>
      </p:grpSp>
      <p:grpSp>
        <p:nvGrpSpPr>
          <p:cNvPr id="76" name="Groep 75"/>
          <p:cNvGrpSpPr/>
          <p:nvPr/>
        </p:nvGrpSpPr>
        <p:grpSpPr>
          <a:xfrm>
            <a:off x="323528" y="1477728"/>
            <a:ext cx="2432052" cy="2311021"/>
            <a:chOff x="5642685" y="1451733"/>
            <a:chExt cx="2432052" cy="2311021"/>
          </a:xfrm>
        </p:grpSpPr>
        <p:pic>
          <p:nvPicPr>
            <p:cNvPr id="77" name="Picture 2" descr="http://farm4.static.flickr.com/3419/3714416629_a97dd32f6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a:off x="5642685" y="1451733"/>
              <a:ext cx="2432052" cy="2311021"/>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
          <p:nvSpPr>
            <p:cNvPr id="78" name="Tekstvak 77"/>
            <p:cNvSpPr txBox="1"/>
            <p:nvPr/>
          </p:nvSpPr>
          <p:spPr>
            <a:xfrm>
              <a:off x="6177094" y="3562699"/>
              <a:ext cx="1897643" cy="200055"/>
            </a:xfrm>
            <a:prstGeom prst="rect">
              <a:avLst/>
            </a:prstGeom>
            <a:noFill/>
          </p:spPr>
          <p:txBody>
            <a:bodyPr wrap="square" rtlCol="0">
              <a:spAutoFit/>
            </a:bodyPr>
            <a:lstStyle/>
            <a:p>
              <a:pPr algn="r"/>
              <a:r>
                <a:rPr lang="nl-NL" sz="700" dirty="0">
                  <a:latin typeface="Verdana" pitchFamily="34" charset="0"/>
                  <a:ea typeface="Verdana" pitchFamily="34" charset="0"/>
                  <a:cs typeface="Verdana" pitchFamily="34" charset="0"/>
                  <a:hlinkClick r:id="rId5"/>
                </a:rPr>
                <a:t>blogs.hudsonvalley.com</a:t>
              </a:r>
              <a:endParaRPr lang="nl-NL" sz="700" dirty="0">
                <a:latin typeface="Verdana" pitchFamily="34" charset="0"/>
                <a:ea typeface="Verdana" pitchFamily="34" charset="0"/>
                <a:cs typeface="Verdana" pitchFamily="34" charset="0"/>
              </a:endParaRPr>
            </a:p>
          </p:txBody>
        </p:sp>
      </p:grpSp>
      <p:pic>
        <p:nvPicPr>
          <p:cNvPr id="81" name="Picture 8" descr="http://listverse.files.wordpress.com/2009/02/freefall2.jp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a:stretch/>
        </p:blipFill>
        <p:spPr bwMode="auto">
          <a:xfrm>
            <a:off x="3345005" y="1477728"/>
            <a:ext cx="2432051" cy="2311312"/>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
        <p:nvSpPr>
          <p:cNvPr id="82" name="Tekstvak 81"/>
          <p:cNvSpPr txBox="1"/>
          <p:nvPr/>
        </p:nvSpPr>
        <p:spPr>
          <a:xfrm>
            <a:off x="3563889" y="3588984"/>
            <a:ext cx="2213168" cy="200055"/>
          </a:xfrm>
          <a:prstGeom prst="rect">
            <a:avLst/>
          </a:prstGeom>
          <a:noFill/>
        </p:spPr>
        <p:txBody>
          <a:bodyPr wrap="square" rtlCol="0">
            <a:spAutoFit/>
          </a:bodyPr>
          <a:lstStyle/>
          <a:p>
            <a:pPr algn="r"/>
            <a:r>
              <a:rPr lang="nl-NL" sz="700" dirty="0" smtClean="0">
                <a:latin typeface="Verdana" pitchFamily="34" charset="0"/>
                <a:ea typeface="Verdana" pitchFamily="34" charset="0"/>
                <a:cs typeface="Verdana" pitchFamily="34" charset="0"/>
                <a:hlinkClick r:id="rId7"/>
              </a:rPr>
              <a:t>www.listverse.com</a:t>
            </a:r>
            <a:endParaRPr lang="nl-NL" sz="700" dirty="0">
              <a:latin typeface="Verdana" pitchFamily="34" charset="0"/>
              <a:ea typeface="Verdana" pitchFamily="34" charset="0"/>
              <a:cs typeface="Verdana" pitchFamily="34" charset="0"/>
            </a:endParaRPr>
          </a:p>
        </p:txBody>
      </p:sp>
      <p:cxnSp>
        <p:nvCxnSpPr>
          <p:cNvPr id="90" name="Rechte verbindingslijn met pijl 89"/>
          <p:cNvCxnSpPr/>
          <p:nvPr/>
        </p:nvCxnSpPr>
        <p:spPr>
          <a:xfrm flipH="1">
            <a:off x="611560" y="2365104"/>
            <a:ext cx="1046731" cy="0"/>
          </a:xfrm>
          <a:prstGeom prst="straightConnector1">
            <a:avLst/>
          </a:prstGeom>
          <a:ln w="28575">
            <a:solidFill>
              <a:srgbClr val="00B050"/>
            </a:solidFill>
            <a:headEnd type="oval"/>
            <a:tailEnd type="arrow"/>
          </a:ln>
          <a:effectLst>
            <a:glow rad="63500">
              <a:schemeClr val="tx1">
                <a:alpha val="40000"/>
              </a:schemeClr>
            </a:glow>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1" name="Rechte verbindingslijn met pijl 90"/>
          <p:cNvCxnSpPr/>
          <p:nvPr/>
        </p:nvCxnSpPr>
        <p:spPr>
          <a:xfrm>
            <a:off x="1658291" y="2365104"/>
            <a:ext cx="512742" cy="0"/>
          </a:xfrm>
          <a:prstGeom prst="straightConnector1">
            <a:avLst/>
          </a:prstGeom>
          <a:ln w="28575">
            <a:solidFill>
              <a:srgbClr val="FF0000"/>
            </a:solidFill>
            <a:headEnd type="oval"/>
            <a:tailEnd type="arrow"/>
          </a:ln>
          <a:effectLst>
            <a:glow rad="63500">
              <a:schemeClr val="tx1">
                <a:alpha val="40000"/>
              </a:schemeClr>
            </a:glow>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5" name="Afgeronde rechthoek 94"/>
          <p:cNvSpPr/>
          <p:nvPr/>
        </p:nvSpPr>
        <p:spPr>
          <a:xfrm>
            <a:off x="323528" y="3861048"/>
            <a:ext cx="1080120" cy="252459"/>
          </a:xfrm>
          <a:prstGeom prst="roundRect">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i="1" dirty="0" smtClean="0">
                <a:solidFill>
                  <a:schemeClr val="bg1"/>
                </a:solidFill>
                <a:latin typeface="Verdana" pitchFamily="34" charset="0"/>
                <a:ea typeface="Verdana" pitchFamily="34" charset="0"/>
                <a:cs typeface="Verdana" pitchFamily="34" charset="0"/>
              </a:rPr>
              <a:t>krachten</a:t>
            </a:r>
            <a:endParaRPr lang="nl-NL" sz="1200" i="1" dirty="0">
              <a:solidFill>
                <a:schemeClr val="bg1"/>
              </a:solidFill>
              <a:latin typeface="Verdana" pitchFamily="34" charset="0"/>
              <a:ea typeface="Verdana" pitchFamily="34" charset="0"/>
              <a:cs typeface="Verdana" pitchFamily="34" charset="0"/>
            </a:endParaRPr>
          </a:p>
        </p:txBody>
      </p:sp>
      <p:sp>
        <p:nvSpPr>
          <p:cNvPr id="96" name="Afgeronde rechthoek 95"/>
          <p:cNvSpPr/>
          <p:nvPr/>
        </p:nvSpPr>
        <p:spPr>
          <a:xfrm>
            <a:off x="1658291" y="3861048"/>
            <a:ext cx="1097289" cy="252459"/>
          </a:xfrm>
          <a:prstGeom prst="roundRect">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i="1" dirty="0" smtClean="0">
                <a:solidFill>
                  <a:schemeClr val="bg1"/>
                </a:solidFill>
                <a:latin typeface="Verdana" pitchFamily="34" charset="0"/>
                <a:ea typeface="Verdana" pitchFamily="34" charset="0"/>
                <a:cs typeface="Verdana" pitchFamily="34" charset="0"/>
              </a:rPr>
              <a:t>somkracht</a:t>
            </a:r>
            <a:endParaRPr lang="nl-NL" sz="1200" i="1" dirty="0">
              <a:solidFill>
                <a:schemeClr val="bg1"/>
              </a:solidFill>
              <a:latin typeface="Verdana" pitchFamily="34" charset="0"/>
              <a:ea typeface="Verdana" pitchFamily="34" charset="0"/>
              <a:cs typeface="Verdana" pitchFamily="34" charset="0"/>
            </a:endParaRPr>
          </a:p>
        </p:txBody>
      </p:sp>
      <p:cxnSp>
        <p:nvCxnSpPr>
          <p:cNvPr id="98" name="Rechte verbindingslijn met pijl 97"/>
          <p:cNvCxnSpPr/>
          <p:nvPr/>
        </p:nvCxnSpPr>
        <p:spPr>
          <a:xfrm flipH="1">
            <a:off x="1141275" y="2361580"/>
            <a:ext cx="511356" cy="0"/>
          </a:xfrm>
          <a:prstGeom prst="straightConnector1">
            <a:avLst/>
          </a:prstGeom>
          <a:ln w="28575">
            <a:solidFill>
              <a:srgbClr val="FFFF00"/>
            </a:solidFill>
            <a:headEnd type="oval"/>
            <a:tailEnd type="arrow"/>
          </a:ln>
          <a:effectLst>
            <a:glow rad="63500">
              <a:schemeClr val="tx1">
                <a:alpha val="40000"/>
              </a:schemeClr>
            </a:glow>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1" name="Rechte verbindingslijn met pijl 100"/>
          <p:cNvCxnSpPr/>
          <p:nvPr/>
        </p:nvCxnSpPr>
        <p:spPr>
          <a:xfrm flipH="1" flipV="1">
            <a:off x="4610621" y="2060848"/>
            <a:ext cx="1" cy="720080"/>
          </a:xfrm>
          <a:prstGeom prst="straightConnector1">
            <a:avLst/>
          </a:prstGeom>
          <a:ln w="28575">
            <a:solidFill>
              <a:srgbClr val="FF0000"/>
            </a:solidFill>
            <a:headEnd type="oval"/>
            <a:tailEnd type="arrow"/>
          </a:ln>
          <a:effectLst>
            <a:glow rad="63500">
              <a:schemeClr val="tx1">
                <a:alpha val="40000"/>
              </a:schemeClr>
            </a:glow>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2" name="Rechte verbindingslijn met pijl 101"/>
          <p:cNvCxnSpPr/>
          <p:nvPr/>
        </p:nvCxnSpPr>
        <p:spPr>
          <a:xfrm>
            <a:off x="4610622" y="2794951"/>
            <a:ext cx="0" cy="706057"/>
          </a:xfrm>
          <a:prstGeom prst="straightConnector1">
            <a:avLst/>
          </a:prstGeom>
          <a:ln w="28575">
            <a:solidFill>
              <a:srgbClr val="00B050"/>
            </a:solidFill>
            <a:headEnd type="oval"/>
            <a:tailEnd type="arrow"/>
          </a:ln>
          <a:effectLst>
            <a:glow rad="63500">
              <a:schemeClr val="tx1">
                <a:alpha val="40000"/>
              </a:schemeClr>
            </a:glow>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03" name="Afgeronde rechthoek 102"/>
          <p:cNvSpPr/>
          <p:nvPr/>
        </p:nvSpPr>
        <p:spPr>
          <a:xfrm>
            <a:off x="3335710" y="3860286"/>
            <a:ext cx="1080120" cy="252459"/>
          </a:xfrm>
          <a:prstGeom prst="roundRect">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i="1" dirty="0" smtClean="0">
                <a:solidFill>
                  <a:schemeClr val="bg1"/>
                </a:solidFill>
                <a:latin typeface="Verdana" pitchFamily="34" charset="0"/>
                <a:ea typeface="Verdana" pitchFamily="34" charset="0"/>
                <a:cs typeface="Verdana" pitchFamily="34" charset="0"/>
              </a:rPr>
              <a:t>krachten</a:t>
            </a:r>
            <a:endParaRPr lang="nl-NL" sz="1200" i="1" dirty="0">
              <a:solidFill>
                <a:schemeClr val="bg1"/>
              </a:solidFill>
              <a:latin typeface="Verdana" pitchFamily="34" charset="0"/>
              <a:ea typeface="Verdana" pitchFamily="34" charset="0"/>
              <a:cs typeface="Verdana" pitchFamily="34" charset="0"/>
            </a:endParaRPr>
          </a:p>
        </p:txBody>
      </p:sp>
      <p:sp>
        <p:nvSpPr>
          <p:cNvPr id="104" name="Afgeronde rechthoek 103"/>
          <p:cNvSpPr/>
          <p:nvPr/>
        </p:nvSpPr>
        <p:spPr>
          <a:xfrm>
            <a:off x="4670473" y="3860286"/>
            <a:ext cx="1097289" cy="252459"/>
          </a:xfrm>
          <a:prstGeom prst="roundRect">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i="1" dirty="0" smtClean="0">
                <a:solidFill>
                  <a:schemeClr val="bg1"/>
                </a:solidFill>
                <a:latin typeface="Verdana" pitchFamily="34" charset="0"/>
                <a:ea typeface="Verdana" pitchFamily="34" charset="0"/>
                <a:cs typeface="Verdana" pitchFamily="34" charset="0"/>
              </a:rPr>
              <a:t>somkracht</a:t>
            </a:r>
            <a:endParaRPr lang="nl-NL" sz="1200" i="1" dirty="0">
              <a:solidFill>
                <a:schemeClr val="bg1"/>
              </a:solidFill>
              <a:latin typeface="Verdana" pitchFamily="34" charset="0"/>
              <a:ea typeface="Verdana" pitchFamily="34" charset="0"/>
              <a:cs typeface="Verdana" pitchFamily="34" charset="0"/>
            </a:endParaRPr>
          </a:p>
        </p:txBody>
      </p:sp>
      <p:cxnSp>
        <p:nvCxnSpPr>
          <p:cNvPr id="107" name="Rechte verbindingslijn met pijl 106"/>
          <p:cNvCxnSpPr/>
          <p:nvPr/>
        </p:nvCxnSpPr>
        <p:spPr>
          <a:xfrm flipH="1">
            <a:off x="7521725" y="3588694"/>
            <a:ext cx="420543" cy="0"/>
          </a:xfrm>
          <a:prstGeom prst="straightConnector1">
            <a:avLst/>
          </a:prstGeom>
          <a:ln w="28575">
            <a:solidFill>
              <a:srgbClr val="FF0000"/>
            </a:solidFill>
            <a:headEnd type="oval"/>
            <a:tailEnd type="arrow"/>
          </a:ln>
          <a:effectLst>
            <a:glow rad="63500">
              <a:schemeClr val="tx1">
                <a:alpha val="40000"/>
              </a:schemeClr>
            </a:glow>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8" name="Rechte verbindingslijn met pijl 107"/>
          <p:cNvCxnSpPr/>
          <p:nvPr/>
        </p:nvCxnSpPr>
        <p:spPr>
          <a:xfrm flipV="1">
            <a:off x="7850568" y="2810078"/>
            <a:ext cx="1034722" cy="4916"/>
          </a:xfrm>
          <a:prstGeom prst="straightConnector1">
            <a:avLst/>
          </a:prstGeom>
          <a:ln w="28575">
            <a:solidFill>
              <a:srgbClr val="00B050"/>
            </a:solidFill>
            <a:headEnd type="oval"/>
            <a:tailEnd type="arrow"/>
          </a:ln>
          <a:effectLst>
            <a:glow rad="63500">
              <a:schemeClr val="tx1">
                <a:alpha val="40000"/>
              </a:schemeClr>
            </a:glow>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09" name="Afgeronde rechthoek 108"/>
          <p:cNvSpPr/>
          <p:nvPr/>
        </p:nvSpPr>
        <p:spPr>
          <a:xfrm>
            <a:off x="6397234" y="3860286"/>
            <a:ext cx="1080120" cy="252459"/>
          </a:xfrm>
          <a:prstGeom prst="roundRect">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i="1" dirty="0" smtClean="0">
                <a:solidFill>
                  <a:schemeClr val="bg1"/>
                </a:solidFill>
                <a:latin typeface="Verdana" pitchFamily="34" charset="0"/>
                <a:ea typeface="Verdana" pitchFamily="34" charset="0"/>
                <a:cs typeface="Verdana" pitchFamily="34" charset="0"/>
              </a:rPr>
              <a:t>krachten</a:t>
            </a:r>
            <a:endParaRPr lang="nl-NL" sz="1200" i="1" dirty="0">
              <a:solidFill>
                <a:schemeClr val="bg1"/>
              </a:solidFill>
              <a:latin typeface="Verdana" pitchFamily="34" charset="0"/>
              <a:ea typeface="Verdana" pitchFamily="34" charset="0"/>
              <a:cs typeface="Verdana" pitchFamily="34" charset="0"/>
            </a:endParaRPr>
          </a:p>
        </p:txBody>
      </p:sp>
      <p:sp>
        <p:nvSpPr>
          <p:cNvPr id="110" name="Afgeronde rechthoek 109"/>
          <p:cNvSpPr/>
          <p:nvPr/>
        </p:nvSpPr>
        <p:spPr>
          <a:xfrm>
            <a:off x="7731997" y="3860286"/>
            <a:ext cx="1097289" cy="252459"/>
          </a:xfrm>
          <a:prstGeom prst="roundRect">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i="1" dirty="0" smtClean="0">
                <a:solidFill>
                  <a:schemeClr val="bg1"/>
                </a:solidFill>
                <a:latin typeface="Verdana" pitchFamily="34" charset="0"/>
                <a:ea typeface="Verdana" pitchFamily="34" charset="0"/>
                <a:cs typeface="Verdana" pitchFamily="34" charset="0"/>
              </a:rPr>
              <a:t>somkracht</a:t>
            </a:r>
            <a:endParaRPr lang="nl-NL" sz="1200" i="1" dirty="0">
              <a:solidFill>
                <a:schemeClr val="bg1"/>
              </a:solidFill>
              <a:latin typeface="Verdana" pitchFamily="34" charset="0"/>
              <a:ea typeface="Verdana" pitchFamily="34" charset="0"/>
              <a:cs typeface="Verdana" pitchFamily="34" charset="0"/>
            </a:endParaRPr>
          </a:p>
        </p:txBody>
      </p:sp>
      <p:cxnSp>
        <p:nvCxnSpPr>
          <p:cNvPr id="111" name="Rechte verbindingslijn met pijl 110"/>
          <p:cNvCxnSpPr/>
          <p:nvPr/>
        </p:nvCxnSpPr>
        <p:spPr>
          <a:xfrm>
            <a:off x="7850568" y="2814994"/>
            <a:ext cx="605650" cy="0"/>
          </a:xfrm>
          <a:prstGeom prst="straightConnector1">
            <a:avLst/>
          </a:prstGeom>
          <a:ln w="28575">
            <a:solidFill>
              <a:srgbClr val="FFFF00"/>
            </a:solidFill>
            <a:headEnd type="oval"/>
            <a:tailEnd type="arrow"/>
          </a:ln>
          <a:effectLst>
            <a:glow rad="63500">
              <a:schemeClr val="tx1">
                <a:alpha val="40000"/>
              </a:schemeClr>
            </a:glow>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112" name="Ovaal 4111"/>
          <p:cNvSpPr/>
          <p:nvPr/>
        </p:nvSpPr>
        <p:spPr>
          <a:xfrm>
            <a:off x="4574381" y="2780928"/>
            <a:ext cx="72008" cy="72008"/>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119" name="Tekstvak 4118"/>
          <p:cNvSpPr txBox="1"/>
          <p:nvPr/>
        </p:nvSpPr>
        <p:spPr>
          <a:xfrm>
            <a:off x="118472" y="4365104"/>
            <a:ext cx="2725336" cy="2123658"/>
          </a:xfrm>
          <a:prstGeom prst="rect">
            <a:avLst/>
          </a:prstGeom>
          <a:noFill/>
        </p:spPr>
        <p:txBody>
          <a:bodyPr wrap="square" rtlCol="0">
            <a:spAutoFit/>
          </a:bodyPr>
          <a:lstStyle/>
          <a:p>
            <a:pPr algn="ctr"/>
            <a:r>
              <a:rPr lang="nl-NL" sz="1600" dirty="0" smtClean="0">
                <a:solidFill>
                  <a:srgbClr val="00B050"/>
                </a:solidFill>
                <a:latin typeface="Verdana" pitchFamily="34" charset="0"/>
                <a:ea typeface="Verdana" pitchFamily="34" charset="0"/>
                <a:cs typeface="Verdana" pitchFamily="34" charset="0"/>
              </a:rPr>
              <a:t>F</a:t>
            </a:r>
            <a:r>
              <a:rPr lang="nl-NL" sz="1600" baseline="-25000" dirty="0" smtClean="0">
                <a:solidFill>
                  <a:srgbClr val="00B050"/>
                </a:solidFill>
                <a:latin typeface="Verdana" pitchFamily="34" charset="0"/>
                <a:ea typeface="Verdana" pitchFamily="34" charset="0"/>
                <a:cs typeface="Verdana" pitchFamily="34" charset="0"/>
              </a:rPr>
              <a:t>links</a:t>
            </a:r>
            <a:r>
              <a:rPr lang="nl-NL" sz="1600" dirty="0" smtClean="0">
                <a:solidFill>
                  <a:srgbClr val="FF0000"/>
                </a:solidFill>
                <a:latin typeface="Verdana" pitchFamily="34" charset="0"/>
                <a:ea typeface="Verdana" pitchFamily="34" charset="0"/>
                <a:cs typeface="Verdana" pitchFamily="34" charset="0"/>
              </a:rPr>
              <a:t> </a:t>
            </a:r>
            <a:r>
              <a:rPr lang="nl-NL" sz="1600" dirty="0" smtClean="0">
                <a:solidFill>
                  <a:schemeClr val="bg1"/>
                </a:solidFill>
                <a:latin typeface="Verdana" pitchFamily="34" charset="0"/>
                <a:ea typeface="Verdana" pitchFamily="34" charset="0"/>
                <a:cs typeface="Verdana" pitchFamily="34" charset="0"/>
              </a:rPr>
              <a:t>–</a:t>
            </a:r>
            <a:r>
              <a:rPr lang="nl-NL" sz="1600" dirty="0" smtClean="0">
                <a:solidFill>
                  <a:srgbClr val="FF0000"/>
                </a:solidFill>
                <a:latin typeface="Verdana" pitchFamily="34" charset="0"/>
                <a:ea typeface="Verdana" pitchFamily="34" charset="0"/>
                <a:cs typeface="Verdana" pitchFamily="34" charset="0"/>
              </a:rPr>
              <a:t> </a:t>
            </a:r>
            <a:r>
              <a:rPr lang="nl-NL" sz="1600" dirty="0" err="1" smtClean="0">
                <a:solidFill>
                  <a:srgbClr val="FF0000"/>
                </a:solidFill>
                <a:latin typeface="Verdana" pitchFamily="34" charset="0"/>
                <a:ea typeface="Verdana" pitchFamily="34" charset="0"/>
                <a:cs typeface="Verdana" pitchFamily="34" charset="0"/>
              </a:rPr>
              <a:t>F</a:t>
            </a:r>
            <a:r>
              <a:rPr lang="nl-NL" sz="1600" baseline="-25000" dirty="0" err="1" smtClean="0">
                <a:solidFill>
                  <a:srgbClr val="FF0000"/>
                </a:solidFill>
                <a:latin typeface="Verdana" pitchFamily="34" charset="0"/>
                <a:ea typeface="Verdana" pitchFamily="34" charset="0"/>
                <a:cs typeface="Verdana" pitchFamily="34" charset="0"/>
              </a:rPr>
              <a:t>rechts</a:t>
            </a:r>
            <a:r>
              <a:rPr lang="nl-NL" sz="1600" baseline="-25000" dirty="0" smtClean="0">
                <a:solidFill>
                  <a:srgbClr val="00B050"/>
                </a:solidFill>
                <a:latin typeface="Verdana" pitchFamily="34" charset="0"/>
                <a:ea typeface="Verdana" pitchFamily="34" charset="0"/>
                <a:cs typeface="Verdana" pitchFamily="34" charset="0"/>
              </a:rPr>
              <a:t> </a:t>
            </a:r>
            <a:r>
              <a:rPr lang="nl-NL" sz="1600" dirty="0" smtClean="0">
                <a:solidFill>
                  <a:schemeClr val="bg1"/>
                </a:solidFill>
                <a:latin typeface="Verdana" pitchFamily="34" charset="0"/>
                <a:ea typeface="Verdana" pitchFamily="34" charset="0"/>
                <a:cs typeface="Verdana" pitchFamily="34" charset="0"/>
              </a:rPr>
              <a:t>= </a:t>
            </a:r>
            <a:r>
              <a:rPr lang="nl-NL" sz="1600" dirty="0" err="1" smtClean="0">
                <a:solidFill>
                  <a:srgbClr val="FFFF00"/>
                </a:solidFill>
                <a:latin typeface="Verdana" pitchFamily="34" charset="0"/>
                <a:ea typeface="Verdana" pitchFamily="34" charset="0"/>
                <a:cs typeface="Verdana" pitchFamily="34" charset="0"/>
              </a:rPr>
              <a:t>F</a:t>
            </a:r>
            <a:r>
              <a:rPr lang="nl-NL" sz="1600" baseline="-25000" dirty="0" err="1" smtClean="0">
                <a:solidFill>
                  <a:srgbClr val="FFFF00"/>
                </a:solidFill>
                <a:latin typeface="Verdana" pitchFamily="34" charset="0"/>
                <a:ea typeface="Verdana" pitchFamily="34" charset="0"/>
                <a:cs typeface="Verdana" pitchFamily="34" charset="0"/>
              </a:rPr>
              <a:t>som</a:t>
            </a:r>
            <a:endParaRPr lang="nl-NL" sz="1600" baseline="-25000" dirty="0" smtClean="0">
              <a:solidFill>
                <a:srgbClr val="FFFF00"/>
              </a:solidFill>
              <a:latin typeface="Verdana" pitchFamily="34" charset="0"/>
              <a:ea typeface="Verdana" pitchFamily="34" charset="0"/>
              <a:cs typeface="Verdana" pitchFamily="34" charset="0"/>
            </a:endParaRPr>
          </a:p>
          <a:p>
            <a:pPr algn="ctr"/>
            <a:endParaRPr lang="nl-NL" sz="1600" dirty="0" smtClean="0">
              <a:solidFill>
                <a:schemeClr val="bg1"/>
              </a:solidFill>
              <a:latin typeface="Verdana" pitchFamily="34" charset="0"/>
              <a:ea typeface="Verdana" pitchFamily="34" charset="0"/>
              <a:cs typeface="Verdana" pitchFamily="34" charset="0"/>
            </a:endParaRPr>
          </a:p>
          <a:p>
            <a:pPr algn="ctr"/>
            <a:r>
              <a:rPr lang="nl-NL" sz="1600" dirty="0" smtClean="0">
                <a:solidFill>
                  <a:srgbClr val="00B050"/>
                </a:solidFill>
                <a:latin typeface="Verdana" pitchFamily="34" charset="0"/>
                <a:ea typeface="Verdana" pitchFamily="34" charset="0"/>
                <a:cs typeface="Verdana" pitchFamily="34" charset="0"/>
              </a:rPr>
              <a:t>30 N</a:t>
            </a:r>
            <a:r>
              <a:rPr lang="nl-NL" sz="1600" dirty="0" smtClean="0">
                <a:solidFill>
                  <a:srgbClr val="FF0000"/>
                </a:solidFill>
                <a:latin typeface="Verdana" pitchFamily="34" charset="0"/>
                <a:ea typeface="Verdana" pitchFamily="34" charset="0"/>
                <a:cs typeface="Verdana" pitchFamily="34" charset="0"/>
              </a:rPr>
              <a:t> </a:t>
            </a:r>
            <a:r>
              <a:rPr lang="nl-NL" sz="1600" dirty="0">
                <a:solidFill>
                  <a:schemeClr val="bg1"/>
                </a:solidFill>
                <a:latin typeface="Verdana" pitchFamily="34" charset="0"/>
                <a:ea typeface="Verdana" pitchFamily="34" charset="0"/>
                <a:cs typeface="Verdana" pitchFamily="34" charset="0"/>
              </a:rPr>
              <a:t>–</a:t>
            </a:r>
            <a:r>
              <a:rPr lang="nl-NL" sz="1600" dirty="0">
                <a:solidFill>
                  <a:srgbClr val="FF0000"/>
                </a:solidFill>
                <a:latin typeface="Verdana" pitchFamily="34" charset="0"/>
                <a:ea typeface="Verdana" pitchFamily="34" charset="0"/>
                <a:cs typeface="Verdana" pitchFamily="34" charset="0"/>
              </a:rPr>
              <a:t> </a:t>
            </a:r>
            <a:r>
              <a:rPr lang="nl-NL" sz="1600" dirty="0" smtClean="0">
                <a:solidFill>
                  <a:srgbClr val="FF0000"/>
                </a:solidFill>
                <a:latin typeface="Verdana" pitchFamily="34" charset="0"/>
                <a:ea typeface="Verdana" pitchFamily="34" charset="0"/>
                <a:cs typeface="Verdana" pitchFamily="34" charset="0"/>
              </a:rPr>
              <a:t>20 N</a:t>
            </a:r>
            <a:r>
              <a:rPr lang="nl-NL" sz="1600" baseline="-25000" dirty="0" smtClean="0">
                <a:solidFill>
                  <a:srgbClr val="00B050"/>
                </a:solidFill>
                <a:latin typeface="Verdana" pitchFamily="34" charset="0"/>
                <a:ea typeface="Verdana" pitchFamily="34" charset="0"/>
                <a:cs typeface="Verdana" pitchFamily="34" charset="0"/>
              </a:rPr>
              <a:t> </a:t>
            </a:r>
            <a:r>
              <a:rPr lang="nl-NL" sz="1600" dirty="0">
                <a:solidFill>
                  <a:schemeClr val="bg1"/>
                </a:solidFill>
                <a:latin typeface="Verdana" pitchFamily="34" charset="0"/>
                <a:ea typeface="Verdana" pitchFamily="34" charset="0"/>
                <a:cs typeface="Verdana" pitchFamily="34" charset="0"/>
              </a:rPr>
              <a:t>= </a:t>
            </a:r>
            <a:r>
              <a:rPr lang="nl-NL" sz="1600" dirty="0" smtClean="0">
                <a:solidFill>
                  <a:srgbClr val="FFFF00"/>
                </a:solidFill>
                <a:latin typeface="Verdana" pitchFamily="34" charset="0"/>
                <a:ea typeface="Verdana" pitchFamily="34" charset="0"/>
                <a:cs typeface="Verdana" pitchFamily="34" charset="0"/>
              </a:rPr>
              <a:t>10 N</a:t>
            </a:r>
            <a:endParaRPr lang="nl-NL" sz="1600" baseline="-25000" dirty="0">
              <a:solidFill>
                <a:srgbClr val="FFFF00"/>
              </a:solidFill>
              <a:latin typeface="Verdana" pitchFamily="34" charset="0"/>
              <a:ea typeface="Verdana" pitchFamily="34" charset="0"/>
              <a:cs typeface="Verdana" pitchFamily="34" charset="0"/>
            </a:endParaRPr>
          </a:p>
          <a:p>
            <a:pPr algn="ctr"/>
            <a:endParaRPr lang="nl-NL" sz="1600" dirty="0" smtClean="0">
              <a:solidFill>
                <a:schemeClr val="bg1"/>
              </a:solidFill>
              <a:latin typeface="Verdana" pitchFamily="34" charset="0"/>
              <a:ea typeface="Verdana" pitchFamily="34" charset="0"/>
              <a:cs typeface="Verdana" pitchFamily="34" charset="0"/>
            </a:endParaRPr>
          </a:p>
          <a:p>
            <a:pPr algn="ctr"/>
            <a:r>
              <a:rPr lang="nl-NL" sz="1600" dirty="0" smtClean="0">
                <a:solidFill>
                  <a:schemeClr val="bg1"/>
                </a:solidFill>
                <a:latin typeface="Verdana" pitchFamily="34" charset="0"/>
                <a:ea typeface="Verdana" pitchFamily="34" charset="0"/>
                <a:cs typeface="Verdana" pitchFamily="34" charset="0"/>
              </a:rPr>
              <a:t>Somkracht &gt; 0</a:t>
            </a:r>
          </a:p>
          <a:p>
            <a:pPr algn="ctr"/>
            <a:endParaRPr lang="nl-NL" sz="1600" dirty="0" smtClean="0">
              <a:solidFill>
                <a:schemeClr val="bg1"/>
              </a:solidFill>
              <a:latin typeface="Verdana" pitchFamily="34" charset="0"/>
              <a:ea typeface="Verdana" pitchFamily="34" charset="0"/>
              <a:cs typeface="Verdana" pitchFamily="34" charset="0"/>
            </a:endParaRPr>
          </a:p>
          <a:p>
            <a:pPr algn="ctr"/>
            <a:r>
              <a:rPr lang="nl-NL" sz="1600" dirty="0" smtClean="0">
                <a:solidFill>
                  <a:schemeClr val="bg1"/>
                </a:solidFill>
                <a:latin typeface="Verdana" pitchFamily="34" charset="0"/>
                <a:ea typeface="Verdana" pitchFamily="34" charset="0"/>
                <a:cs typeface="Verdana" pitchFamily="34" charset="0"/>
              </a:rPr>
              <a:t>Handen versnellen</a:t>
            </a:r>
          </a:p>
          <a:p>
            <a:pPr algn="ctr"/>
            <a:r>
              <a:rPr lang="nl-NL" sz="1600" dirty="0" smtClean="0">
                <a:solidFill>
                  <a:schemeClr val="bg1"/>
                </a:solidFill>
                <a:latin typeface="Verdana" pitchFamily="34" charset="0"/>
                <a:ea typeface="Verdana" pitchFamily="34" charset="0"/>
                <a:cs typeface="Verdana" pitchFamily="34" charset="0"/>
              </a:rPr>
              <a:t>naar links</a:t>
            </a:r>
          </a:p>
        </p:txBody>
      </p:sp>
      <p:sp>
        <p:nvSpPr>
          <p:cNvPr id="128" name="Tekstvak 127"/>
          <p:cNvSpPr txBox="1"/>
          <p:nvPr/>
        </p:nvSpPr>
        <p:spPr>
          <a:xfrm>
            <a:off x="3209331" y="4357384"/>
            <a:ext cx="2725336" cy="1815882"/>
          </a:xfrm>
          <a:prstGeom prst="rect">
            <a:avLst/>
          </a:prstGeom>
          <a:noFill/>
        </p:spPr>
        <p:txBody>
          <a:bodyPr wrap="square" rtlCol="0">
            <a:spAutoFit/>
          </a:bodyPr>
          <a:lstStyle/>
          <a:p>
            <a:pPr algn="ctr"/>
            <a:r>
              <a:rPr lang="nl-NL" sz="1600" dirty="0" err="1" smtClean="0">
                <a:solidFill>
                  <a:srgbClr val="00B050"/>
                </a:solidFill>
                <a:latin typeface="Verdana" pitchFamily="34" charset="0"/>
                <a:ea typeface="Verdana" pitchFamily="34" charset="0"/>
                <a:cs typeface="Verdana" pitchFamily="34" charset="0"/>
              </a:rPr>
              <a:t>F</a:t>
            </a:r>
            <a:r>
              <a:rPr lang="nl-NL" sz="1600" baseline="-25000" dirty="0" err="1" smtClean="0">
                <a:solidFill>
                  <a:srgbClr val="00B050"/>
                </a:solidFill>
                <a:latin typeface="Verdana" pitchFamily="34" charset="0"/>
                <a:ea typeface="Verdana" pitchFamily="34" charset="0"/>
                <a:cs typeface="Verdana" pitchFamily="34" charset="0"/>
              </a:rPr>
              <a:t>z</a:t>
            </a:r>
            <a:r>
              <a:rPr lang="nl-NL" sz="1600" dirty="0" smtClean="0">
                <a:solidFill>
                  <a:srgbClr val="FF0000"/>
                </a:solidFill>
                <a:latin typeface="Verdana" pitchFamily="34" charset="0"/>
                <a:ea typeface="Verdana" pitchFamily="34" charset="0"/>
                <a:cs typeface="Verdana" pitchFamily="34" charset="0"/>
              </a:rPr>
              <a:t> </a:t>
            </a:r>
            <a:r>
              <a:rPr lang="nl-NL" sz="1600" dirty="0" smtClean="0">
                <a:solidFill>
                  <a:schemeClr val="bg1"/>
                </a:solidFill>
                <a:latin typeface="Verdana" pitchFamily="34" charset="0"/>
                <a:ea typeface="Verdana" pitchFamily="34" charset="0"/>
                <a:cs typeface="Verdana" pitchFamily="34" charset="0"/>
              </a:rPr>
              <a:t>–</a:t>
            </a:r>
            <a:r>
              <a:rPr lang="nl-NL" sz="1600" dirty="0" smtClean="0">
                <a:solidFill>
                  <a:srgbClr val="FF0000"/>
                </a:solidFill>
                <a:latin typeface="Verdana" pitchFamily="34" charset="0"/>
                <a:ea typeface="Verdana" pitchFamily="34" charset="0"/>
                <a:cs typeface="Verdana" pitchFamily="34" charset="0"/>
              </a:rPr>
              <a:t> </a:t>
            </a:r>
            <a:r>
              <a:rPr lang="nl-NL" sz="1600" dirty="0" err="1" smtClean="0">
                <a:solidFill>
                  <a:srgbClr val="FF0000"/>
                </a:solidFill>
                <a:latin typeface="Verdana" pitchFamily="34" charset="0"/>
                <a:ea typeface="Verdana" pitchFamily="34" charset="0"/>
                <a:cs typeface="Verdana" pitchFamily="34" charset="0"/>
              </a:rPr>
              <a:t>F</a:t>
            </a:r>
            <a:r>
              <a:rPr lang="nl-NL" sz="1600" baseline="-25000" dirty="0" err="1" smtClean="0">
                <a:solidFill>
                  <a:srgbClr val="FF0000"/>
                </a:solidFill>
                <a:latin typeface="Verdana" pitchFamily="34" charset="0"/>
                <a:ea typeface="Verdana" pitchFamily="34" charset="0"/>
                <a:cs typeface="Verdana" pitchFamily="34" charset="0"/>
              </a:rPr>
              <a:t>w</a:t>
            </a:r>
            <a:r>
              <a:rPr lang="nl-NL" sz="1600" baseline="-25000" dirty="0" smtClean="0">
                <a:solidFill>
                  <a:srgbClr val="00B050"/>
                </a:solidFill>
                <a:latin typeface="Verdana" pitchFamily="34" charset="0"/>
                <a:ea typeface="Verdana" pitchFamily="34" charset="0"/>
                <a:cs typeface="Verdana" pitchFamily="34" charset="0"/>
              </a:rPr>
              <a:t> </a:t>
            </a:r>
            <a:r>
              <a:rPr lang="nl-NL" sz="1600" dirty="0" smtClean="0">
                <a:solidFill>
                  <a:schemeClr val="bg1"/>
                </a:solidFill>
                <a:latin typeface="Verdana" pitchFamily="34" charset="0"/>
                <a:ea typeface="Verdana" pitchFamily="34" charset="0"/>
                <a:cs typeface="Verdana" pitchFamily="34" charset="0"/>
              </a:rPr>
              <a:t>= </a:t>
            </a:r>
            <a:r>
              <a:rPr lang="nl-NL" sz="1600" dirty="0" err="1" smtClean="0">
                <a:solidFill>
                  <a:srgbClr val="FFFF00"/>
                </a:solidFill>
                <a:latin typeface="Verdana" pitchFamily="34" charset="0"/>
                <a:ea typeface="Verdana" pitchFamily="34" charset="0"/>
                <a:cs typeface="Verdana" pitchFamily="34" charset="0"/>
              </a:rPr>
              <a:t>F</a:t>
            </a:r>
            <a:r>
              <a:rPr lang="nl-NL" sz="1600" baseline="-25000" dirty="0" err="1" smtClean="0">
                <a:solidFill>
                  <a:srgbClr val="FFFF00"/>
                </a:solidFill>
                <a:latin typeface="Verdana" pitchFamily="34" charset="0"/>
                <a:ea typeface="Verdana" pitchFamily="34" charset="0"/>
                <a:cs typeface="Verdana" pitchFamily="34" charset="0"/>
              </a:rPr>
              <a:t>som</a:t>
            </a:r>
            <a:endParaRPr lang="nl-NL" sz="1600" baseline="-25000" dirty="0" smtClean="0">
              <a:solidFill>
                <a:srgbClr val="FFFF00"/>
              </a:solidFill>
              <a:latin typeface="Verdana" pitchFamily="34" charset="0"/>
              <a:ea typeface="Verdana" pitchFamily="34" charset="0"/>
              <a:cs typeface="Verdana" pitchFamily="34" charset="0"/>
            </a:endParaRPr>
          </a:p>
          <a:p>
            <a:pPr algn="ctr"/>
            <a:endParaRPr lang="nl-NL" sz="1600" dirty="0" smtClean="0">
              <a:solidFill>
                <a:schemeClr val="bg1"/>
              </a:solidFill>
              <a:latin typeface="Verdana" pitchFamily="34" charset="0"/>
              <a:ea typeface="Verdana" pitchFamily="34" charset="0"/>
              <a:cs typeface="Verdana" pitchFamily="34" charset="0"/>
            </a:endParaRPr>
          </a:p>
          <a:p>
            <a:pPr algn="ctr"/>
            <a:r>
              <a:rPr lang="nl-NL" sz="1600" dirty="0" smtClean="0">
                <a:solidFill>
                  <a:srgbClr val="00B050"/>
                </a:solidFill>
                <a:latin typeface="Verdana" pitchFamily="34" charset="0"/>
                <a:ea typeface="Verdana" pitchFamily="34" charset="0"/>
                <a:cs typeface="Verdana" pitchFamily="34" charset="0"/>
              </a:rPr>
              <a:t>500 N</a:t>
            </a:r>
            <a:r>
              <a:rPr lang="nl-NL" sz="1600" dirty="0" smtClean="0">
                <a:solidFill>
                  <a:srgbClr val="FF0000"/>
                </a:solidFill>
                <a:latin typeface="Verdana" pitchFamily="34" charset="0"/>
                <a:ea typeface="Verdana" pitchFamily="34" charset="0"/>
                <a:cs typeface="Verdana" pitchFamily="34" charset="0"/>
              </a:rPr>
              <a:t> </a:t>
            </a:r>
            <a:r>
              <a:rPr lang="nl-NL" sz="1600" dirty="0">
                <a:solidFill>
                  <a:schemeClr val="bg1"/>
                </a:solidFill>
                <a:latin typeface="Verdana" pitchFamily="34" charset="0"/>
                <a:ea typeface="Verdana" pitchFamily="34" charset="0"/>
                <a:cs typeface="Verdana" pitchFamily="34" charset="0"/>
              </a:rPr>
              <a:t>–</a:t>
            </a:r>
            <a:r>
              <a:rPr lang="nl-NL" sz="1600" dirty="0">
                <a:solidFill>
                  <a:srgbClr val="FF0000"/>
                </a:solidFill>
                <a:latin typeface="Verdana" pitchFamily="34" charset="0"/>
                <a:ea typeface="Verdana" pitchFamily="34" charset="0"/>
                <a:cs typeface="Verdana" pitchFamily="34" charset="0"/>
              </a:rPr>
              <a:t> </a:t>
            </a:r>
            <a:r>
              <a:rPr lang="nl-NL" sz="1600" dirty="0" smtClean="0">
                <a:solidFill>
                  <a:srgbClr val="FF0000"/>
                </a:solidFill>
                <a:latin typeface="Verdana" pitchFamily="34" charset="0"/>
                <a:ea typeface="Verdana" pitchFamily="34" charset="0"/>
                <a:cs typeface="Verdana" pitchFamily="34" charset="0"/>
              </a:rPr>
              <a:t>500 N</a:t>
            </a:r>
            <a:r>
              <a:rPr lang="nl-NL" sz="1600" baseline="-25000" dirty="0" smtClean="0">
                <a:solidFill>
                  <a:srgbClr val="00B050"/>
                </a:solidFill>
                <a:latin typeface="Verdana" pitchFamily="34" charset="0"/>
                <a:ea typeface="Verdana" pitchFamily="34" charset="0"/>
                <a:cs typeface="Verdana" pitchFamily="34" charset="0"/>
              </a:rPr>
              <a:t> </a:t>
            </a:r>
            <a:r>
              <a:rPr lang="nl-NL" sz="1600" dirty="0">
                <a:solidFill>
                  <a:schemeClr val="bg1"/>
                </a:solidFill>
                <a:latin typeface="Verdana" pitchFamily="34" charset="0"/>
                <a:ea typeface="Verdana" pitchFamily="34" charset="0"/>
                <a:cs typeface="Verdana" pitchFamily="34" charset="0"/>
              </a:rPr>
              <a:t>= </a:t>
            </a:r>
            <a:r>
              <a:rPr lang="nl-NL" sz="1600" dirty="0" smtClean="0">
                <a:solidFill>
                  <a:srgbClr val="FFFF00"/>
                </a:solidFill>
                <a:latin typeface="Verdana" pitchFamily="34" charset="0"/>
                <a:ea typeface="Verdana" pitchFamily="34" charset="0"/>
                <a:cs typeface="Verdana" pitchFamily="34" charset="0"/>
              </a:rPr>
              <a:t>0 N</a:t>
            </a:r>
            <a:endParaRPr lang="nl-NL" sz="1600" baseline="-25000" dirty="0">
              <a:solidFill>
                <a:srgbClr val="FFFF00"/>
              </a:solidFill>
              <a:latin typeface="Verdana" pitchFamily="34" charset="0"/>
              <a:ea typeface="Verdana" pitchFamily="34" charset="0"/>
              <a:cs typeface="Verdana" pitchFamily="34" charset="0"/>
            </a:endParaRPr>
          </a:p>
          <a:p>
            <a:pPr algn="ctr"/>
            <a:endParaRPr lang="nl-NL" sz="1600" dirty="0" smtClean="0">
              <a:solidFill>
                <a:schemeClr val="bg1"/>
              </a:solidFill>
              <a:latin typeface="Verdana" pitchFamily="34" charset="0"/>
              <a:ea typeface="Verdana" pitchFamily="34" charset="0"/>
              <a:cs typeface="Verdana" pitchFamily="34" charset="0"/>
            </a:endParaRPr>
          </a:p>
          <a:p>
            <a:pPr algn="ctr"/>
            <a:r>
              <a:rPr lang="nl-NL" sz="1600" dirty="0" smtClean="0">
                <a:solidFill>
                  <a:schemeClr val="bg1"/>
                </a:solidFill>
                <a:latin typeface="Verdana" pitchFamily="34" charset="0"/>
                <a:ea typeface="Verdana" pitchFamily="34" charset="0"/>
                <a:cs typeface="Verdana" pitchFamily="34" charset="0"/>
              </a:rPr>
              <a:t>Somkracht = 0</a:t>
            </a:r>
          </a:p>
          <a:p>
            <a:pPr algn="ctr"/>
            <a:endParaRPr lang="nl-NL" sz="1600" dirty="0">
              <a:solidFill>
                <a:schemeClr val="bg1"/>
              </a:solidFill>
              <a:latin typeface="Verdana" pitchFamily="34" charset="0"/>
              <a:ea typeface="Verdana" pitchFamily="34" charset="0"/>
              <a:cs typeface="Verdana" pitchFamily="34" charset="0"/>
            </a:endParaRPr>
          </a:p>
          <a:p>
            <a:pPr algn="ctr"/>
            <a:r>
              <a:rPr lang="nl-NL" sz="1600" dirty="0" smtClean="0">
                <a:solidFill>
                  <a:schemeClr val="bg1"/>
                </a:solidFill>
                <a:latin typeface="Verdana" pitchFamily="34" charset="0"/>
                <a:ea typeface="Verdana" pitchFamily="34" charset="0"/>
                <a:cs typeface="Verdana" pitchFamily="34" charset="0"/>
              </a:rPr>
              <a:t>Snelheid veranderd niet</a:t>
            </a:r>
          </a:p>
        </p:txBody>
      </p:sp>
      <p:sp>
        <p:nvSpPr>
          <p:cNvPr id="129" name="Tekstvak 128"/>
          <p:cNvSpPr txBox="1"/>
          <p:nvPr/>
        </p:nvSpPr>
        <p:spPr>
          <a:xfrm>
            <a:off x="6156176" y="4349664"/>
            <a:ext cx="2927646" cy="1815882"/>
          </a:xfrm>
          <a:prstGeom prst="rect">
            <a:avLst/>
          </a:prstGeom>
          <a:noFill/>
        </p:spPr>
        <p:txBody>
          <a:bodyPr wrap="square" rtlCol="0">
            <a:spAutoFit/>
          </a:bodyPr>
          <a:lstStyle/>
          <a:p>
            <a:pPr algn="ctr"/>
            <a:r>
              <a:rPr lang="nl-NL" sz="1600" dirty="0" err="1" smtClean="0">
                <a:solidFill>
                  <a:srgbClr val="00B050"/>
                </a:solidFill>
                <a:latin typeface="Verdana" pitchFamily="34" charset="0"/>
                <a:ea typeface="Verdana" pitchFamily="34" charset="0"/>
                <a:cs typeface="Verdana" pitchFamily="34" charset="0"/>
              </a:rPr>
              <a:t>F</a:t>
            </a:r>
            <a:r>
              <a:rPr lang="nl-NL" sz="1600" baseline="-25000" dirty="0" err="1" smtClean="0">
                <a:solidFill>
                  <a:srgbClr val="00B050"/>
                </a:solidFill>
                <a:latin typeface="Verdana" pitchFamily="34" charset="0"/>
                <a:ea typeface="Verdana" pitchFamily="34" charset="0"/>
                <a:cs typeface="Verdana" pitchFamily="34" charset="0"/>
              </a:rPr>
              <a:t>duw</a:t>
            </a:r>
            <a:r>
              <a:rPr lang="nl-NL" sz="1600" baseline="-25000" dirty="0" smtClean="0">
                <a:solidFill>
                  <a:srgbClr val="00B050"/>
                </a:solidFill>
                <a:latin typeface="Verdana" pitchFamily="34" charset="0"/>
                <a:ea typeface="Verdana" pitchFamily="34" charset="0"/>
                <a:cs typeface="Verdana" pitchFamily="34" charset="0"/>
              </a:rPr>
              <a:t> </a:t>
            </a:r>
            <a:r>
              <a:rPr lang="nl-NL" sz="1600" dirty="0" smtClean="0">
                <a:solidFill>
                  <a:schemeClr val="bg1"/>
                </a:solidFill>
                <a:latin typeface="Verdana" pitchFamily="34" charset="0"/>
                <a:ea typeface="Verdana" pitchFamily="34" charset="0"/>
                <a:cs typeface="Verdana" pitchFamily="34" charset="0"/>
              </a:rPr>
              <a:t>– </a:t>
            </a:r>
            <a:r>
              <a:rPr lang="nl-NL" sz="1600" dirty="0" err="1" smtClean="0">
                <a:solidFill>
                  <a:srgbClr val="FF0000"/>
                </a:solidFill>
                <a:latin typeface="Verdana" pitchFamily="34" charset="0"/>
                <a:ea typeface="Verdana" pitchFamily="34" charset="0"/>
                <a:cs typeface="Verdana" pitchFamily="34" charset="0"/>
              </a:rPr>
              <a:t>F</a:t>
            </a:r>
            <a:r>
              <a:rPr lang="nl-NL" sz="1600" baseline="-25000" dirty="0" err="1" smtClean="0">
                <a:solidFill>
                  <a:srgbClr val="FF0000"/>
                </a:solidFill>
                <a:latin typeface="Verdana" pitchFamily="34" charset="0"/>
                <a:ea typeface="Verdana" pitchFamily="34" charset="0"/>
                <a:cs typeface="Verdana" pitchFamily="34" charset="0"/>
              </a:rPr>
              <a:t>w</a:t>
            </a:r>
            <a:r>
              <a:rPr lang="nl-NL" sz="1600" dirty="0" smtClean="0">
                <a:solidFill>
                  <a:srgbClr val="FF0000"/>
                </a:solidFill>
                <a:latin typeface="Verdana" pitchFamily="34" charset="0"/>
                <a:ea typeface="Verdana" pitchFamily="34" charset="0"/>
                <a:cs typeface="Verdana" pitchFamily="34" charset="0"/>
              </a:rPr>
              <a:t> </a:t>
            </a:r>
            <a:r>
              <a:rPr lang="nl-NL" sz="1600" dirty="0" smtClean="0">
                <a:solidFill>
                  <a:schemeClr val="bg1"/>
                </a:solidFill>
                <a:latin typeface="Verdana" pitchFamily="34" charset="0"/>
                <a:ea typeface="Verdana" pitchFamily="34" charset="0"/>
                <a:cs typeface="Verdana" pitchFamily="34" charset="0"/>
              </a:rPr>
              <a:t>= </a:t>
            </a:r>
            <a:r>
              <a:rPr lang="nl-NL" sz="1600" dirty="0" err="1" smtClean="0">
                <a:solidFill>
                  <a:srgbClr val="FFFF00"/>
                </a:solidFill>
                <a:latin typeface="Verdana" pitchFamily="34" charset="0"/>
                <a:ea typeface="Verdana" pitchFamily="34" charset="0"/>
                <a:cs typeface="Verdana" pitchFamily="34" charset="0"/>
              </a:rPr>
              <a:t>F</a:t>
            </a:r>
            <a:r>
              <a:rPr lang="nl-NL" sz="1600" baseline="-25000" dirty="0" err="1" smtClean="0">
                <a:solidFill>
                  <a:srgbClr val="FFFF00"/>
                </a:solidFill>
                <a:latin typeface="Verdana" pitchFamily="34" charset="0"/>
                <a:ea typeface="Verdana" pitchFamily="34" charset="0"/>
                <a:cs typeface="Verdana" pitchFamily="34" charset="0"/>
              </a:rPr>
              <a:t>som</a:t>
            </a:r>
            <a:endParaRPr lang="nl-NL" sz="1600" baseline="-25000" dirty="0" smtClean="0">
              <a:solidFill>
                <a:srgbClr val="FFFF00"/>
              </a:solidFill>
              <a:latin typeface="Verdana" pitchFamily="34" charset="0"/>
              <a:ea typeface="Verdana" pitchFamily="34" charset="0"/>
              <a:cs typeface="Verdana" pitchFamily="34" charset="0"/>
            </a:endParaRPr>
          </a:p>
          <a:p>
            <a:pPr algn="ctr"/>
            <a:endParaRPr lang="nl-NL" sz="1600" dirty="0" smtClean="0">
              <a:solidFill>
                <a:schemeClr val="bg1"/>
              </a:solidFill>
              <a:latin typeface="Verdana" pitchFamily="34" charset="0"/>
              <a:ea typeface="Verdana" pitchFamily="34" charset="0"/>
              <a:cs typeface="Verdana" pitchFamily="34" charset="0"/>
            </a:endParaRPr>
          </a:p>
          <a:p>
            <a:pPr algn="ctr"/>
            <a:r>
              <a:rPr lang="nl-NL" sz="1600" dirty="0" smtClean="0">
                <a:solidFill>
                  <a:srgbClr val="00B050"/>
                </a:solidFill>
                <a:latin typeface="Verdana" pitchFamily="34" charset="0"/>
                <a:ea typeface="Verdana" pitchFamily="34" charset="0"/>
                <a:cs typeface="Verdana" pitchFamily="34" charset="0"/>
              </a:rPr>
              <a:t>500 N</a:t>
            </a:r>
            <a:r>
              <a:rPr lang="nl-NL" sz="1600" baseline="-25000" dirty="0" smtClean="0">
                <a:solidFill>
                  <a:srgbClr val="00B050"/>
                </a:solidFill>
                <a:latin typeface="Verdana" pitchFamily="34" charset="0"/>
                <a:ea typeface="Verdana" pitchFamily="34" charset="0"/>
                <a:cs typeface="Verdana" pitchFamily="34" charset="0"/>
              </a:rPr>
              <a:t> </a:t>
            </a:r>
            <a:r>
              <a:rPr lang="nl-NL" sz="1600" dirty="0">
                <a:solidFill>
                  <a:schemeClr val="bg1"/>
                </a:solidFill>
                <a:latin typeface="Verdana" pitchFamily="34" charset="0"/>
                <a:ea typeface="Verdana" pitchFamily="34" charset="0"/>
                <a:cs typeface="Verdana" pitchFamily="34" charset="0"/>
              </a:rPr>
              <a:t>– </a:t>
            </a:r>
            <a:r>
              <a:rPr lang="nl-NL" sz="1600" dirty="0">
                <a:solidFill>
                  <a:srgbClr val="FF0000"/>
                </a:solidFill>
                <a:latin typeface="Verdana" pitchFamily="34" charset="0"/>
                <a:ea typeface="Verdana" pitchFamily="34" charset="0"/>
                <a:cs typeface="Verdana" pitchFamily="34" charset="0"/>
              </a:rPr>
              <a:t>200 </a:t>
            </a:r>
            <a:r>
              <a:rPr lang="nl-NL" sz="1600" dirty="0" smtClean="0">
                <a:solidFill>
                  <a:srgbClr val="FF0000"/>
                </a:solidFill>
                <a:latin typeface="Verdana" pitchFamily="34" charset="0"/>
                <a:ea typeface="Verdana" pitchFamily="34" charset="0"/>
                <a:cs typeface="Verdana" pitchFamily="34" charset="0"/>
              </a:rPr>
              <a:t>N </a:t>
            </a:r>
            <a:r>
              <a:rPr lang="nl-NL" sz="1600" dirty="0" smtClean="0">
                <a:solidFill>
                  <a:schemeClr val="bg1"/>
                </a:solidFill>
                <a:latin typeface="Verdana" pitchFamily="34" charset="0"/>
                <a:ea typeface="Verdana" pitchFamily="34" charset="0"/>
                <a:cs typeface="Verdana" pitchFamily="34" charset="0"/>
              </a:rPr>
              <a:t>= </a:t>
            </a:r>
            <a:r>
              <a:rPr lang="nl-NL" sz="1600" dirty="0" smtClean="0">
                <a:solidFill>
                  <a:srgbClr val="FFFF00"/>
                </a:solidFill>
                <a:latin typeface="Verdana" pitchFamily="34" charset="0"/>
                <a:ea typeface="Verdana" pitchFamily="34" charset="0"/>
                <a:cs typeface="Verdana" pitchFamily="34" charset="0"/>
              </a:rPr>
              <a:t>300 N</a:t>
            </a:r>
            <a:endParaRPr lang="nl-NL" sz="1600" baseline="-25000" dirty="0">
              <a:solidFill>
                <a:srgbClr val="FFFF00"/>
              </a:solidFill>
              <a:latin typeface="Verdana" pitchFamily="34" charset="0"/>
              <a:ea typeface="Verdana" pitchFamily="34" charset="0"/>
              <a:cs typeface="Verdana" pitchFamily="34" charset="0"/>
            </a:endParaRPr>
          </a:p>
          <a:p>
            <a:pPr algn="ctr"/>
            <a:endParaRPr lang="nl-NL" sz="1600" dirty="0" smtClean="0">
              <a:solidFill>
                <a:schemeClr val="bg1"/>
              </a:solidFill>
              <a:latin typeface="Verdana" pitchFamily="34" charset="0"/>
              <a:ea typeface="Verdana" pitchFamily="34" charset="0"/>
              <a:cs typeface="Verdana" pitchFamily="34" charset="0"/>
            </a:endParaRPr>
          </a:p>
          <a:p>
            <a:pPr algn="ctr"/>
            <a:r>
              <a:rPr lang="nl-NL" sz="1600" dirty="0" smtClean="0">
                <a:solidFill>
                  <a:schemeClr val="bg1"/>
                </a:solidFill>
                <a:latin typeface="Verdana" pitchFamily="34" charset="0"/>
                <a:ea typeface="Verdana" pitchFamily="34" charset="0"/>
                <a:cs typeface="Verdana" pitchFamily="34" charset="0"/>
              </a:rPr>
              <a:t>Somkracht &gt; 0</a:t>
            </a:r>
          </a:p>
          <a:p>
            <a:pPr algn="ctr"/>
            <a:endParaRPr lang="nl-NL" sz="1600" dirty="0">
              <a:solidFill>
                <a:schemeClr val="bg1"/>
              </a:solidFill>
              <a:latin typeface="Verdana" pitchFamily="34" charset="0"/>
              <a:ea typeface="Verdana" pitchFamily="34" charset="0"/>
              <a:cs typeface="Verdana" pitchFamily="34" charset="0"/>
            </a:endParaRPr>
          </a:p>
          <a:p>
            <a:pPr algn="ctr"/>
            <a:r>
              <a:rPr lang="nl-NL" sz="1600" dirty="0" smtClean="0">
                <a:solidFill>
                  <a:schemeClr val="bg1"/>
                </a:solidFill>
                <a:latin typeface="Verdana" pitchFamily="34" charset="0"/>
                <a:ea typeface="Verdana" pitchFamily="34" charset="0"/>
                <a:cs typeface="Verdana" pitchFamily="34" charset="0"/>
              </a:rPr>
              <a:t>Bank versneld naar rechts</a:t>
            </a:r>
          </a:p>
        </p:txBody>
      </p:sp>
      <p:sp>
        <p:nvSpPr>
          <p:cNvPr id="37" name="Afgeronde rechthoek 36"/>
          <p:cNvSpPr/>
          <p:nvPr/>
        </p:nvSpPr>
        <p:spPr>
          <a:xfrm>
            <a:off x="107504" y="332656"/>
            <a:ext cx="216024" cy="211415"/>
          </a:xfrm>
          <a:prstGeom prst="roundRect">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chemeClr val="tx1"/>
                </a:solidFill>
              </a:rPr>
              <a:t>?</a:t>
            </a:r>
            <a:endParaRPr lang="nl-NL" dirty="0">
              <a:solidFill>
                <a:schemeClr val="tx1"/>
              </a:solidFill>
            </a:endParaRPr>
          </a:p>
        </p:txBody>
      </p:sp>
      <p:sp>
        <p:nvSpPr>
          <p:cNvPr id="38" name="Afgeronde rechthoek 37"/>
          <p:cNvSpPr/>
          <p:nvPr/>
        </p:nvSpPr>
        <p:spPr>
          <a:xfrm>
            <a:off x="12341" y="-1035496"/>
            <a:ext cx="9144000" cy="1008112"/>
          </a:xfrm>
          <a:prstGeom prst="roundRect">
            <a:avLst>
              <a:gd name="adj" fmla="val 7218"/>
            </a:avLst>
          </a:prstGeom>
          <a:solidFill>
            <a:srgbClr val="FFFF00"/>
          </a:solidFill>
          <a:ln>
            <a:solidFill>
              <a:srgbClr val="FFC000"/>
            </a:solidFill>
          </a:ln>
          <a:effectLst>
            <a:glow>
              <a:schemeClr val="accent1">
                <a:alpha val="40000"/>
              </a:schemeClr>
            </a:glow>
            <a:softEdge rad="0"/>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r>
              <a:rPr lang="nl-NL" sz="1400" dirty="0">
                <a:solidFill>
                  <a:schemeClr val="tx1"/>
                </a:solidFill>
              </a:rPr>
              <a:t>Het effect van meerdere krachten die op hetzelfde voorwerp werken noemen we de somkracht. In het voorbeeld hiernaast werkt er een wrijvingskracht tussen de fiets en de weg. Ook werkt er een voortstuwende kracht door het trappen van de jongen.</a:t>
            </a:r>
          </a:p>
          <a:p>
            <a:endParaRPr lang="nl-NL" sz="1400" dirty="0">
              <a:solidFill>
                <a:schemeClr val="tx1"/>
              </a:solidFill>
            </a:endParaRPr>
          </a:p>
        </p:txBody>
      </p:sp>
    </p:spTree>
    <p:extLst>
      <p:ext uri="{BB962C8B-B14F-4D97-AF65-F5344CB8AC3E}">
        <p14:creationId xmlns:p14="http://schemas.microsoft.com/office/powerpoint/2010/main" val="386823208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9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0"/>
                                        </p:tgtEl>
                                      </p:cBhvr>
                                    </p:animEffect>
                                    <p:set>
                                      <p:cBhvr>
                                        <p:cTn id="7" dur="1" fill="hold">
                                          <p:stCondLst>
                                            <p:cond delay="499"/>
                                          </p:stCondLst>
                                        </p:cTn>
                                        <p:tgtEl>
                                          <p:spTgt spid="90"/>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91"/>
                                        </p:tgtEl>
                                      </p:cBhvr>
                                    </p:animEffect>
                                    <p:set>
                                      <p:cBhvr>
                                        <p:cTn id="10" dur="1" fill="hold">
                                          <p:stCondLst>
                                            <p:cond delay="499"/>
                                          </p:stCondLst>
                                        </p:cTn>
                                        <p:tgtEl>
                                          <p:spTgt spid="91"/>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90"/>
                                        </p:tgtEl>
                                        <p:attrNameLst>
                                          <p:attrName>style.visibility</p:attrName>
                                        </p:attrNameLst>
                                      </p:cBhvr>
                                      <p:to>
                                        <p:strVal val="visible"/>
                                      </p:to>
                                    </p:set>
                                    <p:animEffect transition="in" filter="fade">
                                      <p:cBhvr>
                                        <p:cTn id="15" dur="500"/>
                                        <p:tgtEl>
                                          <p:spTgt spid="90"/>
                                        </p:tgtEl>
                                      </p:cBhvr>
                                    </p:animEffect>
                                  </p:childTnLst>
                                </p:cTn>
                              </p:par>
                              <p:par>
                                <p:cTn id="16" presetID="10" presetClass="entr" presetSubtype="0" fill="hold" nodeType="withEffect">
                                  <p:stCondLst>
                                    <p:cond delay="0"/>
                                  </p:stCondLst>
                                  <p:childTnLst>
                                    <p:set>
                                      <p:cBhvr>
                                        <p:cTn id="17" dur="1" fill="hold">
                                          <p:stCondLst>
                                            <p:cond delay="0"/>
                                          </p:stCondLst>
                                        </p:cTn>
                                        <p:tgtEl>
                                          <p:spTgt spid="91"/>
                                        </p:tgtEl>
                                        <p:attrNameLst>
                                          <p:attrName>style.visibility</p:attrName>
                                        </p:attrNameLst>
                                      </p:cBhvr>
                                      <p:to>
                                        <p:strVal val="visible"/>
                                      </p:to>
                                    </p:set>
                                    <p:animEffect transition="in" filter="fade">
                                      <p:cBhvr>
                                        <p:cTn id="18" dur="500"/>
                                        <p:tgtEl>
                                          <p:spTgt spid="91"/>
                                        </p:tgtEl>
                                      </p:cBhvr>
                                    </p:animEffect>
                                  </p:childTnLst>
                                </p:cTn>
                              </p:par>
                            </p:childTnLst>
                          </p:cTn>
                        </p:par>
                      </p:childTnLst>
                    </p:cTn>
                  </p:par>
                </p:childTnLst>
              </p:cTn>
              <p:nextCondLst>
                <p:cond evt="onClick" delay="0">
                  <p:tgtEl>
                    <p:spTgt spid="95"/>
                  </p:tgtEl>
                </p:cond>
              </p:nextCondLst>
            </p:seq>
            <p:seq concurrent="1" nextAc="seek">
              <p:cTn id="19" restart="whenNotActive" fill="hold" evtFilter="cancelBubble" nodeType="interactiveSeq">
                <p:stCondLst>
                  <p:cond evt="onClick" delay="0">
                    <p:tgtEl>
                      <p:spTgt spid="96"/>
                    </p:tgtEl>
                  </p:cond>
                </p:stCondLst>
                <p:endSync evt="end" delay="0">
                  <p:rtn val="all"/>
                </p:endSync>
                <p:childTnLst>
                  <p:par>
                    <p:cTn id="20" fill="hold">
                      <p:stCondLst>
                        <p:cond delay="0"/>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98"/>
                                        </p:tgtEl>
                                        <p:attrNameLst>
                                          <p:attrName>style.visibility</p:attrName>
                                        </p:attrNameLst>
                                      </p:cBhvr>
                                      <p:to>
                                        <p:strVal val="visible"/>
                                      </p:to>
                                    </p:set>
                                    <p:animEffect transition="in" filter="fade">
                                      <p:cBhvr>
                                        <p:cTn id="24" dur="500"/>
                                        <p:tgtEl>
                                          <p:spTgt spid="9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nodeType="clickEffect">
                                  <p:stCondLst>
                                    <p:cond delay="0"/>
                                  </p:stCondLst>
                                  <p:childTnLst>
                                    <p:animEffect transition="out" filter="fade">
                                      <p:cBhvr>
                                        <p:cTn id="28" dur="500"/>
                                        <p:tgtEl>
                                          <p:spTgt spid="98"/>
                                        </p:tgtEl>
                                      </p:cBhvr>
                                    </p:animEffect>
                                    <p:set>
                                      <p:cBhvr>
                                        <p:cTn id="29" dur="1" fill="hold">
                                          <p:stCondLst>
                                            <p:cond delay="499"/>
                                          </p:stCondLst>
                                        </p:cTn>
                                        <p:tgtEl>
                                          <p:spTgt spid="98"/>
                                        </p:tgtEl>
                                        <p:attrNameLst>
                                          <p:attrName>style.visibility</p:attrName>
                                        </p:attrNameLst>
                                      </p:cBhvr>
                                      <p:to>
                                        <p:strVal val="hidden"/>
                                      </p:to>
                                    </p:set>
                                  </p:childTnLst>
                                </p:cTn>
                              </p:par>
                            </p:childTnLst>
                          </p:cTn>
                        </p:par>
                      </p:childTnLst>
                    </p:cTn>
                  </p:par>
                </p:childTnLst>
              </p:cTn>
              <p:nextCondLst>
                <p:cond evt="onClick" delay="0">
                  <p:tgtEl>
                    <p:spTgt spid="96"/>
                  </p:tgtEl>
                </p:cond>
              </p:nextCondLst>
            </p:seq>
            <p:seq concurrent="1" nextAc="seek">
              <p:cTn id="30" restart="whenNotActive" fill="hold" evtFilter="cancelBubble" nodeType="interactiveSeq">
                <p:stCondLst>
                  <p:cond evt="onClick" delay="0">
                    <p:tgtEl>
                      <p:spTgt spid="103"/>
                    </p:tgtEl>
                  </p:cond>
                </p:stCondLst>
                <p:endSync evt="end" delay="0">
                  <p:rtn val="all"/>
                </p:endSync>
                <p:childTnLst>
                  <p:par>
                    <p:cTn id="31" fill="hold">
                      <p:stCondLst>
                        <p:cond delay="0"/>
                      </p:stCondLst>
                      <p:childTnLst>
                        <p:par>
                          <p:cTn id="32" fill="hold">
                            <p:stCondLst>
                              <p:cond delay="0"/>
                            </p:stCondLst>
                            <p:childTnLst>
                              <p:par>
                                <p:cTn id="33" presetID="10" presetClass="exit" presetSubtype="0" fill="hold" nodeType="clickEffect">
                                  <p:stCondLst>
                                    <p:cond delay="0"/>
                                  </p:stCondLst>
                                  <p:childTnLst>
                                    <p:animEffect transition="out" filter="fade">
                                      <p:cBhvr>
                                        <p:cTn id="34" dur="500"/>
                                        <p:tgtEl>
                                          <p:spTgt spid="101"/>
                                        </p:tgtEl>
                                      </p:cBhvr>
                                    </p:animEffect>
                                    <p:set>
                                      <p:cBhvr>
                                        <p:cTn id="35" dur="1" fill="hold">
                                          <p:stCondLst>
                                            <p:cond delay="499"/>
                                          </p:stCondLst>
                                        </p:cTn>
                                        <p:tgtEl>
                                          <p:spTgt spid="101"/>
                                        </p:tgtEl>
                                        <p:attrNameLst>
                                          <p:attrName>style.visibility</p:attrName>
                                        </p:attrNameLst>
                                      </p:cBhvr>
                                      <p:to>
                                        <p:strVal val="hidden"/>
                                      </p:to>
                                    </p:set>
                                  </p:childTnLst>
                                </p:cTn>
                              </p:par>
                              <p:par>
                                <p:cTn id="36" presetID="10" presetClass="exit" presetSubtype="0" fill="hold" nodeType="withEffect">
                                  <p:stCondLst>
                                    <p:cond delay="0"/>
                                  </p:stCondLst>
                                  <p:childTnLst>
                                    <p:animEffect transition="out" filter="fade">
                                      <p:cBhvr>
                                        <p:cTn id="37" dur="500"/>
                                        <p:tgtEl>
                                          <p:spTgt spid="102"/>
                                        </p:tgtEl>
                                      </p:cBhvr>
                                    </p:animEffect>
                                    <p:set>
                                      <p:cBhvr>
                                        <p:cTn id="38" dur="1" fill="hold">
                                          <p:stCondLst>
                                            <p:cond delay="499"/>
                                          </p:stCondLst>
                                        </p:cTn>
                                        <p:tgtEl>
                                          <p:spTgt spid="102"/>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101"/>
                                        </p:tgtEl>
                                        <p:attrNameLst>
                                          <p:attrName>style.visibility</p:attrName>
                                        </p:attrNameLst>
                                      </p:cBhvr>
                                      <p:to>
                                        <p:strVal val="visible"/>
                                      </p:to>
                                    </p:set>
                                    <p:animEffect transition="in" filter="fade">
                                      <p:cBhvr>
                                        <p:cTn id="43" dur="500"/>
                                        <p:tgtEl>
                                          <p:spTgt spid="101"/>
                                        </p:tgtEl>
                                      </p:cBhvr>
                                    </p:animEffect>
                                  </p:childTnLst>
                                </p:cTn>
                              </p:par>
                              <p:par>
                                <p:cTn id="44" presetID="10" presetClass="entr" presetSubtype="0" fill="hold" nodeType="withEffect">
                                  <p:stCondLst>
                                    <p:cond delay="0"/>
                                  </p:stCondLst>
                                  <p:childTnLst>
                                    <p:set>
                                      <p:cBhvr>
                                        <p:cTn id="45" dur="1" fill="hold">
                                          <p:stCondLst>
                                            <p:cond delay="0"/>
                                          </p:stCondLst>
                                        </p:cTn>
                                        <p:tgtEl>
                                          <p:spTgt spid="102"/>
                                        </p:tgtEl>
                                        <p:attrNameLst>
                                          <p:attrName>style.visibility</p:attrName>
                                        </p:attrNameLst>
                                      </p:cBhvr>
                                      <p:to>
                                        <p:strVal val="visible"/>
                                      </p:to>
                                    </p:set>
                                    <p:animEffect transition="in" filter="fade">
                                      <p:cBhvr>
                                        <p:cTn id="46" dur="500"/>
                                        <p:tgtEl>
                                          <p:spTgt spid="102"/>
                                        </p:tgtEl>
                                      </p:cBhvr>
                                    </p:animEffect>
                                  </p:childTnLst>
                                </p:cTn>
                              </p:par>
                            </p:childTnLst>
                          </p:cTn>
                        </p:par>
                      </p:childTnLst>
                    </p:cTn>
                  </p:par>
                </p:childTnLst>
              </p:cTn>
              <p:nextCondLst>
                <p:cond evt="onClick" delay="0">
                  <p:tgtEl>
                    <p:spTgt spid="103"/>
                  </p:tgtEl>
                </p:cond>
              </p:nextCondLst>
            </p:seq>
            <p:seq concurrent="1" nextAc="seek">
              <p:cTn id="47" restart="whenNotActive" fill="hold" evtFilter="cancelBubble" nodeType="interactiveSeq">
                <p:stCondLst>
                  <p:cond evt="onClick" delay="0">
                    <p:tgtEl>
                      <p:spTgt spid="109"/>
                    </p:tgtEl>
                  </p:cond>
                </p:stCondLst>
                <p:endSync evt="end" delay="0">
                  <p:rtn val="all"/>
                </p:endSync>
                <p:childTnLst>
                  <p:par>
                    <p:cTn id="48" fill="hold">
                      <p:stCondLst>
                        <p:cond delay="0"/>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500"/>
                                        <p:tgtEl>
                                          <p:spTgt spid="107"/>
                                        </p:tgtEl>
                                      </p:cBhvr>
                                    </p:animEffect>
                                    <p:set>
                                      <p:cBhvr>
                                        <p:cTn id="52" dur="1" fill="hold">
                                          <p:stCondLst>
                                            <p:cond delay="499"/>
                                          </p:stCondLst>
                                        </p:cTn>
                                        <p:tgtEl>
                                          <p:spTgt spid="107"/>
                                        </p:tgtEl>
                                        <p:attrNameLst>
                                          <p:attrName>style.visibility</p:attrName>
                                        </p:attrNameLst>
                                      </p:cBhvr>
                                      <p:to>
                                        <p:strVal val="hidden"/>
                                      </p:to>
                                    </p:set>
                                  </p:childTnLst>
                                </p:cTn>
                              </p:par>
                              <p:par>
                                <p:cTn id="53" presetID="10" presetClass="exit" presetSubtype="0" fill="hold" nodeType="withEffect">
                                  <p:stCondLst>
                                    <p:cond delay="0"/>
                                  </p:stCondLst>
                                  <p:childTnLst>
                                    <p:animEffect transition="out" filter="fade">
                                      <p:cBhvr>
                                        <p:cTn id="54" dur="500"/>
                                        <p:tgtEl>
                                          <p:spTgt spid="108"/>
                                        </p:tgtEl>
                                      </p:cBhvr>
                                    </p:animEffect>
                                    <p:set>
                                      <p:cBhvr>
                                        <p:cTn id="55" dur="1" fill="hold">
                                          <p:stCondLst>
                                            <p:cond delay="499"/>
                                          </p:stCondLst>
                                        </p:cTn>
                                        <p:tgtEl>
                                          <p:spTgt spid="108"/>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107"/>
                                        </p:tgtEl>
                                        <p:attrNameLst>
                                          <p:attrName>style.visibility</p:attrName>
                                        </p:attrNameLst>
                                      </p:cBhvr>
                                      <p:to>
                                        <p:strVal val="visible"/>
                                      </p:to>
                                    </p:set>
                                    <p:animEffect transition="in" filter="fade">
                                      <p:cBhvr>
                                        <p:cTn id="60" dur="500"/>
                                        <p:tgtEl>
                                          <p:spTgt spid="107"/>
                                        </p:tgtEl>
                                      </p:cBhvr>
                                    </p:animEffect>
                                  </p:childTnLst>
                                </p:cTn>
                              </p:par>
                              <p:par>
                                <p:cTn id="61" presetID="10" presetClass="entr" presetSubtype="0" fill="hold" nodeType="withEffect">
                                  <p:stCondLst>
                                    <p:cond delay="0"/>
                                  </p:stCondLst>
                                  <p:childTnLst>
                                    <p:set>
                                      <p:cBhvr>
                                        <p:cTn id="62" dur="1" fill="hold">
                                          <p:stCondLst>
                                            <p:cond delay="0"/>
                                          </p:stCondLst>
                                        </p:cTn>
                                        <p:tgtEl>
                                          <p:spTgt spid="108"/>
                                        </p:tgtEl>
                                        <p:attrNameLst>
                                          <p:attrName>style.visibility</p:attrName>
                                        </p:attrNameLst>
                                      </p:cBhvr>
                                      <p:to>
                                        <p:strVal val="visible"/>
                                      </p:to>
                                    </p:set>
                                    <p:animEffect transition="in" filter="fade">
                                      <p:cBhvr>
                                        <p:cTn id="63" dur="500"/>
                                        <p:tgtEl>
                                          <p:spTgt spid="108"/>
                                        </p:tgtEl>
                                      </p:cBhvr>
                                    </p:animEffect>
                                  </p:childTnLst>
                                </p:cTn>
                              </p:par>
                            </p:childTnLst>
                          </p:cTn>
                        </p:par>
                      </p:childTnLst>
                    </p:cTn>
                  </p:par>
                </p:childTnLst>
              </p:cTn>
              <p:nextCondLst>
                <p:cond evt="onClick" delay="0">
                  <p:tgtEl>
                    <p:spTgt spid="109"/>
                  </p:tgtEl>
                </p:cond>
              </p:nextCondLst>
            </p:seq>
            <p:seq concurrent="1" nextAc="seek">
              <p:cTn id="64" restart="whenNotActive" fill="hold" evtFilter="cancelBubble" nodeType="interactiveSeq">
                <p:stCondLst>
                  <p:cond evt="onClick" delay="0">
                    <p:tgtEl>
                      <p:spTgt spid="110"/>
                    </p:tgtEl>
                  </p:cond>
                </p:stCondLst>
                <p:endSync evt="end" delay="0">
                  <p:rtn val="all"/>
                </p:endSync>
                <p:childTnLst>
                  <p:par>
                    <p:cTn id="65" fill="hold">
                      <p:stCondLst>
                        <p:cond delay="0"/>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111"/>
                                        </p:tgtEl>
                                        <p:attrNameLst>
                                          <p:attrName>style.visibility</p:attrName>
                                        </p:attrNameLst>
                                      </p:cBhvr>
                                      <p:to>
                                        <p:strVal val="visible"/>
                                      </p:to>
                                    </p:set>
                                    <p:animEffect transition="in" filter="fade">
                                      <p:cBhvr>
                                        <p:cTn id="69" dur="500"/>
                                        <p:tgtEl>
                                          <p:spTgt spid="111"/>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xit" presetSubtype="0" fill="hold" nodeType="clickEffect">
                                  <p:stCondLst>
                                    <p:cond delay="0"/>
                                  </p:stCondLst>
                                  <p:childTnLst>
                                    <p:animEffect transition="out" filter="fade">
                                      <p:cBhvr>
                                        <p:cTn id="73" dur="500"/>
                                        <p:tgtEl>
                                          <p:spTgt spid="111"/>
                                        </p:tgtEl>
                                      </p:cBhvr>
                                    </p:animEffect>
                                    <p:set>
                                      <p:cBhvr>
                                        <p:cTn id="74" dur="1" fill="hold">
                                          <p:stCondLst>
                                            <p:cond delay="499"/>
                                          </p:stCondLst>
                                        </p:cTn>
                                        <p:tgtEl>
                                          <p:spTgt spid="111"/>
                                        </p:tgtEl>
                                        <p:attrNameLst>
                                          <p:attrName>style.visibility</p:attrName>
                                        </p:attrNameLst>
                                      </p:cBhvr>
                                      <p:to>
                                        <p:strVal val="hidden"/>
                                      </p:to>
                                    </p:set>
                                  </p:childTnLst>
                                </p:cTn>
                              </p:par>
                            </p:childTnLst>
                          </p:cTn>
                        </p:par>
                      </p:childTnLst>
                    </p:cTn>
                  </p:par>
                </p:childTnLst>
              </p:cTn>
              <p:nextCondLst>
                <p:cond evt="onClick" delay="0">
                  <p:tgtEl>
                    <p:spTgt spid="110"/>
                  </p:tgtEl>
                </p:cond>
              </p:nextCondLst>
            </p:seq>
            <p:seq concurrent="1" nextAc="seek">
              <p:cTn id="75" restart="whenNotActive" fill="hold" evtFilter="cancelBubble" nodeType="interactiveSeq">
                <p:stCondLst>
                  <p:cond evt="onClick" delay="0">
                    <p:tgtEl>
                      <p:spTgt spid="104"/>
                    </p:tgtEl>
                  </p:cond>
                </p:stCondLst>
                <p:endSync evt="end" delay="0">
                  <p:rtn val="all"/>
                </p:endSync>
                <p:childTnLst>
                  <p:par>
                    <p:cTn id="76" fill="hold">
                      <p:stCondLst>
                        <p:cond delay="0"/>
                      </p:stCondLst>
                      <p:childTnLst>
                        <p:par>
                          <p:cTn id="77" fill="hold">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4112"/>
                                        </p:tgtEl>
                                        <p:attrNameLst>
                                          <p:attrName>style.visibility</p:attrName>
                                        </p:attrNameLst>
                                      </p:cBhvr>
                                      <p:to>
                                        <p:strVal val="visible"/>
                                      </p:to>
                                    </p:set>
                                    <p:animEffect transition="in" filter="fade">
                                      <p:cBhvr>
                                        <p:cTn id="80" dur="500"/>
                                        <p:tgtEl>
                                          <p:spTgt spid="4112"/>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xit" presetSubtype="0" fill="hold" grpId="1" nodeType="clickEffect">
                                  <p:stCondLst>
                                    <p:cond delay="0"/>
                                  </p:stCondLst>
                                  <p:childTnLst>
                                    <p:animEffect transition="out" filter="fade">
                                      <p:cBhvr>
                                        <p:cTn id="84" dur="500"/>
                                        <p:tgtEl>
                                          <p:spTgt spid="4112"/>
                                        </p:tgtEl>
                                      </p:cBhvr>
                                    </p:animEffect>
                                    <p:set>
                                      <p:cBhvr>
                                        <p:cTn id="85" dur="1" fill="hold">
                                          <p:stCondLst>
                                            <p:cond delay="499"/>
                                          </p:stCondLst>
                                        </p:cTn>
                                        <p:tgtEl>
                                          <p:spTgt spid="4112"/>
                                        </p:tgtEl>
                                        <p:attrNameLst>
                                          <p:attrName>style.visibility</p:attrName>
                                        </p:attrNameLst>
                                      </p:cBhvr>
                                      <p:to>
                                        <p:strVal val="hidden"/>
                                      </p:to>
                                    </p:set>
                                  </p:childTnLst>
                                </p:cTn>
                              </p:par>
                            </p:childTnLst>
                          </p:cTn>
                        </p:par>
                      </p:childTnLst>
                    </p:cTn>
                  </p:par>
                </p:childTnLst>
              </p:cTn>
              <p:nextCondLst>
                <p:cond evt="onClick" delay="0">
                  <p:tgtEl>
                    <p:spTgt spid="104"/>
                  </p:tgtEl>
                </p:cond>
              </p:nextCondLst>
            </p:seq>
            <p:seq concurrent="1" nextAc="seek">
              <p:cTn id="86" restart="whenNotActive" fill="hold" evtFilter="cancelBubble" nodeType="interactiveSeq">
                <p:stCondLst>
                  <p:cond evt="onClick" delay="0">
                    <p:tgtEl>
                      <p:spTgt spid="37"/>
                    </p:tgtEl>
                  </p:cond>
                </p:stCondLst>
                <p:endSync evt="end" delay="0">
                  <p:rtn val="all"/>
                </p:endSync>
                <p:childTnLst>
                  <p:par>
                    <p:cTn id="87" fill="hold">
                      <p:stCondLst>
                        <p:cond delay="0"/>
                      </p:stCondLst>
                      <p:childTnLst>
                        <p:par>
                          <p:cTn id="88" fill="hold">
                            <p:stCondLst>
                              <p:cond delay="0"/>
                            </p:stCondLst>
                            <p:childTnLst>
                              <p:par>
                                <p:cTn id="89" presetID="10" presetClass="entr" presetSubtype="0" fill="hold" grpId="2" nodeType="clickEffect">
                                  <p:stCondLst>
                                    <p:cond delay="0"/>
                                  </p:stCondLst>
                                  <p:childTnLst>
                                    <p:set>
                                      <p:cBhvr>
                                        <p:cTn id="90" dur="1" fill="hold">
                                          <p:stCondLst>
                                            <p:cond delay="0"/>
                                          </p:stCondLst>
                                        </p:cTn>
                                        <p:tgtEl>
                                          <p:spTgt spid="38"/>
                                        </p:tgtEl>
                                        <p:attrNameLst>
                                          <p:attrName>style.visibility</p:attrName>
                                        </p:attrNameLst>
                                      </p:cBhvr>
                                      <p:to>
                                        <p:strVal val="visible"/>
                                      </p:to>
                                    </p:set>
                                    <p:animEffect transition="in" filter="fade">
                                      <p:cBhvr>
                                        <p:cTn id="91" dur="500"/>
                                        <p:tgtEl>
                                          <p:spTgt spid="38"/>
                                        </p:tgtEl>
                                      </p:cBhvr>
                                    </p:animEffect>
                                  </p:childTnLst>
                                </p:cTn>
                              </p:par>
                              <p:par>
                                <p:cTn id="92" presetID="42" presetClass="path" presetSubtype="0" accel="50000" decel="50000" fill="hold" grpId="0" nodeType="withEffect">
                                  <p:stCondLst>
                                    <p:cond delay="0"/>
                                  </p:stCondLst>
                                  <p:childTnLst>
                                    <p:animMotion origin="layout" path="M 0 0 L 0 0.25 E" pathEditMode="relative" ptsTypes="">
                                      <p:cBhvr>
                                        <p:cTn id="93" dur="1000" fill="hold"/>
                                        <p:tgtEl>
                                          <p:spTgt spid="38"/>
                                        </p:tgtEl>
                                        <p:attrNameLst>
                                          <p:attrName>ppt_x</p:attrName>
                                          <p:attrName>ppt_y</p:attrName>
                                        </p:attrNameLst>
                                      </p:cBhvr>
                                    </p:animMotion>
                                  </p:childTnLst>
                                </p:cTn>
                              </p:par>
                            </p:childTnLst>
                          </p:cTn>
                        </p:par>
                      </p:childTnLst>
                    </p:cTn>
                  </p:par>
                </p:childTnLst>
              </p:cTn>
              <p:nextCondLst>
                <p:cond evt="onClick" delay="0">
                  <p:tgtEl>
                    <p:spTgt spid="37"/>
                  </p:tgtEl>
                </p:cond>
              </p:nextCondLst>
            </p:seq>
            <p:seq concurrent="1" nextAc="seek">
              <p:cTn id="94" restart="whenNotActive" fill="hold" evtFilter="cancelBubble" nodeType="interactiveSeq">
                <p:stCondLst>
                  <p:cond evt="onClick" delay="0">
                    <p:tgtEl>
                      <p:spTgt spid="38"/>
                    </p:tgtEl>
                  </p:cond>
                </p:stCondLst>
                <p:endSync evt="end" delay="0">
                  <p:rtn val="all"/>
                </p:endSync>
                <p:childTnLst>
                  <p:par>
                    <p:cTn id="95" fill="hold">
                      <p:stCondLst>
                        <p:cond delay="0"/>
                      </p:stCondLst>
                      <p:childTnLst>
                        <p:par>
                          <p:cTn id="96" fill="hold">
                            <p:stCondLst>
                              <p:cond delay="0"/>
                            </p:stCondLst>
                            <p:childTnLst>
                              <p:par>
                                <p:cTn id="97" presetID="10" presetClass="exit" presetSubtype="0" fill="hold" grpId="1" nodeType="clickEffect">
                                  <p:stCondLst>
                                    <p:cond delay="0"/>
                                  </p:stCondLst>
                                  <p:childTnLst>
                                    <p:animEffect transition="out" filter="fade">
                                      <p:cBhvr>
                                        <p:cTn id="98" dur="500"/>
                                        <p:tgtEl>
                                          <p:spTgt spid="38"/>
                                        </p:tgtEl>
                                      </p:cBhvr>
                                    </p:animEffect>
                                    <p:set>
                                      <p:cBhvr>
                                        <p:cTn id="99" dur="1" fill="hold">
                                          <p:stCondLst>
                                            <p:cond delay="499"/>
                                          </p:stCondLst>
                                        </p:cTn>
                                        <p:tgtEl>
                                          <p:spTgt spid="38"/>
                                        </p:tgtEl>
                                        <p:attrNameLst>
                                          <p:attrName>style.visibility</p:attrName>
                                        </p:attrNameLst>
                                      </p:cBhvr>
                                      <p:to>
                                        <p:strVal val="hidden"/>
                                      </p:to>
                                    </p:set>
                                  </p:childTnLst>
                                </p:cTn>
                              </p:par>
                            </p:childTnLst>
                          </p:cTn>
                        </p:par>
                      </p:childTnLst>
                    </p:cTn>
                  </p:par>
                </p:childTnLst>
              </p:cTn>
              <p:nextCondLst>
                <p:cond evt="onClick" delay="0">
                  <p:tgtEl>
                    <p:spTgt spid="38"/>
                  </p:tgtEl>
                </p:cond>
              </p:nextCondLst>
            </p:seq>
          </p:childTnLst>
        </p:cTn>
      </p:par>
    </p:tnLst>
    <p:bldLst>
      <p:bldP spid="4112" grpId="0" animBg="1"/>
      <p:bldP spid="4112" grpId="1" animBg="1"/>
      <p:bldP spid="38" grpId="0" animBg="1"/>
      <p:bldP spid="38" grpId="1" animBg="1"/>
      <p:bldP spid="38" grpId="2"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tx2">
                    <a:lumMod val="20000"/>
                    <a:lumOff val="80000"/>
                  </a:schemeClr>
                </a:solidFill>
              </a:rPr>
              <a:t>Krachten tekenen</a:t>
            </a:r>
            <a:endParaRPr lang="nl-NL" dirty="0">
              <a:solidFill>
                <a:schemeClr val="tx2">
                  <a:lumMod val="20000"/>
                  <a:lumOff val="80000"/>
                </a:schemeClr>
              </a:solidFill>
            </a:endParaRPr>
          </a:p>
        </p:txBody>
      </p:sp>
      <p:sp>
        <p:nvSpPr>
          <p:cNvPr id="3" name="Tijdelijke aanduiding voor inhoud 2"/>
          <p:cNvSpPr>
            <a:spLocks noGrp="1"/>
          </p:cNvSpPr>
          <p:nvPr>
            <p:ph idx="1"/>
          </p:nvPr>
        </p:nvSpPr>
        <p:spPr>
          <a:xfrm>
            <a:off x="457200" y="1214422"/>
            <a:ext cx="8229600" cy="5143536"/>
          </a:xfrm>
        </p:spPr>
        <p:txBody>
          <a:bodyPr>
            <a:noAutofit/>
          </a:bodyPr>
          <a:lstStyle/>
          <a:p>
            <a:pPr marL="0" indent="0">
              <a:buNone/>
            </a:pPr>
            <a:r>
              <a:rPr lang="nl-NL" sz="2000" dirty="0" smtClean="0">
                <a:solidFill>
                  <a:schemeClr val="tx2">
                    <a:lumMod val="20000"/>
                    <a:lumOff val="80000"/>
                  </a:schemeClr>
                </a:solidFill>
              </a:rPr>
              <a:t>Er werk drie kracht:</a:t>
            </a:r>
            <a:br>
              <a:rPr lang="nl-NL" sz="2000" dirty="0" smtClean="0">
                <a:solidFill>
                  <a:schemeClr val="tx2">
                    <a:lumMod val="20000"/>
                    <a:lumOff val="80000"/>
                  </a:schemeClr>
                </a:solidFill>
              </a:rPr>
            </a:br>
            <a:endParaRPr lang="nl-NL" sz="2000" dirty="0" smtClean="0">
              <a:solidFill>
                <a:schemeClr val="tx2">
                  <a:lumMod val="20000"/>
                  <a:lumOff val="80000"/>
                </a:schemeClr>
              </a:solidFill>
            </a:endParaRPr>
          </a:p>
          <a:p>
            <a:pPr>
              <a:buFont typeface="+mj-lt"/>
              <a:buAutoNum type="arabicPeriod"/>
            </a:pPr>
            <a:r>
              <a:rPr lang="nl-NL" sz="2000" dirty="0" smtClean="0">
                <a:solidFill>
                  <a:srgbClr val="FFFF00"/>
                </a:solidFill>
              </a:rPr>
              <a:t>De zwaartekracht (geel)</a:t>
            </a:r>
            <a:r>
              <a:rPr lang="nl-NL" sz="2000" dirty="0" smtClean="0">
                <a:solidFill>
                  <a:schemeClr val="tx2">
                    <a:lumMod val="20000"/>
                    <a:lumOff val="80000"/>
                  </a:schemeClr>
                </a:solidFill>
              </a:rPr>
              <a:t/>
            </a:r>
            <a:br>
              <a:rPr lang="nl-NL" sz="2000" dirty="0" smtClean="0">
                <a:solidFill>
                  <a:schemeClr val="tx2">
                    <a:lumMod val="20000"/>
                    <a:lumOff val="80000"/>
                  </a:schemeClr>
                </a:solidFill>
              </a:rPr>
            </a:br>
            <a:endParaRPr lang="nl-NL" sz="2000" dirty="0" smtClean="0">
              <a:solidFill>
                <a:schemeClr val="tx2">
                  <a:lumMod val="20000"/>
                  <a:lumOff val="80000"/>
                </a:schemeClr>
              </a:solidFill>
            </a:endParaRPr>
          </a:p>
          <a:p>
            <a:pPr>
              <a:buFont typeface="+mj-lt"/>
              <a:buAutoNum type="arabicPeriod"/>
            </a:pPr>
            <a:r>
              <a:rPr lang="nl-NL" sz="2000" dirty="0" smtClean="0">
                <a:solidFill>
                  <a:srgbClr val="00B050"/>
                </a:solidFill>
              </a:rPr>
              <a:t>Gewicht (groen)</a:t>
            </a:r>
            <a:br>
              <a:rPr lang="nl-NL" sz="2000" dirty="0" smtClean="0">
                <a:solidFill>
                  <a:srgbClr val="00B050"/>
                </a:solidFill>
              </a:rPr>
            </a:br>
            <a:endParaRPr lang="nl-NL" sz="2000" dirty="0" smtClean="0">
              <a:solidFill>
                <a:srgbClr val="00B050"/>
              </a:solidFill>
            </a:endParaRPr>
          </a:p>
          <a:p>
            <a:pPr>
              <a:buFont typeface="+mj-lt"/>
              <a:buAutoNum type="arabicPeriod"/>
            </a:pPr>
            <a:r>
              <a:rPr lang="nl-NL" sz="2000" dirty="0" smtClean="0">
                <a:solidFill>
                  <a:srgbClr val="F363D8"/>
                </a:solidFill>
              </a:rPr>
              <a:t>De opwaartse kracht van de tafel</a:t>
            </a:r>
            <a:r>
              <a:rPr lang="nl-NL" sz="1600" dirty="0" smtClean="0">
                <a:solidFill>
                  <a:srgbClr val="F363D8"/>
                </a:solidFill>
              </a:rPr>
              <a:t>.</a:t>
            </a:r>
            <a:endParaRPr lang="nl-NL" sz="1600" dirty="0">
              <a:solidFill>
                <a:srgbClr val="F363D8"/>
              </a:solidFill>
            </a:endParaRPr>
          </a:p>
        </p:txBody>
      </p:sp>
      <p:sp>
        <p:nvSpPr>
          <p:cNvPr id="5" name="Rechthoek 4"/>
          <p:cNvSpPr/>
          <p:nvPr/>
        </p:nvSpPr>
        <p:spPr>
          <a:xfrm>
            <a:off x="5286380" y="1928802"/>
            <a:ext cx="2071702"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accent5">
                  <a:lumMod val="20000"/>
                  <a:lumOff val="80000"/>
                </a:schemeClr>
              </a:solidFill>
            </a:endParaRPr>
          </a:p>
        </p:txBody>
      </p:sp>
      <p:sp>
        <p:nvSpPr>
          <p:cNvPr id="6" name="Rechthoek 5"/>
          <p:cNvSpPr/>
          <p:nvPr/>
        </p:nvSpPr>
        <p:spPr>
          <a:xfrm>
            <a:off x="4357686" y="2500306"/>
            <a:ext cx="4000528" cy="714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accent5">
                  <a:lumMod val="20000"/>
                  <a:lumOff val="80000"/>
                </a:schemeClr>
              </a:solidFill>
            </a:endParaRPr>
          </a:p>
        </p:txBody>
      </p:sp>
      <p:sp>
        <p:nvSpPr>
          <p:cNvPr id="7" name="Rechthoek 6"/>
          <p:cNvSpPr/>
          <p:nvPr/>
        </p:nvSpPr>
        <p:spPr>
          <a:xfrm>
            <a:off x="4500562" y="2571744"/>
            <a:ext cx="71438" cy="1571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accent5">
                  <a:lumMod val="20000"/>
                  <a:lumOff val="80000"/>
                </a:schemeClr>
              </a:solidFill>
            </a:endParaRPr>
          </a:p>
        </p:txBody>
      </p:sp>
      <p:sp>
        <p:nvSpPr>
          <p:cNvPr id="8" name="Rechthoek 7"/>
          <p:cNvSpPr/>
          <p:nvPr/>
        </p:nvSpPr>
        <p:spPr>
          <a:xfrm>
            <a:off x="8143900" y="2571744"/>
            <a:ext cx="71438" cy="1571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accent5">
                  <a:lumMod val="20000"/>
                  <a:lumOff val="80000"/>
                </a:schemeClr>
              </a:solidFill>
            </a:endParaRPr>
          </a:p>
        </p:txBody>
      </p:sp>
      <p:cxnSp>
        <p:nvCxnSpPr>
          <p:cNvPr id="9" name="Rechte verbindingslijn met pijl 8"/>
          <p:cNvCxnSpPr/>
          <p:nvPr/>
        </p:nvCxnSpPr>
        <p:spPr>
          <a:xfrm rot="5400000">
            <a:off x="5644364" y="2856702"/>
            <a:ext cx="1285884" cy="1588"/>
          </a:xfrm>
          <a:prstGeom prst="straightConnector1">
            <a:avLst/>
          </a:prstGeom>
          <a:ln w="57150">
            <a:solidFill>
              <a:srgbClr val="FFFF00"/>
            </a:solidFill>
            <a:tailEnd type="arrow"/>
          </a:ln>
        </p:spPr>
        <p:style>
          <a:lnRef idx="3">
            <a:schemeClr val="accent3"/>
          </a:lnRef>
          <a:fillRef idx="0">
            <a:schemeClr val="accent3"/>
          </a:fillRef>
          <a:effectRef idx="2">
            <a:schemeClr val="accent3"/>
          </a:effectRef>
          <a:fontRef idx="minor">
            <a:schemeClr val="tx1"/>
          </a:fontRef>
        </p:style>
      </p:cxnSp>
      <p:cxnSp>
        <p:nvCxnSpPr>
          <p:cNvPr id="10" name="Rechte verbindingslijn met pijl 9"/>
          <p:cNvCxnSpPr/>
          <p:nvPr/>
        </p:nvCxnSpPr>
        <p:spPr>
          <a:xfrm rot="5400000" flipH="1" flipV="1">
            <a:off x="5715802" y="1856570"/>
            <a:ext cx="1285884" cy="1588"/>
          </a:xfrm>
          <a:prstGeom prst="straightConnector1">
            <a:avLst/>
          </a:prstGeom>
          <a:ln w="57150">
            <a:solidFill>
              <a:srgbClr val="F363D8"/>
            </a:solidFill>
            <a:tailEnd type="arrow"/>
          </a:ln>
        </p:spPr>
        <p:style>
          <a:lnRef idx="2">
            <a:schemeClr val="accent6"/>
          </a:lnRef>
          <a:fillRef idx="0">
            <a:schemeClr val="accent6"/>
          </a:fillRef>
          <a:effectRef idx="1">
            <a:schemeClr val="accent6"/>
          </a:effectRef>
          <a:fontRef idx="minor">
            <a:schemeClr val="tx1"/>
          </a:fontRef>
        </p:style>
      </p:cxnSp>
      <p:cxnSp>
        <p:nvCxnSpPr>
          <p:cNvPr id="11" name="Rechte verbindingslijn 10"/>
          <p:cNvCxnSpPr/>
          <p:nvPr/>
        </p:nvCxnSpPr>
        <p:spPr>
          <a:xfrm flipV="1">
            <a:off x="5286380" y="1928802"/>
            <a:ext cx="2071702" cy="571504"/>
          </a:xfrm>
          <a:prstGeom prst="line">
            <a:avLst/>
          </a:prstGeom>
        </p:spPr>
        <p:style>
          <a:lnRef idx="1">
            <a:schemeClr val="dk1"/>
          </a:lnRef>
          <a:fillRef idx="0">
            <a:schemeClr val="dk1"/>
          </a:fillRef>
          <a:effectRef idx="0">
            <a:schemeClr val="dk1"/>
          </a:effectRef>
          <a:fontRef idx="minor">
            <a:schemeClr val="tx1"/>
          </a:fontRef>
        </p:style>
      </p:cxnSp>
      <p:cxnSp>
        <p:nvCxnSpPr>
          <p:cNvPr id="12" name="Rechte verbindingslijn 11"/>
          <p:cNvCxnSpPr/>
          <p:nvPr/>
        </p:nvCxnSpPr>
        <p:spPr>
          <a:xfrm>
            <a:off x="5286380" y="1928802"/>
            <a:ext cx="2071702" cy="571504"/>
          </a:xfrm>
          <a:prstGeom prst="line">
            <a:avLst/>
          </a:prstGeom>
        </p:spPr>
        <p:style>
          <a:lnRef idx="1">
            <a:schemeClr val="dk1"/>
          </a:lnRef>
          <a:fillRef idx="0">
            <a:schemeClr val="dk1"/>
          </a:fillRef>
          <a:effectRef idx="0">
            <a:schemeClr val="dk1"/>
          </a:effectRef>
          <a:fontRef idx="minor">
            <a:schemeClr val="tx1"/>
          </a:fontRef>
        </p:style>
      </p:cxnSp>
      <p:cxnSp>
        <p:nvCxnSpPr>
          <p:cNvPr id="13" name="Rechte verbindingslijn met pijl 12"/>
          <p:cNvCxnSpPr/>
          <p:nvPr/>
        </p:nvCxnSpPr>
        <p:spPr>
          <a:xfrm rot="5400000">
            <a:off x="5716199" y="3142057"/>
            <a:ext cx="1285090" cy="1588"/>
          </a:xfrm>
          <a:prstGeom prst="straightConnector1">
            <a:avLst/>
          </a:prstGeom>
          <a:ln w="57150">
            <a:solidFill>
              <a:srgbClr val="00B050"/>
            </a:solidFill>
            <a:tailEnd type="arrow"/>
          </a:ln>
        </p:spPr>
        <p:style>
          <a:lnRef idx="1">
            <a:schemeClr val="accent2"/>
          </a:lnRef>
          <a:fillRef idx="0">
            <a:schemeClr val="accent2"/>
          </a:fillRef>
          <a:effectRef idx="0">
            <a:schemeClr val="accent2"/>
          </a:effectRef>
          <a:fontRef idx="minor">
            <a:schemeClr val="tx1"/>
          </a:fontRef>
        </p:style>
      </p:cxnSp>
      <p:pic>
        <p:nvPicPr>
          <p:cNvPr id="14" name="Rectangle 3"/>
          <p:cNvPicPr>
            <a:picLocks noChangeAspect="1"/>
          </p:cNvPicPr>
          <p:nvPr/>
        </p:nvPicPr>
        <p:blipFill>
          <a:blip r:embed="rId2">
            <a:extLst>
              <a:ext uri="{28A0092B-C50C-407E-A947-70E740481C1C}">
                <a14:useLocalDpi xmlns:a14="http://schemas.microsoft.com/office/drawing/2010/main" val="0"/>
              </a:ext>
            </a:extLst>
          </a:blip>
          <a:srcRect l="50781" r="39844"/>
          <a:stretch>
            <a:fillRect/>
          </a:stretch>
        </p:blipFill>
        <p:spPr bwMode="auto">
          <a:xfrm>
            <a:off x="2071688" y="0"/>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4"/>
          <p:cNvSpPr txBox="1">
            <a:spLocks noChangeArrowheads="1"/>
          </p:cNvSpPr>
          <p:nvPr/>
        </p:nvSpPr>
        <p:spPr bwMode="auto">
          <a:xfrm>
            <a:off x="13712" y="-31750"/>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1000" b="1" i="1" dirty="0" smtClean="0">
                <a:solidFill>
                  <a:schemeClr val="bg1"/>
                </a:solidFill>
              </a:rPr>
              <a:t>Vector</a:t>
            </a:r>
            <a:endParaRPr lang="nl-NL" sz="1000" b="1" i="1" dirty="0">
              <a:solidFill>
                <a:schemeClr val="bg1"/>
              </a:solidFill>
            </a:endParaRPr>
          </a:p>
        </p:txBody>
      </p:sp>
      <p:pic>
        <p:nvPicPr>
          <p:cNvPr id="16" name="Rectangle 3"/>
          <p:cNvPicPr>
            <a:picLocks noChangeAspect="1"/>
          </p:cNvPicPr>
          <p:nvPr/>
        </p:nvPicPr>
        <p:blipFill>
          <a:blip r:embed="rId2">
            <a:extLst>
              <a:ext uri="{28A0092B-C50C-407E-A947-70E740481C1C}">
                <a14:useLocalDpi xmlns:a14="http://schemas.microsoft.com/office/drawing/2010/main" val="0"/>
              </a:ext>
            </a:extLst>
          </a:blip>
          <a:srcRect r="46297"/>
          <a:stretch>
            <a:fillRect/>
          </a:stretch>
        </p:blipFill>
        <p:spPr bwMode="auto">
          <a:xfrm>
            <a:off x="0" y="0"/>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tx2">
                    <a:lumMod val="20000"/>
                    <a:lumOff val="80000"/>
                  </a:schemeClr>
                </a:solidFill>
              </a:rPr>
              <a:t>Krachten tekenen</a:t>
            </a:r>
            <a:endParaRPr lang="nl-NL" dirty="0">
              <a:solidFill>
                <a:schemeClr val="tx2">
                  <a:lumMod val="20000"/>
                  <a:lumOff val="80000"/>
                </a:schemeClr>
              </a:solidFill>
            </a:endParaRPr>
          </a:p>
        </p:txBody>
      </p:sp>
      <p:pic>
        <p:nvPicPr>
          <p:cNvPr id="14" name="Rectangle 3"/>
          <p:cNvPicPr>
            <a:picLocks noChangeAspect="1"/>
          </p:cNvPicPr>
          <p:nvPr/>
        </p:nvPicPr>
        <p:blipFill>
          <a:blip r:embed="rId2">
            <a:extLst>
              <a:ext uri="{28A0092B-C50C-407E-A947-70E740481C1C}">
                <a14:useLocalDpi xmlns:a14="http://schemas.microsoft.com/office/drawing/2010/main" val="0"/>
              </a:ext>
            </a:extLst>
          </a:blip>
          <a:srcRect l="50781" r="39844"/>
          <a:stretch>
            <a:fillRect/>
          </a:stretch>
        </p:blipFill>
        <p:spPr bwMode="auto">
          <a:xfrm>
            <a:off x="2071688" y="0"/>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4"/>
          <p:cNvSpPr txBox="1">
            <a:spLocks noChangeArrowheads="1"/>
          </p:cNvSpPr>
          <p:nvPr/>
        </p:nvSpPr>
        <p:spPr bwMode="auto">
          <a:xfrm>
            <a:off x="13712" y="-31750"/>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1000" b="1" i="1" dirty="0" smtClean="0">
                <a:solidFill>
                  <a:schemeClr val="bg1"/>
                </a:solidFill>
              </a:rPr>
              <a:t>Vector</a:t>
            </a:r>
            <a:endParaRPr lang="nl-NL" sz="1000" b="1" i="1" dirty="0">
              <a:solidFill>
                <a:schemeClr val="bg1"/>
              </a:solidFill>
            </a:endParaRPr>
          </a:p>
        </p:txBody>
      </p:sp>
      <p:pic>
        <p:nvPicPr>
          <p:cNvPr id="16" name="Rectangle 3"/>
          <p:cNvPicPr>
            <a:picLocks noChangeAspect="1"/>
          </p:cNvPicPr>
          <p:nvPr/>
        </p:nvPicPr>
        <p:blipFill>
          <a:blip r:embed="rId2">
            <a:extLst>
              <a:ext uri="{28A0092B-C50C-407E-A947-70E740481C1C}">
                <a14:useLocalDpi xmlns:a14="http://schemas.microsoft.com/office/drawing/2010/main" val="0"/>
              </a:ext>
            </a:extLst>
          </a:blip>
          <a:srcRect r="46297"/>
          <a:stretch>
            <a:fillRect/>
          </a:stretch>
        </p:blipFill>
        <p:spPr bwMode="auto">
          <a:xfrm>
            <a:off x="0" y="0"/>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0687" y="1608398"/>
            <a:ext cx="4985529" cy="39011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8" name="Rechte verbindingslijn met pijl 17"/>
          <p:cNvCxnSpPr/>
          <p:nvPr/>
        </p:nvCxnSpPr>
        <p:spPr>
          <a:xfrm flipV="1">
            <a:off x="2915816" y="3609496"/>
            <a:ext cx="0" cy="1628088"/>
          </a:xfrm>
          <a:prstGeom prst="straightConnector1">
            <a:avLst/>
          </a:prstGeom>
          <a:ln w="76200">
            <a:tailEnd type="arrow"/>
          </a:ln>
        </p:spPr>
        <p:style>
          <a:lnRef idx="3">
            <a:schemeClr val="accent2"/>
          </a:lnRef>
          <a:fillRef idx="0">
            <a:schemeClr val="accent2"/>
          </a:fillRef>
          <a:effectRef idx="2">
            <a:schemeClr val="accent2"/>
          </a:effectRef>
          <a:fontRef idx="minor">
            <a:schemeClr val="tx1"/>
          </a:fontRef>
        </p:style>
      </p:cxnSp>
      <p:cxnSp>
        <p:nvCxnSpPr>
          <p:cNvPr id="20" name="Rechte verbindingslijn met pijl 19"/>
          <p:cNvCxnSpPr/>
          <p:nvPr/>
        </p:nvCxnSpPr>
        <p:spPr>
          <a:xfrm>
            <a:off x="3491880" y="4797152"/>
            <a:ext cx="1728192" cy="0"/>
          </a:xfrm>
          <a:prstGeom prst="straightConnector1">
            <a:avLst/>
          </a:prstGeom>
          <a:ln w="76200">
            <a:tailEnd type="arrow"/>
          </a:ln>
        </p:spPr>
        <p:style>
          <a:lnRef idx="3">
            <a:schemeClr val="accent1"/>
          </a:lnRef>
          <a:fillRef idx="0">
            <a:schemeClr val="accent1"/>
          </a:fillRef>
          <a:effectRef idx="2">
            <a:schemeClr val="accent1"/>
          </a:effectRef>
          <a:fontRef idx="minor">
            <a:schemeClr val="tx1"/>
          </a:fontRef>
        </p:style>
      </p:cxnSp>
      <p:cxnSp>
        <p:nvCxnSpPr>
          <p:cNvPr id="21" name="Rechte verbindingslijn met pijl 20"/>
          <p:cNvCxnSpPr/>
          <p:nvPr/>
        </p:nvCxnSpPr>
        <p:spPr>
          <a:xfrm flipH="1">
            <a:off x="1226723" y="5186410"/>
            <a:ext cx="1689929" cy="0"/>
          </a:xfrm>
          <a:prstGeom prst="straightConnector1">
            <a:avLst/>
          </a:prstGeom>
          <a:ln w="76200">
            <a:tailEnd type="arrow"/>
          </a:ln>
        </p:spPr>
        <p:style>
          <a:lnRef idx="3">
            <a:schemeClr val="accent5"/>
          </a:lnRef>
          <a:fillRef idx="0">
            <a:schemeClr val="accent5"/>
          </a:fillRef>
          <a:effectRef idx="2">
            <a:schemeClr val="accent5"/>
          </a:effectRef>
          <a:fontRef idx="minor">
            <a:schemeClr val="tx1"/>
          </a:fontRef>
        </p:style>
      </p:cxnSp>
      <p:cxnSp>
        <p:nvCxnSpPr>
          <p:cNvPr id="22" name="Rechte verbindingslijn met pijl 21"/>
          <p:cNvCxnSpPr/>
          <p:nvPr/>
        </p:nvCxnSpPr>
        <p:spPr>
          <a:xfrm>
            <a:off x="3493056" y="4629595"/>
            <a:ext cx="0" cy="1525740"/>
          </a:xfrm>
          <a:prstGeom prst="straightConnector1">
            <a:avLst/>
          </a:prstGeom>
          <a:ln w="76200">
            <a:tailEnd type="arrow"/>
          </a:ln>
        </p:spPr>
        <p:style>
          <a:lnRef idx="3">
            <a:schemeClr val="accent3"/>
          </a:lnRef>
          <a:fillRef idx="0">
            <a:schemeClr val="accent3"/>
          </a:fillRef>
          <a:effectRef idx="2">
            <a:schemeClr val="accent3"/>
          </a:effectRef>
          <a:fontRef idx="minor">
            <a:schemeClr val="tx1"/>
          </a:fontRef>
        </p:style>
      </p:cxnSp>
      <mc:AlternateContent xmlns:mc="http://schemas.openxmlformats.org/markup-compatibility/2006" xmlns:a14="http://schemas.microsoft.com/office/drawing/2010/main">
        <mc:Choice Requires="a14">
          <p:sp>
            <p:nvSpPr>
              <p:cNvPr id="26" name="Tekstvak 25"/>
              <p:cNvSpPr txBox="1"/>
              <p:nvPr/>
            </p:nvSpPr>
            <p:spPr>
              <a:xfrm>
                <a:off x="793213" y="5186410"/>
                <a:ext cx="784253"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nl-NL" sz="3600" i="1" smtClean="0">
                              <a:solidFill>
                                <a:schemeClr val="tx2">
                                  <a:lumMod val="20000"/>
                                  <a:lumOff val="80000"/>
                                </a:schemeClr>
                              </a:solidFill>
                              <a:latin typeface="Cambria Math"/>
                            </a:rPr>
                          </m:ctrlPr>
                        </m:sSubPr>
                        <m:e>
                          <m:r>
                            <a:rPr lang="en-US" sz="3600" b="0" i="1" smtClean="0">
                              <a:solidFill>
                                <a:schemeClr val="tx2">
                                  <a:lumMod val="20000"/>
                                  <a:lumOff val="80000"/>
                                </a:schemeClr>
                              </a:solidFill>
                              <a:latin typeface="Cambria Math"/>
                            </a:rPr>
                            <m:t>𝐹</m:t>
                          </m:r>
                        </m:e>
                        <m:sub>
                          <m:r>
                            <a:rPr lang="en-US" sz="3600" b="0" i="1" smtClean="0">
                              <a:solidFill>
                                <a:schemeClr val="tx2">
                                  <a:lumMod val="20000"/>
                                  <a:lumOff val="80000"/>
                                </a:schemeClr>
                              </a:solidFill>
                              <a:latin typeface="Cambria Math"/>
                            </a:rPr>
                            <m:t>𝑤</m:t>
                          </m:r>
                        </m:sub>
                      </m:sSub>
                    </m:oMath>
                  </m:oMathPara>
                </a14:m>
                <a:endParaRPr lang="nl-NL" sz="3600" dirty="0">
                  <a:solidFill>
                    <a:schemeClr val="tx2">
                      <a:lumMod val="20000"/>
                      <a:lumOff val="80000"/>
                    </a:schemeClr>
                  </a:solidFill>
                </a:endParaRPr>
              </a:p>
            </p:txBody>
          </p:sp>
        </mc:Choice>
        <mc:Fallback xmlns="">
          <p:sp>
            <p:nvSpPr>
              <p:cNvPr id="26" name="Tekstvak 25"/>
              <p:cNvSpPr txBox="1">
                <a:spLocks noRot="1" noChangeAspect="1" noMove="1" noResize="1" noEditPoints="1" noAdjustHandles="1" noChangeArrowheads="1" noChangeShapeType="1" noTextEdit="1"/>
              </p:cNvSpPr>
              <p:nvPr/>
            </p:nvSpPr>
            <p:spPr>
              <a:xfrm>
                <a:off x="793213" y="5186410"/>
                <a:ext cx="784253" cy="646331"/>
              </a:xfrm>
              <a:prstGeom prst="rect">
                <a:avLst/>
              </a:prstGeom>
              <a:blipFill rotWithShape="1">
                <a:blip r:embed="rId4"/>
                <a:stretch>
                  <a:fillRect/>
                </a:stretch>
              </a:blipFill>
            </p:spPr>
            <p:txBody>
              <a:bodyPr/>
              <a:lstStyle/>
              <a:p>
                <a:r>
                  <a:rPr lang="nl-NL">
                    <a:noFill/>
                  </a:rPr>
                  <a:t> </a:t>
                </a:r>
              </a:p>
            </p:txBody>
          </p:sp>
        </mc:Fallback>
      </mc:AlternateContent>
      <mc:AlternateContent xmlns:mc="http://schemas.openxmlformats.org/markup-compatibility/2006" xmlns:a14="http://schemas.microsoft.com/office/drawing/2010/main">
        <mc:Choice Requires="a14">
          <p:sp>
            <p:nvSpPr>
              <p:cNvPr id="28" name="Tijdelijke aanduiding voor inhoud 27"/>
              <p:cNvSpPr txBox="1">
                <a:spLocks noGrp="1"/>
              </p:cNvSpPr>
              <p:nvPr>
                <p:ph idx="1"/>
              </p:nvPr>
            </p:nvSpPr>
            <p:spPr>
              <a:xfrm>
                <a:off x="3658342" y="5626114"/>
                <a:ext cx="685316" cy="646331"/>
              </a:xfrm>
              <a:prstGeom prst="rect">
                <a:avLst/>
              </a:prstGeom>
              <a:noFill/>
            </p:spPr>
            <p:txBody>
              <a:bodyPr wrap="none" rtlCol="0">
                <a:spAutoFit/>
              </a:bodyPr>
              <a:lstStyle/>
              <a:p>
                <a:pPr marL="0" indent="0">
                  <a:buNone/>
                </a:pPr>
                <a14:m>
                  <m:oMathPara xmlns:m="http://schemas.openxmlformats.org/officeDocument/2006/math">
                    <m:oMathParaPr>
                      <m:jc m:val="centerGroup"/>
                    </m:oMathParaPr>
                    <m:oMath xmlns:m="http://schemas.openxmlformats.org/officeDocument/2006/math">
                      <m:sSub>
                        <m:sSubPr>
                          <m:ctrlPr>
                            <a:rPr lang="nl-NL" sz="3600" i="1" smtClean="0">
                              <a:solidFill>
                                <a:schemeClr val="tx2">
                                  <a:lumMod val="20000"/>
                                  <a:lumOff val="80000"/>
                                </a:schemeClr>
                              </a:solidFill>
                              <a:latin typeface="Cambria Math"/>
                            </a:rPr>
                          </m:ctrlPr>
                        </m:sSubPr>
                        <m:e>
                          <m:r>
                            <a:rPr lang="en-US" sz="3600" b="0" i="1" smtClean="0">
                              <a:solidFill>
                                <a:schemeClr val="tx2">
                                  <a:lumMod val="20000"/>
                                  <a:lumOff val="80000"/>
                                </a:schemeClr>
                              </a:solidFill>
                              <a:latin typeface="Cambria Math"/>
                            </a:rPr>
                            <m:t>𝐹</m:t>
                          </m:r>
                        </m:e>
                        <m:sub>
                          <m:r>
                            <a:rPr lang="en-US" sz="3600" b="0" i="1" smtClean="0">
                              <a:solidFill>
                                <a:schemeClr val="tx2">
                                  <a:lumMod val="20000"/>
                                  <a:lumOff val="80000"/>
                                </a:schemeClr>
                              </a:solidFill>
                              <a:latin typeface="Cambria Math"/>
                            </a:rPr>
                            <m:t>𝑧</m:t>
                          </m:r>
                        </m:sub>
                      </m:sSub>
                    </m:oMath>
                  </m:oMathPara>
                </a14:m>
                <a:endParaRPr lang="nl-NL" sz="3600" dirty="0">
                  <a:solidFill>
                    <a:schemeClr val="tx2">
                      <a:lumMod val="20000"/>
                      <a:lumOff val="80000"/>
                    </a:schemeClr>
                  </a:solidFill>
                </a:endParaRPr>
              </a:p>
            </p:txBody>
          </p:sp>
        </mc:Choice>
        <mc:Fallback xmlns="">
          <p:sp>
            <p:nvSpPr>
              <p:cNvPr id="28" name="Tijdelijke aanduiding voor inhoud 27"/>
              <p:cNvSpPr txBox="1">
                <a:spLocks noGrp="1" noRot="1" noChangeAspect="1" noMove="1" noResize="1" noEditPoints="1" noAdjustHandles="1" noChangeArrowheads="1" noChangeShapeType="1" noTextEdit="1"/>
              </p:cNvSpPr>
              <p:nvPr>
                <p:ph idx="1"/>
              </p:nvPr>
            </p:nvSpPr>
            <p:spPr>
              <a:xfrm>
                <a:off x="3658342" y="5626114"/>
                <a:ext cx="685316" cy="646331"/>
              </a:xfrm>
              <a:prstGeom prst="rect">
                <a:avLst/>
              </a:prstGeom>
              <a:blipFill rotWithShape="1">
                <a:blip r:embed="rId5"/>
                <a:stretch>
                  <a:fillRect/>
                </a:stretch>
              </a:blipFill>
            </p:spPr>
            <p:txBody>
              <a:bodyPr/>
              <a:lstStyle/>
              <a:p>
                <a:r>
                  <a:rPr lang="nl-NL">
                    <a:noFill/>
                  </a:rPr>
                  <a:t> </a:t>
                </a:r>
              </a:p>
            </p:txBody>
          </p:sp>
        </mc:Fallback>
      </mc:AlternateContent>
      <mc:AlternateContent xmlns:mc="http://schemas.openxmlformats.org/markup-compatibility/2006" xmlns:a14="http://schemas.microsoft.com/office/drawing/2010/main">
        <mc:Choice Requires="a14">
          <p:sp>
            <p:nvSpPr>
              <p:cNvPr id="29" name="Tekstvak 28"/>
              <p:cNvSpPr txBox="1"/>
              <p:nvPr/>
            </p:nvSpPr>
            <p:spPr>
              <a:xfrm>
                <a:off x="4251613" y="3758301"/>
                <a:ext cx="1404808" cy="6890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nl-NL" sz="3600" i="1" smtClean="0">
                              <a:solidFill>
                                <a:schemeClr val="tx2">
                                  <a:lumMod val="75000"/>
                                </a:schemeClr>
                              </a:solidFill>
                              <a:latin typeface="Cambria Math"/>
                            </a:rPr>
                          </m:ctrlPr>
                        </m:sSubPr>
                        <m:e>
                          <m:r>
                            <a:rPr lang="en-US" sz="3600" b="0" i="1" smtClean="0">
                              <a:solidFill>
                                <a:schemeClr val="tx2">
                                  <a:lumMod val="75000"/>
                                </a:schemeClr>
                              </a:solidFill>
                              <a:latin typeface="Cambria Math"/>
                            </a:rPr>
                            <m:t>𝐹</m:t>
                          </m:r>
                        </m:e>
                        <m:sub>
                          <m:r>
                            <a:rPr lang="en-US" sz="3600" b="0" i="1" smtClean="0">
                              <a:solidFill>
                                <a:schemeClr val="tx2">
                                  <a:lumMod val="75000"/>
                                </a:schemeClr>
                              </a:solidFill>
                              <a:latin typeface="Cambria Math"/>
                            </a:rPr>
                            <m:t>𝑠𝑝𝑖𝑒𝑟</m:t>
                          </m:r>
                        </m:sub>
                      </m:sSub>
                    </m:oMath>
                  </m:oMathPara>
                </a14:m>
                <a:endParaRPr lang="nl-NL" sz="3600" dirty="0">
                  <a:solidFill>
                    <a:schemeClr val="tx2">
                      <a:lumMod val="75000"/>
                    </a:schemeClr>
                  </a:solidFill>
                </a:endParaRPr>
              </a:p>
            </p:txBody>
          </p:sp>
        </mc:Choice>
        <mc:Fallback xmlns="">
          <p:sp>
            <p:nvSpPr>
              <p:cNvPr id="29" name="Tekstvak 28"/>
              <p:cNvSpPr txBox="1">
                <a:spLocks noRot="1" noChangeAspect="1" noMove="1" noResize="1" noEditPoints="1" noAdjustHandles="1" noChangeArrowheads="1" noChangeShapeType="1" noTextEdit="1"/>
              </p:cNvSpPr>
              <p:nvPr/>
            </p:nvSpPr>
            <p:spPr>
              <a:xfrm>
                <a:off x="4251613" y="3758301"/>
                <a:ext cx="1404808" cy="689099"/>
              </a:xfrm>
              <a:prstGeom prst="rect">
                <a:avLst/>
              </a:prstGeom>
              <a:blipFill rotWithShape="1">
                <a:blip r:embed="rId6"/>
                <a:stretch>
                  <a:fillRect/>
                </a:stretch>
              </a:blipFill>
            </p:spPr>
            <p:txBody>
              <a:bodyPr/>
              <a:lstStyle/>
              <a:p>
                <a:r>
                  <a:rPr lang="nl-NL">
                    <a:noFill/>
                  </a:rPr>
                  <a:t> </a:t>
                </a:r>
              </a:p>
            </p:txBody>
          </p:sp>
        </mc:Fallback>
      </mc:AlternateContent>
      <mc:AlternateContent xmlns:mc="http://schemas.openxmlformats.org/markup-compatibility/2006" xmlns:a14="http://schemas.microsoft.com/office/drawing/2010/main">
        <mc:Choice Requires="a14">
          <p:sp>
            <p:nvSpPr>
              <p:cNvPr id="30" name="Tekstvak 29"/>
              <p:cNvSpPr txBox="1"/>
              <p:nvPr/>
            </p:nvSpPr>
            <p:spPr>
              <a:xfrm>
                <a:off x="1928461" y="2633494"/>
                <a:ext cx="1564595" cy="69140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nl-NL" sz="3600" i="1" smtClean="0">
                              <a:solidFill>
                                <a:schemeClr val="tx2">
                                  <a:lumMod val="75000"/>
                                </a:schemeClr>
                              </a:solidFill>
                              <a:latin typeface="Cambria Math"/>
                            </a:rPr>
                          </m:ctrlPr>
                        </m:sSubPr>
                        <m:e>
                          <m:r>
                            <a:rPr lang="en-US" sz="3600" b="0" i="1" smtClean="0">
                              <a:solidFill>
                                <a:schemeClr val="tx2">
                                  <a:lumMod val="75000"/>
                                </a:schemeClr>
                              </a:solidFill>
                              <a:latin typeface="Cambria Math"/>
                            </a:rPr>
                            <m:t>𝐹</m:t>
                          </m:r>
                        </m:e>
                        <m:sub>
                          <m:r>
                            <a:rPr lang="en-US" sz="3600" b="0" i="1" smtClean="0">
                              <a:solidFill>
                                <a:schemeClr val="tx2">
                                  <a:lumMod val="75000"/>
                                </a:schemeClr>
                              </a:solidFill>
                              <a:latin typeface="Cambria Math"/>
                            </a:rPr>
                            <m:t>𝑔𝑟𝑜𝑛𝑑</m:t>
                          </m:r>
                        </m:sub>
                      </m:sSub>
                    </m:oMath>
                  </m:oMathPara>
                </a14:m>
                <a:endParaRPr lang="nl-NL" sz="3600" dirty="0">
                  <a:solidFill>
                    <a:schemeClr val="tx2">
                      <a:lumMod val="75000"/>
                    </a:schemeClr>
                  </a:solidFill>
                </a:endParaRPr>
              </a:p>
            </p:txBody>
          </p:sp>
        </mc:Choice>
        <mc:Fallback xmlns="">
          <p:sp>
            <p:nvSpPr>
              <p:cNvPr id="30" name="Tekstvak 29"/>
              <p:cNvSpPr txBox="1">
                <a:spLocks noRot="1" noChangeAspect="1" noMove="1" noResize="1" noEditPoints="1" noAdjustHandles="1" noChangeArrowheads="1" noChangeShapeType="1" noTextEdit="1"/>
              </p:cNvSpPr>
              <p:nvPr/>
            </p:nvSpPr>
            <p:spPr>
              <a:xfrm>
                <a:off x="1928461" y="2633494"/>
                <a:ext cx="1564595" cy="691408"/>
              </a:xfrm>
              <a:prstGeom prst="rect">
                <a:avLst/>
              </a:prstGeom>
              <a:blipFill rotWithShape="1">
                <a:blip r:embed="rId7"/>
                <a:stretch>
                  <a:fillRect/>
                </a:stretch>
              </a:blipFill>
            </p:spPr>
            <p:txBody>
              <a:bodyPr/>
              <a:lstStyle/>
              <a:p>
                <a:r>
                  <a:rPr lang="nl-NL">
                    <a:noFill/>
                  </a:rPr>
                  <a:t> </a:t>
                </a:r>
              </a:p>
            </p:txBody>
          </p:sp>
        </mc:Fallback>
      </mc:AlternateContent>
      <p:cxnSp>
        <p:nvCxnSpPr>
          <p:cNvPr id="31" name="Rechte verbindingslijn met pijl 30"/>
          <p:cNvCxnSpPr/>
          <p:nvPr/>
        </p:nvCxnSpPr>
        <p:spPr>
          <a:xfrm flipH="1">
            <a:off x="685722" y="2348880"/>
            <a:ext cx="1689929" cy="0"/>
          </a:xfrm>
          <a:prstGeom prst="straightConnector1">
            <a:avLst/>
          </a:prstGeom>
          <a:ln w="76200">
            <a:tailEnd type="arrow"/>
          </a:ln>
        </p:spPr>
        <p:style>
          <a:lnRef idx="3">
            <a:schemeClr val="accent5"/>
          </a:lnRef>
          <a:fillRef idx="0">
            <a:schemeClr val="accent5"/>
          </a:fillRef>
          <a:effectRef idx="2">
            <a:schemeClr val="accent5"/>
          </a:effectRef>
          <a:fontRef idx="minor">
            <a:schemeClr val="tx1"/>
          </a:fontRef>
        </p:style>
      </p:cxnSp>
      <mc:AlternateContent xmlns:mc="http://schemas.openxmlformats.org/markup-compatibility/2006" xmlns:a14="http://schemas.microsoft.com/office/drawing/2010/main">
        <mc:Choice Requires="a14">
          <p:sp>
            <p:nvSpPr>
              <p:cNvPr id="32" name="Tekstvak 31"/>
              <p:cNvSpPr txBox="1"/>
              <p:nvPr/>
            </p:nvSpPr>
            <p:spPr>
              <a:xfrm>
                <a:off x="176726" y="1412776"/>
                <a:ext cx="1379160"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nl-NL" sz="3600" i="1" smtClean="0">
                              <a:solidFill>
                                <a:schemeClr val="tx2">
                                  <a:lumMod val="20000"/>
                                  <a:lumOff val="80000"/>
                                </a:schemeClr>
                              </a:solidFill>
                              <a:latin typeface="Cambria Math"/>
                            </a:rPr>
                          </m:ctrlPr>
                        </m:sSubPr>
                        <m:e>
                          <m:r>
                            <a:rPr lang="en-US" sz="3600" b="0" i="1" smtClean="0">
                              <a:solidFill>
                                <a:schemeClr val="tx2">
                                  <a:lumMod val="20000"/>
                                  <a:lumOff val="80000"/>
                                </a:schemeClr>
                              </a:solidFill>
                              <a:latin typeface="Cambria Math"/>
                            </a:rPr>
                            <m:t>𝐹</m:t>
                          </m:r>
                        </m:e>
                        <m:sub>
                          <m:r>
                            <a:rPr lang="en-US" sz="3600" b="0" i="1" smtClean="0">
                              <a:solidFill>
                                <a:schemeClr val="tx2">
                                  <a:lumMod val="20000"/>
                                  <a:lumOff val="80000"/>
                                </a:schemeClr>
                              </a:solidFill>
                              <a:latin typeface="Cambria Math"/>
                            </a:rPr>
                            <m:t>𝑤𝑖𝑛𝑑</m:t>
                          </m:r>
                        </m:sub>
                      </m:sSub>
                    </m:oMath>
                  </m:oMathPara>
                </a14:m>
                <a:endParaRPr lang="nl-NL" sz="3600" dirty="0">
                  <a:solidFill>
                    <a:schemeClr val="tx2">
                      <a:lumMod val="20000"/>
                      <a:lumOff val="80000"/>
                    </a:schemeClr>
                  </a:solidFill>
                </a:endParaRPr>
              </a:p>
            </p:txBody>
          </p:sp>
        </mc:Choice>
        <mc:Fallback xmlns="">
          <p:sp>
            <p:nvSpPr>
              <p:cNvPr id="32" name="Tekstvak 31"/>
              <p:cNvSpPr txBox="1">
                <a:spLocks noRot="1" noChangeAspect="1" noMove="1" noResize="1" noEditPoints="1" noAdjustHandles="1" noChangeArrowheads="1" noChangeShapeType="1" noTextEdit="1"/>
              </p:cNvSpPr>
              <p:nvPr/>
            </p:nvSpPr>
            <p:spPr>
              <a:xfrm>
                <a:off x="176726" y="1412776"/>
                <a:ext cx="1379160" cy="646331"/>
              </a:xfrm>
              <a:prstGeom prst="rect">
                <a:avLst/>
              </a:prstGeom>
              <a:blipFill rotWithShape="1">
                <a:blip r:embed="rId8"/>
                <a:stretch>
                  <a:fillRect/>
                </a:stretch>
              </a:blipFill>
            </p:spPr>
            <p:txBody>
              <a:bodyPr/>
              <a:lstStyle/>
              <a:p>
                <a:r>
                  <a:rPr lang="nl-NL">
                    <a:noFill/>
                  </a:rPr>
                  <a:t> </a:t>
                </a:r>
              </a:p>
            </p:txBody>
          </p:sp>
        </mc:Fallback>
      </mc:AlternateContent>
    </p:spTree>
    <p:extLst>
      <p:ext uri="{BB962C8B-B14F-4D97-AF65-F5344CB8AC3E}">
        <p14:creationId xmlns:p14="http://schemas.microsoft.com/office/powerpoint/2010/main" val="6816204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0912" y="620688"/>
            <a:ext cx="8229600" cy="1143000"/>
          </a:xfrm>
        </p:spPr>
        <p:txBody>
          <a:bodyPr>
            <a:normAutofit fontScale="90000"/>
          </a:bodyPr>
          <a:lstStyle/>
          <a:p>
            <a:r>
              <a:rPr lang="nl-NL" b="1" u="sng" dirty="0" smtClean="0">
                <a:solidFill>
                  <a:schemeClr val="tx2">
                    <a:lumMod val="20000"/>
                    <a:lumOff val="80000"/>
                  </a:schemeClr>
                </a:solidFill>
              </a:rPr>
              <a:t>Berekenen voor krachten onder een rechte hoek: Pythagoras:</a:t>
            </a:r>
            <a:r>
              <a:rPr lang="nl-NL" dirty="0" smtClean="0">
                <a:solidFill>
                  <a:schemeClr val="tx2">
                    <a:lumMod val="20000"/>
                    <a:lumOff val="80000"/>
                  </a:schemeClr>
                </a:solidFill>
              </a:rPr>
              <a:t/>
            </a:r>
            <a:br>
              <a:rPr lang="nl-NL" dirty="0" smtClean="0">
                <a:solidFill>
                  <a:schemeClr val="tx2">
                    <a:lumMod val="20000"/>
                    <a:lumOff val="80000"/>
                  </a:schemeClr>
                </a:solidFill>
              </a:rPr>
            </a:br>
            <a:endParaRPr lang="nl-NL" dirty="0">
              <a:solidFill>
                <a:schemeClr val="tx2">
                  <a:lumMod val="20000"/>
                  <a:lumOff val="80000"/>
                </a:schemeClr>
              </a:solidFill>
            </a:endParaRPr>
          </a:p>
        </p:txBody>
      </p:sp>
      <p:pic>
        <p:nvPicPr>
          <p:cNvPr id="5" name="Tijdelijke aanduiding voor inhoud 4" descr="http://www.wetenschapsforum.nl/moderator/krachtvectoren/k25.png"/>
          <p:cNvPicPr>
            <a:picLocks noGrp="1"/>
          </p:cNvPicPr>
          <p:nvPr>
            <p:ph idx="1"/>
          </p:nvPr>
        </p:nvPicPr>
        <p:blipFill>
          <a:blip r:embed="rId2" cstate="print"/>
          <a:srcRect/>
          <a:stretch>
            <a:fillRect/>
          </a:stretch>
        </p:blipFill>
        <p:spPr bwMode="auto">
          <a:xfrm>
            <a:off x="1000100" y="1643050"/>
            <a:ext cx="6236196" cy="2001974"/>
          </a:xfrm>
          <a:prstGeom prst="rect">
            <a:avLst/>
          </a:prstGeom>
          <a:noFill/>
          <a:ln w="9525">
            <a:noFill/>
            <a:miter lim="800000"/>
            <a:headEnd/>
            <a:tailEnd/>
          </a:ln>
        </p:spPr>
      </p:pic>
      <p:pic>
        <p:nvPicPr>
          <p:cNvPr id="6" name="Rectangle 3"/>
          <p:cNvPicPr>
            <a:picLocks noChangeAspect="1"/>
          </p:cNvPicPr>
          <p:nvPr/>
        </p:nvPicPr>
        <p:blipFill>
          <a:blip r:embed="rId3">
            <a:extLst>
              <a:ext uri="{28A0092B-C50C-407E-A947-70E740481C1C}">
                <a14:useLocalDpi xmlns:a14="http://schemas.microsoft.com/office/drawing/2010/main" val="0"/>
              </a:ext>
            </a:extLst>
          </a:blip>
          <a:srcRect l="50781" r="39844"/>
          <a:stretch>
            <a:fillRect/>
          </a:stretch>
        </p:blipFill>
        <p:spPr bwMode="auto">
          <a:xfrm>
            <a:off x="2071688" y="0"/>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4"/>
          <p:cNvSpPr txBox="1">
            <a:spLocks noChangeArrowheads="1"/>
          </p:cNvSpPr>
          <p:nvPr/>
        </p:nvSpPr>
        <p:spPr bwMode="auto">
          <a:xfrm>
            <a:off x="13712" y="-31750"/>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1000" b="1" i="1" dirty="0" smtClean="0">
                <a:solidFill>
                  <a:schemeClr val="bg1"/>
                </a:solidFill>
              </a:rPr>
              <a:t>Vector</a:t>
            </a:r>
            <a:endParaRPr lang="nl-NL" sz="1000" b="1" i="1" dirty="0">
              <a:solidFill>
                <a:schemeClr val="bg1"/>
              </a:solidFill>
            </a:endParaRPr>
          </a:p>
        </p:txBody>
      </p:sp>
      <p:pic>
        <p:nvPicPr>
          <p:cNvPr id="8" name="Rectangle 3"/>
          <p:cNvPicPr>
            <a:picLocks noChangeAspect="1"/>
          </p:cNvPicPr>
          <p:nvPr/>
        </p:nvPicPr>
        <p:blipFill>
          <a:blip r:embed="rId3">
            <a:extLst>
              <a:ext uri="{28A0092B-C50C-407E-A947-70E740481C1C}">
                <a14:useLocalDpi xmlns:a14="http://schemas.microsoft.com/office/drawing/2010/main" val="0"/>
              </a:ext>
            </a:extLst>
          </a:blip>
          <a:srcRect r="46297"/>
          <a:stretch>
            <a:fillRect/>
          </a:stretch>
        </p:blipFill>
        <p:spPr bwMode="auto">
          <a:xfrm>
            <a:off x="0" y="0"/>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xmlns:a14="http://schemas.microsoft.com/office/drawing/2010/main">
        <mc:Choice Requires="a14">
          <p:sp>
            <p:nvSpPr>
              <p:cNvPr id="3" name="Tekstvak 2"/>
              <p:cNvSpPr txBox="1"/>
              <p:nvPr/>
            </p:nvSpPr>
            <p:spPr>
              <a:xfrm>
                <a:off x="1475656" y="3752919"/>
                <a:ext cx="4752528" cy="2458750"/>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bSup>
                        <m:sSubSupPr>
                          <m:ctrlPr>
                            <a:rPr lang="nl-NL" sz="3200" i="1" smtClean="0">
                              <a:solidFill>
                                <a:schemeClr val="tx2">
                                  <a:lumMod val="20000"/>
                                  <a:lumOff val="80000"/>
                                </a:schemeClr>
                              </a:solidFill>
                              <a:latin typeface="Cambria Math"/>
                            </a:rPr>
                          </m:ctrlPr>
                        </m:sSubSupPr>
                        <m:e>
                          <m:sSubSup>
                            <m:sSubSupPr>
                              <m:ctrlPr>
                                <a:rPr lang="nl-NL" sz="3200" i="1">
                                  <a:solidFill>
                                    <a:schemeClr val="tx2">
                                      <a:lumMod val="20000"/>
                                      <a:lumOff val="80000"/>
                                    </a:schemeClr>
                                  </a:solidFill>
                                  <a:latin typeface="Cambria Math"/>
                                </a:rPr>
                              </m:ctrlPr>
                            </m:sSubSupPr>
                            <m:e>
                              <m:r>
                                <a:rPr lang="en-US" sz="3200" i="1">
                                  <a:solidFill>
                                    <a:schemeClr val="tx2">
                                      <a:lumMod val="20000"/>
                                      <a:lumOff val="80000"/>
                                    </a:schemeClr>
                                  </a:solidFill>
                                  <a:latin typeface="Cambria Math"/>
                                </a:rPr>
                                <m:t>𝐹</m:t>
                              </m:r>
                            </m:e>
                            <m:sub>
                              <m:r>
                                <a:rPr lang="en-US" sz="3200" i="1">
                                  <a:solidFill>
                                    <a:schemeClr val="tx2">
                                      <a:lumMod val="20000"/>
                                      <a:lumOff val="80000"/>
                                    </a:schemeClr>
                                  </a:solidFill>
                                  <a:latin typeface="Cambria Math"/>
                                </a:rPr>
                                <m:t>𝑟𝑒𝑠</m:t>
                              </m:r>
                              <m:r>
                                <a:rPr lang="en-US" sz="3200" i="1">
                                  <a:solidFill>
                                    <a:schemeClr val="tx2">
                                      <a:lumMod val="20000"/>
                                      <a:lumOff val="80000"/>
                                    </a:schemeClr>
                                  </a:solidFill>
                                  <a:latin typeface="Cambria Math"/>
                                </a:rPr>
                                <m:t> </m:t>
                              </m:r>
                            </m:sub>
                            <m:sup>
                              <m:r>
                                <a:rPr lang="en-US" sz="3200" i="1">
                                  <a:solidFill>
                                    <a:schemeClr val="tx2">
                                      <a:lumMod val="20000"/>
                                      <a:lumOff val="80000"/>
                                    </a:schemeClr>
                                  </a:solidFill>
                                  <a:latin typeface="Cambria Math"/>
                                </a:rPr>
                                <m:t>2</m:t>
                              </m:r>
                            </m:sup>
                          </m:sSubSup>
                          <m:r>
                            <a:rPr lang="en-US" sz="3200" b="0" i="1" smtClean="0">
                              <a:solidFill>
                                <a:schemeClr val="tx2">
                                  <a:lumMod val="20000"/>
                                  <a:lumOff val="80000"/>
                                </a:schemeClr>
                              </a:solidFill>
                              <a:latin typeface="Cambria Math"/>
                            </a:rPr>
                            <m:t>=</m:t>
                          </m:r>
                          <m:r>
                            <a:rPr lang="en-US" sz="3200" b="0" i="1" smtClean="0">
                              <a:solidFill>
                                <a:schemeClr val="tx2">
                                  <a:lumMod val="20000"/>
                                  <a:lumOff val="80000"/>
                                </a:schemeClr>
                              </a:solidFill>
                              <a:latin typeface="Cambria Math"/>
                            </a:rPr>
                            <m:t>𝐹</m:t>
                          </m:r>
                        </m:e>
                        <m:sub>
                          <m:r>
                            <a:rPr lang="en-US" sz="3200" b="0" i="1" smtClean="0">
                              <a:solidFill>
                                <a:schemeClr val="tx2">
                                  <a:lumMod val="20000"/>
                                  <a:lumOff val="80000"/>
                                </a:schemeClr>
                              </a:solidFill>
                              <a:latin typeface="Cambria Math"/>
                            </a:rPr>
                            <m:t>1</m:t>
                          </m:r>
                        </m:sub>
                        <m:sup>
                          <m:r>
                            <a:rPr lang="en-US" sz="3200" b="0" i="1" smtClean="0">
                              <a:solidFill>
                                <a:schemeClr val="tx2">
                                  <a:lumMod val="20000"/>
                                  <a:lumOff val="80000"/>
                                </a:schemeClr>
                              </a:solidFill>
                              <a:latin typeface="Cambria Math"/>
                            </a:rPr>
                            <m:t>2</m:t>
                          </m:r>
                        </m:sup>
                      </m:sSubSup>
                      <m:r>
                        <a:rPr lang="en-US" sz="3200" b="0" i="1" smtClean="0">
                          <a:solidFill>
                            <a:schemeClr val="tx2">
                              <a:lumMod val="20000"/>
                              <a:lumOff val="80000"/>
                            </a:schemeClr>
                          </a:solidFill>
                          <a:latin typeface="Cambria Math"/>
                        </a:rPr>
                        <m:t>+ </m:t>
                      </m:r>
                      <m:sSubSup>
                        <m:sSubSupPr>
                          <m:ctrlPr>
                            <a:rPr lang="nl-NL" sz="3200" i="1">
                              <a:solidFill>
                                <a:schemeClr val="tx2">
                                  <a:lumMod val="20000"/>
                                  <a:lumOff val="80000"/>
                                </a:schemeClr>
                              </a:solidFill>
                              <a:latin typeface="Cambria Math"/>
                            </a:rPr>
                          </m:ctrlPr>
                        </m:sSubSupPr>
                        <m:e>
                          <m:r>
                            <a:rPr lang="en-US" sz="3200" i="1">
                              <a:solidFill>
                                <a:schemeClr val="tx2">
                                  <a:lumMod val="20000"/>
                                  <a:lumOff val="80000"/>
                                </a:schemeClr>
                              </a:solidFill>
                              <a:latin typeface="Cambria Math"/>
                            </a:rPr>
                            <m:t>𝐹</m:t>
                          </m:r>
                        </m:e>
                        <m:sub>
                          <m:r>
                            <a:rPr lang="en-US" sz="3200" b="0" i="1" smtClean="0">
                              <a:solidFill>
                                <a:schemeClr val="tx2">
                                  <a:lumMod val="20000"/>
                                  <a:lumOff val="80000"/>
                                </a:schemeClr>
                              </a:solidFill>
                              <a:latin typeface="Cambria Math"/>
                            </a:rPr>
                            <m:t>2</m:t>
                          </m:r>
                        </m:sub>
                        <m:sup>
                          <m:r>
                            <a:rPr lang="en-US" sz="3200" i="1">
                              <a:solidFill>
                                <a:schemeClr val="tx2">
                                  <a:lumMod val="20000"/>
                                  <a:lumOff val="80000"/>
                                </a:schemeClr>
                              </a:solidFill>
                              <a:latin typeface="Cambria Math"/>
                            </a:rPr>
                            <m:t>2</m:t>
                          </m:r>
                        </m:sup>
                      </m:sSubSup>
                    </m:oMath>
                  </m:oMathPara>
                </a14:m>
                <a:endParaRPr lang="en-US" sz="3200" dirty="0" smtClean="0">
                  <a:solidFill>
                    <a:schemeClr val="tx2">
                      <a:lumMod val="20000"/>
                      <a:lumOff val="80000"/>
                    </a:schemeClr>
                  </a:solidFill>
                </a:endParaRPr>
              </a:p>
              <a:p>
                <a:endParaRPr lang="nl-NL" sz="1100" dirty="0" smtClean="0">
                  <a:solidFill>
                    <a:schemeClr val="tx2">
                      <a:lumMod val="20000"/>
                      <a:lumOff val="80000"/>
                    </a:schemeClr>
                  </a:solidFill>
                </a:endParaRPr>
              </a:p>
              <a:p>
                <a:pPr/>
                <a14:m>
                  <m:oMathPara xmlns:m="http://schemas.openxmlformats.org/officeDocument/2006/math">
                    <m:oMathParaPr>
                      <m:jc m:val="left"/>
                    </m:oMathParaPr>
                    <m:oMath xmlns:m="http://schemas.openxmlformats.org/officeDocument/2006/math">
                      <m:sSubSup>
                        <m:sSubSupPr>
                          <m:ctrlPr>
                            <a:rPr lang="nl-NL" sz="3200" i="1">
                              <a:solidFill>
                                <a:schemeClr val="tx2">
                                  <a:lumMod val="20000"/>
                                  <a:lumOff val="80000"/>
                                </a:schemeClr>
                              </a:solidFill>
                              <a:latin typeface="Cambria Math"/>
                            </a:rPr>
                          </m:ctrlPr>
                        </m:sSubSupPr>
                        <m:e>
                          <m:sSubSup>
                            <m:sSubSupPr>
                              <m:ctrlPr>
                                <a:rPr lang="nl-NL" sz="3200" i="1">
                                  <a:solidFill>
                                    <a:schemeClr val="tx2">
                                      <a:lumMod val="20000"/>
                                      <a:lumOff val="80000"/>
                                    </a:schemeClr>
                                  </a:solidFill>
                                  <a:latin typeface="Cambria Math"/>
                                </a:rPr>
                              </m:ctrlPr>
                            </m:sSubSupPr>
                            <m:e>
                              <m:r>
                                <a:rPr lang="en-US" sz="3200" i="1">
                                  <a:solidFill>
                                    <a:schemeClr val="tx2">
                                      <a:lumMod val="20000"/>
                                      <a:lumOff val="80000"/>
                                    </a:schemeClr>
                                  </a:solidFill>
                                  <a:latin typeface="Cambria Math"/>
                                </a:rPr>
                                <m:t>𝐹</m:t>
                              </m:r>
                            </m:e>
                            <m:sub>
                              <m:r>
                                <a:rPr lang="en-US" sz="3200" i="1">
                                  <a:solidFill>
                                    <a:schemeClr val="tx2">
                                      <a:lumMod val="20000"/>
                                      <a:lumOff val="80000"/>
                                    </a:schemeClr>
                                  </a:solidFill>
                                  <a:latin typeface="Cambria Math"/>
                                </a:rPr>
                                <m:t>𝑟𝑒𝑠</m:t>
                              </m:r>
                              <m:r>
                                <a:rPr lang="en-US" sz="3200" i="1">
                                  <a:solidFill>
                                    <a:schemeClr val="tx2">
                                      <a:lumMod val="20000"/>
                                      <a:lumOff val="80000"/>
                                    </a:schemeClr>
                                  </a:solidFill>
                                  <a:latin typeface="Cambria Math"/>
                                </a:rPr>
                                <m:t> </m:t>
                              </m:r>
                            </m:sub>
                            <m:sup>
                              <m:r>
                                <a:rPr lang="en-US" sz="3200" i="1">
                                  <a:solidFill>
                                    <a:schemeClr val="tx2">
                                      <a:lumMod val="20000"/>
                                      <a:lumOff val="80000"/>
                                    </a:schemeClr>
                                  </a:solidFill>
                                  <a:latin typeface="Cambria Math"/>
                                </a:rPr>
                                <m:t>2</m:t>
                              </m:r>
                            </m:sup>
                          </m:sSubSup>
                          <m:r>
                            <a:rPr lang="en-US" sz="3200" b="0" i="1" smtClean="0">
                              <a:solidFill>
                                <a:schemeClr val="tx2">
                                  <a:lumMod val="20000"/>
                                  <a:lumOff val="80000"/>
                                </a:schemeClr>
                              </a:solidFill>
                              <a:latin typeface="Cambria Math"/>
                            </a:rPr>
                            <m:t>=30</m:t>
                          </m:r>
                          <m:r>
                            <a:rPr lang="en-US" sz="3200" b="0" i="1" smtClean="0">
                              <a:solidFill>
                                <a:schemeClr val="tx2">
                                  <a:lumMod val="20000"/>
                                  <a:lumOff val="80000"/>
                                </a:schemeClr>
                              </a:solidFill>
                              <a:latin typeface="Cambria Math"/>
                            </a:rPr>
                            <m:t>𝑁</m:t>
                          </m:r>
                        </m:e>
                        <m:sub/>
                        <m:sup>
                          <m:r>
                            <a:rPr lang="en-US" sz="3200" i="1">
                              <a:solidFill>
                                <a:schemeClr val="tx2">
                                  <a:lumMod val="20000"/>
                                  <a:lumOff val="80000"/>
                                </a:schemeClr>
                              </a:solidFill>
                              <a:latin typeface="Cambria Math"/>
                            </a:rPr>
                            <m:t>2</m:t>
                          </m:r>
                        </m:sup>
                      </m:sSubSup>
                      <m:r>
                        <a:rPr lang="en-US" sz="3200" i="1">
                          <a:solidFill>
                            <a:schemeClr val="tx2">
                              <a:lumMod val="20000"/>
                              <a:lumOff val="80000"/>
                            </a:schemeClr>
                          </a:solidFill>
                          <a:latin typeface="Cambria Math"/>
                        </a:rPr>
                        <m:t>+ </m:t>
                      </m:r>
                      <m:sSubSup>
                        <m:sSubSupPr>
                          <m:ctrlPr>
                            <a:rPr lang="nl-NL" sz="3200" i="1" smtClean="0">
                              <a:solidFill>
                                <a:schemeClr val="tx2">
                                  <a:lumMod val="20000"/>
                                  <a:lumOff val="80000"/>
                                </a:schemeClr>
                              </a:solidFill>
                              <a:latin typeface="Cambria Math"/>
                            </a:rPr>
                          </m:ctrlPr>
                        </m:sSubSupPr>
                        <m:e>
                          <m:r>
                            <a:rPr lang="en-US" sz="3200" b="0" i="1" smtClean="0">
                              <a:solidFill>
                                <a:schemeClr val="tx2">
                                  <a:lumMod val="20000"/>
                                  <a:lumOff val="80000"/>
                                </a:schemeClr>
                              </a:solidFill>
                              <a:latin typeface="Cambria Math"/>
                            </a:rPr>
                            <m:t>40</m:t>
                          </m:r>
                          <m:r>
                            <a:rPr lang="en-US" sz="3200" b="0" i="1" smtClean="0">
                              <a:solidFill>
                                <a:schemeClr val="tx2">
                                  <a:lumMod val="20000"/>
                                  <a:lumOff val="80000"/>
                                </a:schemeClr>
                              </a:solidFill>
                              <a:latin typeface="Cambria Math"/>
                            </a:rPr>
                            <m:t>𝑁</m:t>
                          </m:r>
                        </m:e>
                        <m:sub/>
                        <m:sup>
                          <m:r>
                            <a:rPr lang="en-US" sz="3200" i="1">
                              <a:solidFill>
                                <a:schemeClr val="tx2">
                                  <a:lumMod val="20000"/>
                                  <a:lumOff val="80000"/>
                                </a:schemeClr>
                              </a:solidFill>
                              <a:latin typeface="Cambria Math"/>
                            </a:rPr>
                            <m:t>2</m:t>
                          </m:r>
                        </m:sup>
                      </m:sSubSup>
                    </m:oMath>
                  </m:oMathPara>
                </a14:m>
                <a:endParaRPr lang="en-US" sz="3200" dirty="0" smtClean="0">
                  <a:solidFill>
                    <a:schemeClr val="tx2">
                      <a:lumMod val="20000"/>
                      <a:lumOff val="80000"/>
                    </a:schemeClr>
                  </a:solidFill>
                </a:endParaRPr>
              </a:p>
              <a:p>
                <a:endParaRPr lang="nl-NL" sz="1100" dirty="0" smtClean="0">
                  <a:solidFill>
                    <a:schemeClr val="tx2">
                      <a:lumMod val="20000"/>
                      <a:lumOff val="80000"/>
                    </a:schemeClr>
                  </a:solidFill>
                </a:endParaRPr>
              </a:p>
              <a:p>
                <a14:m>
                  <m:oMath xmlns:m="http://schemas.openxmlformats.org/officeDocument/2006/math">
                    <m:sSubSup>
                      <m:sSubSupPr>
                        <m:ctrlPr>
                          <a:rPr lang="nl-NL" sz="3200" i="1">
                            <a:solidFill>
                              <a:schemeClr val="tx2">
                                <a:lumMod val="20000"/>
                                <a:lumOff val="80000"/>
                              </a:schemeClr>
                            </a:solidFill>
                            <a:latin typeface="Cambria Math"/>
                          </a:rPr>
                        </m:ctrlPr>
                      </m:sSubSupPr>
                      <m:e>
                        <m:r>
                          <a:rPr lang="en-US" sz="3200" i="1">
                            <a:solidFill>
                              <a:schemeClr val="tx2">
                                <a:lumMod val="20000"/>
                                <a:lumOff val="80000"/>
                              </a:schemeClr>
                            </a:solidFill>
                            <a:latin typeface="Cambria Math"/>
                          </a:rPr>
                          <m:t>𝐹</m:t>
                        </m:r>
                      </m:e>
                      <m:sub>
                        <m:r>
                          <a:rPr lang="en-US" sz="3200" i="1">
                            <a:solidFill>
                              <a:schemeClr val="tx2">
                                <a:lumMod val="20000"/>
                                <a:lumOff val="80000"/>
                              </a:schemeClr>
                            </a:solidFill>
                            <a:latin typeface="Cambria Math"/>
                          </a:rPr>
                          <m:t>𝑟𝑒𝑠</m:t>
                        </m:r>
                      </m:sub>
                      <m:sup/>
                    </m:sSubSup>
                    <m:r>
                      <a:rPr lang="en-US" sz="3200" b="0" i="1" smtClean="0">
                        <a:solidFill>
                          <a:schemeClr val="tx2">
                            <a:lumMod val="20000"/>
                            <a:lumOff val="80000"/>
                          </a:schemeClr>
                        </a:solidFill>
                        <a:latin typeface="Cambria Math"/>
                      </a:rPr>
                      <m:t>= </m:t>
                    </m:r>
                    <m:rad>
                      <m:radPr>
                        <m:degHide m:val="on"/>
                        <m:ctrlPr>
                          <a:rPr lang="en-US" sz="3200" b="0" i="1" smtClean="0">
                            <a:solidFill>
                              <a:schemeClr val="tx2">
                                <a:lumMod val="20000"/>
                                <a:lumOff val="80000"/>
                              </a:schemeClr>
                            </a:solidFill>
                            <a:latin typeface="Cambria Math"/>
                          </a:rPr>
                        </m:ctrlPr>
                      </m:radPr>
                      <m:deg/>
                      <m:e>
                        <m:r>
                          <a:rPr lang="en-US" sz="3200" b="0" i="1" smtClean="0">
                            <a:solidFill>
                              <a:schemeClr val="tx2">
                                <a:lumMod val="20000"/>
                                <a:lumOff val="80000"/>
                              </a:schemeClr>
                            </a:solidFill>
                            <a:latin typeface="Cambria Math"/>
                          </a:rPr>
                          <m:t>2500</m:t>
                        </m:r>
                      </m:e>
                    </m:rad>
                  </m:oMath>
                </a14:m>
                <a:r>
                  <a:rPr lang="nl-NL" sz="3200" dirty="0" smtClean="0">
                    <a:solidFill>
                      <a:schemeClr val="tx2">
                        <a:lumMod val="20000"/>
                        <a:lumOff val="80000"/>
                      </a:schemeClr>
                    </a:solidFill>
                  </a:rPr>
                  <a:t> = 50N</a:t>
                </a:r>
              </a:p>
              <a:p>
                <a:endParaRPr lang="nl-NL" sz="3200" dirty="0">
                  <a:solidFill>
                    <a:schemeClr val="tx2">
                      <a:lumMod val="20000"/>
                      <a:lumOff val="80000"/>
                    </a:schemeClr>
                  </a:solidFill>
                </a:endParaRPr>
              </a:p>
            </p:txBody>
          </p:sp>
        </mc:Choice>
        <mc:Fallback xmlns="">
          <p:sp>
            <p:nvSpPr>
              <p:cNvPr id="3" name="Tekstvak 2"/>
              <p:cNvSpPr txBox="1">
                <a:spLocks noRot="1" noChangeAspect="1" noMove="1" noResize="1" noEditPoints="1" noAdjustHandles="1" noChangeArrowheads="1" noChangeShapeType="1" noTextEdit="1"/>
              </p:cNvSpPr>
              <p:nvPr/>
            </p:nvSpPr>
            <p:spPr>
              <a:xfrm>
                <a:off x="1475656" y="3752919"/>
                <a:ext cx="4752528" cy="2458750"/>
              </a:xfrm>
              <a:prstGeom prst="rect">
                <a:avLst/>
              </a:prstGeom>
              <a:blipFill rotWithShape="1">
                <a:blip r:embed="rId4"/>
                <a:stretch>
                  <a:fillRect/>
                </a:stretch>
              </a:blipFill>
            </p:spPr>
            <p:txBody>
              <a:bodyPr/>
              <a:lstStyle/>
              <a:p>
                <a:r>
                  <a:rPr lang="nl-NL">
                    <a:noFill/>
                  </a:rPr>
                  <a:t> </a:t>
                </a:r>
              </a:p>
            </p:txBody>
          </p:sp>
        </mc:Fallback>
      </mc:AlternateContent>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0912" y="428625"/>
            <a:ext cx="8229600" cy="1143000"/>
          </a:xfrm>
        </p:spPr>
        <p:txBody>
          <a:bodyPr>
            <a:normAutofit fontScale="90000"/>
          </a:bodyPr>
          <a:lstStyle/>
          <a:p>
            <a:r>
              <a:rPr lang="nl-NL" b="1" u="sng" dirty="0" smtClean="0">
                <a:solidFill>
                  <a:schemeClr val="tx2">
                    <a:lumMod val="20000"/>
                    <a:lumOff val="80000"/>
                  </a:schemeClr>
                </a:solidFill>
              </a:rPr>
              <a:t>Krachten hebben een grootte en richting</a:t>
            </a:r>
            <a:endParaRPr lang="nl-NL" dirty="0">
              <a:solidFill>
                <a:schemeClr val="tx2">
                  <a:lumMod val="20000"/>
                  <a:lumOff val="80000"/>
                </a:schemeClr>
              </a:solidFill>
            </a:endParaRPr>
          </a:p>
        </p:txBody>
      </p:sp>
      <p:sp>
        <p:nvSpPr>
          <p:cNvPr id="3" name="Tijdelijke aanduiding voor inhoud 2"/>
          <p:cNvSpPr>
            <a:spLocks noGrp="1"/>
          </p:cNvSpPr>
          <p:nvPr>
            <p:ph idx="1"/>
          </p:nvPr>
        </p:nvSpPr>
        <p:spPr/>
        <p:txBody>
          <a:bodyPr>
            <a:noAutofit/>
          </a:bodyPr>
          <a:lstStyle/>
          <a:p>
            <a:pPr marL="0" indent="0">
              <a:buNone/>
            </a:pPr>
            <a:r>
              <a:rPr lang="nl-NL" sz="2400" dirty="0" smtClean="0">
                <a:solidFill>
                  <a:schemeClr val="accent6">
                    <a:lumMod val="60000"/>
                    <a:lumOff val="40000"/>
                  </a:schemeClr>
                </a:solidFill>
              </a:rPr>
              <a:t>Een </a:t>
            </a:r>
            <a:r>
              <a:rPr lang="nl-NL" sz="2400" dirty="0">
                <a:solidFill>
                  <a:schemeClr val="accent6">
                    <a:lumMod val="60000"/>
                    <a:lumOff val="40000"/>
                  </a:schemeClr>
                </a:solidFill>
              </a:rPr>
              <a:t>kracht</a:t>
            </a:r>
            <a:r>
              <a:rPr lang="nl-NL" sz="2400" dirty="0">
                <a:solidFill>
                  <a:schemeClr val="tx2">
                    <a:lumMod val="20000"/>
                    <a:lumOff val="80000"/>
                  </a:schemeClr>
                </a:solidFill>
              </a:rPr>
              <a:t> </a:t>
            </a:r>
            <a:r>
              <a:rPr lang="nl-NL" sz="2400" dirty="0" smtClean="0">
                <a:solidFill>
                  <a:schemeClr val="tx2">
                    <a:lumMod val="20000"/>
                    <a:lumOff val="80000"/>
                  </a:schemeClr>
                </a:solidFill>
              </a:rPr>
              <a:t>heeft </a:t>
            </a:r>
            <a:r>
              <a:rPr lang="nl-NL" sz="2400" dirty="0">
                <a:solidFill>
                  <a:schemeClr val="tx2">
                    <a:lumMod val="20000"/>
                    <a:lumOff val="80000"/>
                  </a:schemeClr>
                </a:solidFill>
              </a:rPr>
              <a:t>een invloed op een voorwerp, </a:t>
            </a:r>
            <a:endParaRPr lang="nl-NL" sz="2400" dirty="0" smtClean="0">
              <a:solidFill>
                <a:schemeClr val="tx2">
                  <a:lumMod val="20000"/>
                  <a:lumOff val="80000"/>
                </a:schemeClr>
              </a:solidFill>
            </a:endParaRPr>
          </a:p>
          <a:p>
            <a:pPr marL="0" indent="0">
              <a:buNone/>
            </a:pPr>
            <a:r>
              <a:rPr lang="nl-NL" sz="2400" dirty="0" smtClean="0">
                <a:solidFill>
                  <a:schemeClr val="tx2">
                    <a:lumMod val="20000"/>
                    <a:lumOff val="80000"/>
                  </a:schemeClr>
                </a:solidFill>
              </a:rPr>
              <a:t>Deze kan:</a:t>
            </a:r>
          </a:p>
          <a:p>
            <a:pPr marL="457200" indent="-457200">
              <a:buFont typeface="+mj-lt"/>
              <a:buAutoNum type="arabicPeriod"/>
            </a:pPr>
            <a:r>
              <a:rPr lang="nl-NL" sz="2400" dirty="0" smtClean="0">
                <a:solidFill>
                  <a:schemeClr val="tx2">
                    <a:lumMod val="20000"/>
                    <a:lumOff val="80000"/>
                  </a:schemeClr>
                </a:solidFill>
              </a:rPr>
              <a:t>Veranderen van </a:t>
            </a:r>
            <a:r>
              <a:rPr lang="nl-NL" sz="2400" dirty="0" smtClean="0">
                <a:solidFill>
                  <a:srgbClr val="FFFF00"/>
                </a:solidFill>
              </a:rPr>
              <a:t>snelheid</a:t>
            </a:r>
            <a:r>
              <a:rPr lang="nl-NL" sz="2400" dirty="0" smtClean="0">
                <a:solidFill>
                  <a:schemeClr val="tx2">
                    <a:lumMod val="20000"/>
                    <a:lumOff val="80000"/>
                  </a:schemeClr>
                </a:solidFill>
              </a:rPr>
              <a:t> (versnellen / vertragen).</a:t>
            </a:r>
          </a:p>
          <a:p>
            <a:pPr marL="457200" indent="-457200">
              <a:buFont typeface="+mj-lt"/>
              <a:buAutoNum type="arabicPeriod"/>
            </a:pPr>
            <a:r>
              <a:rPr lang="nl-NL" sz="2400" dirty="0" smtClean="0">
                <a:solidFill>
                  <a:schemeClr val="tx2">
                    <a:lumMod val="20000"/>
                    <a:lumOff val="80000"/>
                  </a:schemeClr>
                </a:solidFill>
              </a:rPr>
              <a:t>Verandering van </a:t>
            </a:r>
            <a:r>
              <a:rPr lang="nl-NL" sz="2400" dirty="0" smtClean="0">
                <a:solidFill>
                  <a:srgbClr val="FFFF00"/>
                </a:solidFill>
              </a:rPr>
              <a:t>richting</a:t>
            </a:r>
            <a:r>
              <a:rPr lang="nl-NL" sz="2400" dirty="0" smtClean="0">
                <a:solidFill>
                  <a:schemeClr val="tx2">
                    <a:lumMod val="20000"/>
                    <a:lumOff val="80000"/>
                  </a:schemeClr>
                </a:solidFill>
              </a:rPr>
              <a:t>.</a:t>
            </a:r>
          </a:p>
          <a:p>
            <a:pPr marL="457200" indent="-457200">
              <a:buFont typeface="+mj-lt"/>
              <a:buAutoNum type="arabicPeriod"/>
            </a:pPr>
            <a:r>
              <a:rPr lang="nl-NL" sz="2400" dirty="0" smtClean="0">
                <a:solidFill>
                  <a:schemeClr val="tx2">
                    <a:lumMod val="20000"/>
                    <a:lumOff val="80000"/>
                  </a:schemeClr>
                </a:solidFill>
              </a:rPr>
              <a:t>Verandering van </a:t>
            </a:r>
            <a:r>
              <a:rPr lang="nl-NL" sz="2400" dirty="0" smtClean="0">
                <a:solidFill>
                  <a:srgbClr val="FFFF00"/>
                </a:solidFill>
              </a:rPr>
              <a:t>vorm.</a:t>
            </a:r>
          </a:p>
          <a:p>
            <a:pPr marL="457200" indent="-457200">
              <a:buFont typeface="+mj-lt"/>
              <a:buAutoNum type="arabicPeriod"/>
            </a:pPr>
            <a:r>
              <a:rPr lang="nl-NL" sz="2400" dirty="0" smtClean="0">
                <a:solidFill>
                  <a:schemeClr val="tx2">
                    <a:lumMod val="20000"/>
                    <a:lumOff val="80000"/>
                  </a:schemeClr>
                </a:solidFill>
              </a:rPr>
              <a:t>Het voorwerp op zijn plaats.</a:t>
            </a:r>
            <a:r>
              <a:rPr lang="nl-NL" sz="2400" dirty="0">
                <a:solidFill>
                  <a:schemeClr val="tx2">
                    <a:lumMod val="20000"/>
                    <a:lumOff val="80000"/>
                  </a:schemeClr>
                </a:solidFill>
              </a:rPr>
              <a:t/>
            </a:r>
            <a:br>
              <a:rPr lang="nl-NL" sz="2400" dirty="0">
                <a:solidFill>
                  <a:schemeClr val="tx2">
                    <a:lumMod val="20000"/>
                    <a:lumOff val="80000"/>
                  </a:schemeClr>
                </a:solidFill>
              </a:rPr>
            </a:br>
            <a:endParaRPr lang="nl-NL" sz="2400" dirty="0" smtClean="0">
              <a:solidFill>
                <a:schemeClr val="tx2">
                  <a:lumMod val="20000"/>
                  <a:lumOff val="80000"/>
                </a:schemeClr>
              </a:solidFill>
            </a:endParaRPr>
          </a:p>
          <a:p>
            <a:endParaRPr lang="nl-NL" sz="2400" i="1" dirty="0">
              <a:solidFill>
                <a:schemeClr val="tx2">
                  <a:lumMod val="20000"/>
                  <a:lumOff val="80000"/>
                </a:schemeClr>
              </a:solidFill>
            </a:endParaRPr>
          </a:p>
          <a:p>
            <a:endParaRPr lang="nl-NL" sz="2400" i="1" dirty="0" smtClean="0">
              <a:solidFill>
                <a:schemeClr val="tx2">
                  <a:lumMod val="20000"/>
                  <a:lumOff val="80000"/>
                </a:schemeClr>
              </a:solidFill>
            </a:endParaRPr>
          </a:p>
          <a:p>
            <a:endParaRPr lang="nl-NL" sz="2400" i="1" dirty="0">
              <a:solidFill>
                <a:schemeClr val="tx2">
                  <a:lumMod val="20000"/>
                  <a:lumOff val="80000"/>
                </a:schemeClr>
              </a:solidFill>
            </a:endParaRPr>
          </a:p>
          <a:p>
            <a:pPr>
              <a:buNone/>
            </a:pPr>
            <a:r>
              <a:rPr lang="nl-NL" sz="2400" i="1" dirty="0" smtClean="0">
                <a:solidFill>
                  <a:schemeClr val="tx2">
                    <a:lumMod val="20000"/>
                    <a:lumOff val="80000"/>
                  </a:schemeClr>
                </a:solidFill>
              </a:rPr>
              <a:t>(</a:t>
            </a:r>
            <a:r>
              <a:rPr lang="nl-NL" sz="2400" i="1" dirty="0">
                <a:solidFill>
                  <a:schemeClr val="tx2">
                    <a:lumMod val="20000"/>
                    <a:lumOff val="80000"/>
                  </a:schemeClr>
                </a:solidFill>
              </a:rPr>
              <a:t>Afb.1)</a:t>
            </a:r>
            <a:r>
              <a:rPr lang="nl-NL" sz="2400" dirty="0">
                <a:solidFill>
                  <a:schemeClr val="tx2">
                    <a:lumMod val="20000"/>
                    <a:lumOff val="80000"/>
                  </a:schemeClr>
                </a:solidFill>
              </a:rPr>
              <a:t>..............een kracht heeft een </a:t>
            </a:r>
            <a:r>
              <a:rPr lang="nl-NL" sz="2400" i="1" dirty="0">
                <a:solidFill>
                  <a:schemeClr val="tx2">
                    <a:lumMod val="20000"/>
                    <a:lumOff val="80000"/>
                  </a:schemeClr>
                </a:solidFill>
              </a:rPr>
              <a:t>GROOTTE</a:t>
            </a:r>
            <a:r>
              <a:rPr lang="nl-NL" sz="2400" dirty="0">
                <a:solidFill>
                  <a:schemeClr val="tx2">
                    <a:lumMod val="20000"/>
                    <a:lumOff val="80000"/>
                  </a:schemeClr>
                </a:solidFill>
              </a:rPr>
              <a:t>..............</a:t>
            </a:r>
            <a:br>
              <a:rPr lang="nl-NL" sz="2400" dirty="0">
                <a:solidFill>
                  <a:schemeClr val="tx2">
                    <a:lumMod val="20000"/>
                    <a:lumOff val="80000"/>
                  </a:schemeClr>
                </a:solidFill>
              </a:rPr>
            </a:br>
            <a:r>
              <a:rPr lang="nl-NL" sz="2400" dirty="0">
                <a:solidFill>
                  <a:schemeClr val="tx2">
                    <a:lumMod val="20000"/>
                    <a:lumOff val="80000"/>
                  </a:schemeClr>
                </a:solidFill>
              </a:rPr>
              <a:t/>
            </a:r>
            <a:br>
              <a:rPr lang="nl-NL" sz="2400" dirty="0">
                <a:solidFill>
                  <a:schemeClr val="tx2">
                    <a:lumMod val="20000"/>
                    <a:lumOff val="80000"/>
                  </a:schemeClr>
                </a:solidFill>
              </a:rPr>
            </a:br>
            <a:r>
              <a:rPr lang="nl-NL" sz="2400" dirty="0">
                <a:solidFill>
                  <a:schemeClr val="tx2">
                    <a:lumMod val="20000"/>
                    <a:lumOff val="80000"/>
                  </a:schemeClr>
                </a:solidFill>
              </a:rPr>
              <a:t/>
            </a:r>
            <a:br>
              <a:rPr lang="nl-NL" sz="2400" dirty="0">
                <a:solidFill>
                  <a:schemeClr val="tx2">
                    <a:lumMod val="20000"/>
                    <a:lumOff val="80000"/>
                  </a:schemeClr>
                </a:solidFill>
              </a:rPr>
            </a:br>
            <a:endParaRPr lang="nl-NL" sz="2400" dirty="0">
              <a:solidFill>
                <a:schemeClr val="tx2">
                  <a:lumMod val="20000"/>
                  <a:lumOff val="80000"/>
                </a:schemeClr>
              </a:solidFill>
            </a:endParaRPr>
          </a:p>
        </p:txBody>
      </p:sp>
      <p:pic>
        <p:nvPicPr>
          <p:cNvPr id="4" name="Afbeelding 3" descr="http://www.wetenschapsforum.nl/moderator/krachtvectoren/k1.png"/>
          <p:cNvPicPr/>
          <p:nvPr/>
        </p:nvPicPr>
        <p:blipFill>
          <a:blip r:embed="rId2" cstate="print"/>
          <a:srcRect/>
          <a:stretch>
            <a:fillRect/>
          </a:stretch>
        </p:blipFill>
        <p:spPr bwMode="auto">
          <a:xfrm>
            <a:off x="2571736" y="4286256"/>
            <a:ext cx="3714776" cy="1714512"/>
          </a:xfrm>
          <a:prstGeom prst="rect">
            <a:avLst/>
          </a:prstGeom>
          <a:noFill/>
          <a:ln w="9525">
            <a:noFill/>
            <a:miter lim="800000"/>
            <a:headEnd/>
            <a:tailEnd/>
          </a:ln>
        </p:spPr>
      </p:pic>
      <p:pic>
        <p:nvPicPr>
          <p:cNvPr id="5" name="Rectangle 3"/>
          <p:cNvPicPr>
            <a:picLocks noChangeAspect="1"/>
          </p:cNvPicPr>
          <p:nvPr/>
        </p:nvPicPr>
        <p:blipFill>
          <a:blip r:embed="rId3">
            <a:extLst>
              <a:ext uri="{28A0092B-C50C-407E-A947-70E740481C1C}">
                <a14:useLocalDpi xmlns:a14="http://schemas.microsoft.com/office/drawing/2010/main" val="0"/>
              </a:ext>
            </a:extLst>
          </a:blip>
          <a:srcRect l="50781" r="39844"/>
          <a:stretch>
            <a:fillRect/>
          </a:stretch>
        </p:blipFill>
        <p:spPr bwMode="auto">
          <a:xfrm>
            <a:off x="2071688" y="0"/>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4"/>
          <p:cNvSpPr txBox="1">
            <a:spLocks noChangeArrowheads="1"/>
          </p:cNvSpPr>
          <p:nvPr/>
        </p:nvSpPr>
        <p:spPr bwMode="auto">
          <a:xfrm>
            <a:off x="13712" y="-31750"/>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1000" b="1" i="1" dirty="0" smtClean="0">
                <a:solidFill>
                  <a:schemeClr val="bg1"/>
                </a:solidFill>
              </a:rPr>
              <a:t>Vector</a:t>
            </a:r>
            <a:endParaRPr lang="nl-NL" sz="1000" b="1" i="1" dirty="0">
              <a:solidFill>
                <a:schemeClr val="bg1"/>
              </a:solidFill>
            </a:endParaRPr>
          </a:p>
        </p:txBody>
      </p:sp>
      <p:pic>
        <p:nvPicPr>
          <p:cNvPr id="7" name="Rectangle 3"/>
          <p:cNvPicPr>
            <a:picLocks noChangeAspect="1"/>
          </p:cNvPicPr>
          <p:nvPr/>
        </p:nvPicPr>
        <p:blipFill>
          <a:blip r:embed="rId3">
            <a:extLst>
              <a:ext uri="{28A0092B-C50C-407E-A947-70E740481C1C}">
                <a14:useLocalDpi xmlns:a14="http://schemas.microsoft.com/office/drawing/2010/main" val="0"/>
              </a:ext>
            </a:extLst>
          </a:blip>
          <a:srcRect r="46297"/>
          <a:stretch>
            <a:fillRect/>
          </a:stretch>
        </p:blipFill>
        <p:spPr bwMode="auto">
          <a:xfrm>
            <a:off x="0" y="0"/>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tx2">
                    <a:lumMod val="20000"/>
                    <a:lumOff val="80000"/>
                  </a:schemeClr>
                </a:solidFill>
              </a:rPr>
              <a:t>Vector</a:t>
            </a:r>
            <a:endParaRPr lang="nl-NL" dirty="0">
              <a:solidFill>
                <a:schemeClr val="tx2">
                  <a:lumMod val="20000"/>
                  <a:lumOff val="80000"/>
                </a:schemeClr>
              </a:solidFill>
            </a:endParaRPr>
          </a:p>
        </p:txBody>
      </p:sp>
      <p:sp>
        <p:nvSpPr>
          <p:cNvPr id="3" name="Tijdelijke aanduiding voor inhoud 2"/>
          <p:cNvSpPr>
            <a:spLocks noGrp="1"/>
          </p:cNvSpPr>
          <p:nvPr>
            <p:ph idx="1"/>
          </p:nvPr>
        </p:nvSpPr>
        <p:spPr>
          <a:xfrm>
            <a:off x="323528" y="1474805"/>
            <a:ext cx="8229600" cy="4525963"/>
          </a:xfrm>
        </p:spPr>
        <p:txBody>
          <a:bodyPr>
            <a:normAutofit/>
          </a:bodyPr>
          <a:lstStyle/>
          <a:p>
            <a:r>
              <a:rPr lang="nl-NL" dirty="0" smtClean="0">
                <a:solidFill>
                  <a:schemeClr val="tx2">
                    <a:lumMod val="20000"/>
                    <a:lumOff val="80000"/>
                  </a:schemeClr>
                </a:solidFill>
              </a:rPr>
              <a:t>Een kracht stellen we voor door een vector.</a:t>
            </a:r>
          </a:p>
          <a:p>
            <a:r>
              <a:rPr lang="nl-NL" dirty="0" smtClean="0">
                <a:solidFill>
                  <a:schemeClr val="accent5">
                    <a:lumMod val="40000"/>
                    <a:lumOff val="60000"/>
                  </a:schemeClr>
                </a:solidFill>
              </a:rPr>
              <a:t>Een vector heeft een:</a:t>
            </a:r>
          </a:p>
          <a:p>
            <a:pPr lvl="1"/>
            <a:r>
              <a:rPr lang="nl-NL" dirty="0" smtClean="0">
                <a:solidFill>
                  <a:srgbClr val="FFFF00"/>
                </a:solidFill>
              </a:rPr>
              <a:t>Aangrijpingspunt</a:t>
            </a:r>
          </a:p>
          <a:p>
            <a:pPr lvl="1"/>
            <a:r>
              <a:rPr lang="nl-NL" dirty="0" smtClean="0">
                <a:solidFill>
                  <a:srgbClr val="FFFF00"/>
                </a:solidFill>
              </a:rPr>
              <a:t>Richting</a:t>
            </a:r>
          </a:p>
          <a:p>
            <a:pPr lvl="1"/>
            <a:r>
              <a:rPr lang="nl-NL" dirty="0" smtClean="0">
                <a:solidFill>
                  <a:srgbClr val="FFFF00"/>
                </a:solidFill>
              </a:rPr>
              <a:t>Grootte</a:t>
            </a:r>
            <a:r>
              <a:rPr lang="nl-NL" dirty="0" smtClean="0">
                <a:solidFill>
                  <a:schemeClr val="accent5">
                    <a:lumMod val="40000"/>
                    <a:lumOff val="60000"/>
                  </a:schemeClr>
                </a:solidFill>
              </a:rPr>
              <a:t/>
            </a:r>
            <a:br>
              <a:rPr lang="nl-NL" dirty="0" smtClean="0">
                <a:solidFill>
                  <a:schemeClr val="accent5">
                    <a:lumMod val="40000"/>
                    <a:lumOff val="60000"/>
                  </a:schemeClr>
                </a:solidFill>
              </a:rPr>
            </a:br>
            <a:endParaRPr lang="nl-NL" dirty="0">
              <a:solidFill>
                <a:schemeClr val="tx2">
                  <a:lumMod val="20000"/>
                  <a:lumOff val="80000"/>
                </a:schemeClr>
              </a:solidFill>
            </a:endParaRPr>
          </a:p>
        </p:txBody>
      </p:sp>
      <p:pic>
        <p:nvPicPr>
          <p:cNvPr id="9" name="Afbeelding 8" descr="http://www.wetenschapsforum.nl/moderator/krachtvectoren/k4.png"/>
          <p:cNvPicPr/>
          <p:nvPr/>
        </p:nvPicPr>
        <p:blipFill>
          <a:blip r:embed="rId2" cstate="print"/>
          <a:srcRect/>
          <a:stretch>
            <a:fillRect/>
          </a:stretch>
        </p:blipFill>
        <p:spPr bwMode="auto">
          <a:xfrm>
            <a:off x="4929190" y="2071678"/>
            <a:ext cx="3643338" cy="1785950"/>
          </a:xfrm>
          <a:prstGeom prst="rect">
            <a:avLst/>
          </a:prstGeom>
          <a:noFill/>
          <a:ln w="9525">
            <a:noFill/>
            <a:miter lim="800000"/>
            <a:headEnd/>
            <a:tailEnd/>
          </a:ln>
        </p:spPr>
      </p:pic>
      <p:pic>
        <p:nvPicPr>
          <p:cNvPr id="10" name="Rectangle 3"/>
          <p:cNvPicPr>
            <a:picLocks noChangeAspect="1"/>
          </p:cNvPicPr>
          <p:nvPr/>
        </p:nvPicPr>
        <p:blipFill>
          <a:blip r:embed="rId3">
            <a:extLst>
              <a:ext uri="{28A0092B-C50C-407E-A947-70E740481C1C}">
                <a14:useLocalDpi xmlns:a14="http://schemas.microsoft.com/office/drawing/2010/main" val="0"/>
              </a:ext>
            </a:extLst>
          </a:blip>
          <a:srcRect l="50781" r="39844"/>
          <a:stretch>
            <a:fillRect/>
          </a:stretch>
        </p:blipFill>
        <p:spPr bwMode="auto">
          <a:xfrm>
            <a:off x="2071688" y="0"/>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4"/>
          <p:cNvSpPr txBox="1">
            <a:spLocks noChangeArrowheads="1"/>
          </p:cNvSpPr>
          <p:nvPr/>
        </p:nvSpPr>
        <p:spPr bwMode="auto">
          <a:xfrm>
            <a:off x="13712" y="-31750"/>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1000" b="1" i="1" dirty="0" smtClean="0">
                <a:solidFill>
                  <a:schemeClr val="bg1"/>
                </a:solidFill>
              </a:rPr>
              <a:t>Vector</a:t>
            </a:r>
            <a:endParaRPr lang="nl-NL" sz="1000" b="1" i="1" dirty="0">
              <a:solidFill>
                <a:schemeClr val="bg1"/>
              </a:solidFill>
            </a:endParaRPr>
          </a:p>
        </p:txBody>
      </p:sp>
      <p:pic>
        <p:nvPicPr>
          <p:cNvPr id="12" name="Rectangle 3"/>
          <p:cNvPicPr>
            <a:picLocks noChangeAspect="1"/>
          </p:cNvPicPr>
          <p:nvPr/>
        </p:nvPicPr>
        <p:blipFill>
          <a:blip r:embed="rId3">
            <a:extLst>
              <a:ext uri="{28A0092B-C50C-407E-A947-70E740481C1C}">
                <a14:useLocalDpi xmlns:a14="http://schemas.microsoft.com/office/drawing/2010/main" val="0"/>
              </a:ext>
            </a:extLst>
          </a:blip>
          <a:srcRect r="46297"/>
          <a:stretch>
            <a:fillRect/>
          </a:stretch>
        </p:blipFill>
        <p:spPr bwMode="auto">
          <a:xfrm>
            <a:off x="0" y="0"/>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tx2">
                    <a:lumMod val="20000"/>
                    <a:lumOff val="80000"/>
                  </a:schemeClr>
                </a:solidFill>
              </a:rPr>
              <a:t>Vector</a:t>
            </a:r>
            <a:endParaRPr lang="nl-NL" dirty="0">
              <a:solidFill>
                <a:schemeClr val="tx2">
                  <a:lumMod val="20000"/>
                  <a:lumOff val="80000"/>
                </a:schemeClr>
              </a:solidFill>
            </a:endParaRPr>
          </a:p>
        </p:txBody>
      </p:sp>
      <p:sp>
        <p:nvSpPr>
          <p:cNvPr id="3" name="Tijdelijke aanduiding voor inhoud 2"/>
          <p:cNvSpPr>
            <a:spLocks noGrp="1"/>
          </p:cNvSpPr>
          <p:nvPr>
            <p:ph idx="1"/>
          </p:nvPr>
        </p:nvSpPr>
        <p:spPr/>
        <p:txBody>
          <a:bodyPr>
            <a:normAutofit/>
          </a:bodyPr>
          <a:lstStyle/>
          <a:p>
            <a:r>
              <a:rPr lang="nl-NL" dirty="0" smtClean="0">
                <a:solidFill>
                  <a:schemeClr val="tx2">
                    <a:lumMod val="20000"/>
                    <a:lumOff val="80000"/>
                  </a:schemeClr>
                </a:solidFill>
              </a:rPr>
              <a:t>Een vector tekenen we schaal, dit noemen we een krachtschaal.    </a:t>
            </a:r>
          </a:p>
          <a:p>
            <a:endParaRPr lang="nl-NL" dirty="0" smtClean="0">
              <a:solidFill>
                <a:schemeClr val="tx2">
                  <a:lumMod val="20000"/>
                  <a:lumOff val="80000"/>
                </a:schemeClr>
              </a:solidFill>
            </a:endParaRPr>
          </a:p>
          <a:p>
            <a:pPr>
              <a:buNone/>
            </a:pPr>
            <a:r>
              <a:rPr lang="nl-NL" dirty="0" smtClean="0">
                <a:solidFill>
                  <a:schemeClr val="accent5">
                    <a:lumMod val="40000"/>
                    <a:lumOff val="60000"/>
                  </a:schemeClr>
                </a:solidFill>
              </a:rPr>
              <a:t>                       1 cm       …. N</a:t>
            </a:r>
            <a:endParaRPr lang="nl-NL" sz="4400" dirty="0" smtClean="0">
              <a:solidFill>
                <a:schemeClr val="accent5">
                  <a:lumMod val="40000"/>
                  <a:lumOff val="60000"/>
                </a:schemeClr>
              </a:solidFill>
            </a:endParaRPr>
          </a:p>
          <a:p>
            <a:endParaRPr lang="nl-NL" dirty="0" smtClean="0">
              <a:solidFill>
                <a:schemeClr val="tx2">
                  <a:lumMod val="20000"/>
                  <a:lumOff val="80000"/>
                </a:schemeClr>
              </a:solidFill>
            </a:endParaRPr>
          </a:p>
        </p:txBody>
      </p:sp>
      <p:pic>
        <p:nvPicPr>
          <p:cNvPr id="5"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608462" y="3313931"/>
            <a:ext cx="342900" cy="619125"/>
          </a:xfrm>
          <a:prstGeom prst="rect">
            <a:avLst/>
          </a:prstGeom>
          <a:noFill/>
        </p:spPr>
      </p:pic>
      <p:cxnSp>
        <p:nvCxnSpPr>
          <p:cNvPr id="6" name="Rechte verbindingslijn met pijl 5"/>
          <p:cNvCxnSpPr/>
          <p:nvPr/>
        </p:nvCxnSpPr>
        <p:spPr>
          <a:xfrm>
            <a:off x="2196840" y="4653136"/>
            <a:ext cx="2928958" cy="0"/>
          </a:xfrm>
          <a:prstGeom prst="straightConnector1">
            <a:avLst/>
          </a:prstGeom>
          <a:ln w="76200">
            <a:tailEnd type="arrow"/>
          </a:ln>
        </p:spPr>
        <p:style>
          <a:lnRef idx="2">
            <a:schemeClr val="accent5"/>
          </a:lnRef>
          <a:fillRef idx="0">
            <a:schemeClr val="accent5"/>
          </a:fillRef>
          <a:effectRef idx="1">
            <a:schemeClr val="accent5"/>
          </a:effectRef>
          <a:fontRef idx="minor">
            <a:schemeClr val="tx1"/>
          </a:fontRef>
        </p:style>
      </p:cxnSp>
      <p:sp>
        <p:nvSpPr>
          <p:cNvPr id="7" name="Ovaal 6"/>
          <p:cNvSpPr/>
          <p:nvPr/>
        </p:nvSpPr>
        <p:spPr>
          <a:xfrm>
            <a:off x="2005930" y="4510260"/>
            <a:ext cx="285752" cy="2857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accent5">
                  <a:lumMod val="40000"/>
                  <a:lumOff val="60000"/>
                </a:schemeClr>
              </a:solidFill>
            </a:endParaRPr>
          </a:p>
        </p:txBody>
      </p:sp>
      <p:pic>
        <p:nvPicPr>
          <p:cNvPr id="10" name="Rectangle 3"/>
          <p:cNvPicPr>
            <a:picLocks noChangeAspect="1"/>
          </p:cNvPicPr>
          <p:nvPr/>
        </p:nvPicPr>
        <p:blipFill>
          <a:blip r:embed="rId3">
            <a:extLst>
              <a:ext uri="{28A0092B-C50C-407E-A947-70E740481C1C}">
                <a14:useLocalDpi xmlns:a14="http://schemas.microsoft.com/office/drawing/2010/main" val="0"/>
              </a:ext>
            </a:extLst>
          </a:blip>
          <a:srcRect l="50781" r="39844"/>
          <a:stretch>
            <a:fillRect/>
          </a:stretch>
        </p:blipFill>
        <p:spPr bwMode="auto">
          <a:xfrm>
            <a:off x="2071688" y="0"/>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4"/>
          <p:cNvSpPr txBox="1">
            <a:spLocks noChangeArrowheads="1"/>
          </p:cNvSpPr>
          <p:nvPr/>
        </p:nvSpPr>
        <p:spPr bwMode="auto">
          <a:xfrm>
            <a:off x="13712" y="-31750"/>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1000" b="1" i="1" dirty="0" smtClean="0">
                <a:solidFill>
                  <a:schemeClr val="bg1"/>
                </a:solidFill>
              </a:rPr>
              <a:t>Vector</a:t>
            </a:r>
            <a:endParaRPr lang="nl-NL" sz="1000" b="1" i="1" dirty="0">
              <a:solidFill>
                <a:schemeClr val="bg1"/>
              </a:solidFill>
            </a:endParaRPr>
          </a:p>
        </p:txBody>
      </p:sp>
      <p:pic>
        <p:nvPicPr>
          <p:cNvPr id="12" name="Rectangle 3"/>
          <p:cNvPicPr>
            <a:picLocks noChangeAspect="1"/>
          </p:cNvPicPr>
          <p:nvPr/>
        </p:nvPicPr>
        <p:blipFill>
          <a:blip r:embed="rId3">
            <a:extLst>
              <a:ext uri="{28A0092B-C50C-407E-A947-70E740481C1C}">
                <a14:useLocalDpi xmlns:a14="http://schemas.microsoft.com/office/drawing/2010/main" val="0"/>
              </a:ext>
            </a:extLst>
          </a:blip>
          <a:srcRect r="46297"/>
          <a:stretch>
            <a:fillRect/>
          </a:stretch>
        </p:blipFill>
        <p:spPr bwMode="auto">
          <a:xfrm>
            <a:off x="0" y="0"/>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50831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Rechte verbindingslijn 19"/>
          <p:cNvCxnSpPr/>
          <p:nvPr/>
        </p:nvCxnSpPr>
        <p:spPr>
          <a:xfrm>
            <a:off x="0" y="1062028"/>
            <a:ext cx="9144000"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2" name="Rechthoek 1"/>
          <p:cNvSpPr/>
          <p:nvPr/>
        </p:nvSpPr>
        <p:spPr>
          <a:xfrm>
            <a:off x="107504" y="692696"/>
            <a:ext cx="8928992" cy="369332"/>
          </a:xfrm>
          <a:prstGeom prst="rect">
            <a:avLst/>
          </a:prstGeom>
        </p:spPr>
        <p:txBody>
          <a:bodyPr wrap="square">
            <a:spAutoFit/>
          </a:bodyPr>
          <a:lstStyle/>
          <a:p>
            <a:pPr algn="ctr"/>
            <a:r>
              <a:rPr lang="nl-NL" dirty="0" smtClean="0">
                <a:solidFill>
                  <a:schemeClr val="bg1"/>
                </a:solidFill>
                <a:latin typeface="Verdana" pitchFamily="34" charset="0"/>
                <a:ea typeface="Verdana" pitchFamily="34" charset="0"/>
                <a:cs typeface="Verdana" pitchFamily="34" charset="0"/>
              </a:rPr>
              <a:t>Verhouding tussen de getekende lengte en de grootte</a:t>
            </a:r>
          </a:p>
        </p:txBody>
      </p:sp>
      <p:sp>
        <p:nvSpPr>
          <p:cNvPr id="5" name="Rechthoek 4"/>
          <p:cNvSpPr/>
          <p:nvPr/>
        </p:nvSpPr>
        <p:spPr>
          <a:xfrm>
            <a:off x="107504" y="332656"/>
            <a:ext cx="8928992" cy="369332"/>
          </a:xfrm>
          <a:prstGeom prst="rect">
            <a:avLst/>
          </a:prstGeom>
        </p:spPr>
        <p:txBody>
          <a:bodyPr wrap="square">
            <a:spAutoFit/>
          </a:bodyPr>
          <a:lstStyle/>
          <a:p>
            <a:pPr algn="ctr"/>
            <a:r>
              <a:rPr lang="nl-NL" b="1" u="sng" dirty="0" smtClean="0">
                <a:solidFill>
                  <a:schemeClr val="bg1"/>
                </a:solidFill>
                <a:latin typeface="Verdana" pitchFamily="34" charset="0"/>
                <a:ea typeface="Verdana" pitchFamily="34" charset="0"/>
                <a:cs typeface="Verdana" pitchFamily="34" charset="0"/>
              </a:rPr>
              <a:t>Krachtenschaa</a:t>
            </a:r>
            <a:r>
              <a:rPr lang="nl-NL" b="1" u="sng" dirty="0">
                <a:solidFill>
                  <a:schemeClr val="bg1"/>
                </a:solidFill>
                <a:latin typeface="Verdana" pitchFamily="34" charset="0"/>
                <a:ea typeface="Verdana" pitchFamily="34" charset="0"/>
                <a:cs typeface="Verdana" pitchFamily="34" charset="0"/>
              </a:rPr>
              <a:t>l</a:t>
            </a:r>
          </a:p>
        </p:txBody>
      </p:sp>
      <p:grpSp>
        <p:nvGrpSpPr>
          <p:cNvPr id="10" name="Groep 9"/>
          <p:cNvGrpSpPr/>
          <p:nvPr/>
        </p:nvGrpSpPr>
        <p:grpSpPr>
          <a:xfrm>
            <a:off x="3352800" y="1700808"/>
            <a:ext cx="2438400" cy="3672355"/>
            <a:chOff x="755576" y="2348933"/>
            <a:chExt cx="2438400" cy="3672355"/>
          </a:xfrm>
        </p:grpSpPr>
        <p:pic>
          <p:nvPicPr>
            <p:cNvPr id="1026" name="Picture 2" descr="http://www.csc.villanova.edu/~mdamian/graphics/notes/GLTextures/bmpdata/crate.bm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5576" y="2348933"/>
              <a:ext cx="2438400" cy="2438400"/>
            </a:xfrm>
            <a:prstGeom prst="rect">
              <a:avLst/>
            </a:prstGeom>
            <a:noFill/>
            <a:ln>
              <a:solidFill>
                <a:schemeClr val="bg1">
                  <a:lumMod val="50000"/>
                </a:schemeClr>
              </a:solidFill>
            </a:ln>
            <a:extLst>
              <a:ext uri="{909E8E84-426E-40DD-AFC4-6F175D3DCCD1}">
                <a14:hiddenFill xmlns:a14="http://schemas.microsoft.com/office/drawing/2010/main">
                  <a:solidFill>
                    <a:srgbClr val="FFFFFF"/>
                  </a:solidFill>
                </a14:hiddenFill>
              </a:ext>
            </a:extLst>
          </p:spPr>
        </p:pic>
        <p:cxnSp>
          <p:nvCxnSpPr>
            <p:cNvPr id="4" name="Rechte verbindingslijn met pijl 3"/>
            <p:cNvCxnSpPr/>
            <p:nvPr/>
          </p:nvCxnSpPr>
          <p:spPr>
            <a:xfrm>
              <a:off x="1974776" y="3568134"/>
              <a:ext cx="0" cy="2453154"/>
            </a:xfrm>
            <a:prstGeom prst="straightConnector1">
              <a:avLst/>
            </a:prstGeom>
            <a:ln w="76200">
              <a:solidFill>
                <a:schemeClr val="bg1"/>
              </a:solidFill>
              <a:headEnd type="oval"/>
              <a:tailEnd type="arrow"/>
            </a:ln>
          </p:spPr>
          <p:style>
            <a:lnRef idx="1">
              <a:schemeClr val="accent1"/>
            </a:lnRef>
            <a:fillRef idx="0">
              <a:schemeClr val="accent1"/>
            </a:fillRef>
            <a:effectRef idx="0">
              <a:schemeClr val="accent1"/>
            </a:effectRef>
            <a:fontRef idx="minor">
              <a:schemeClr val="tx1"/>
            </a:fontRef>
          </p:style>
        </p:cxnSp>
      </p:grpSp>
      <p:sp>
        <p:nvSpPr>
          <p:cNvPr id="13" name="Rechthoek 12"/>
          <p:cNvSpPr/>
          <p:nvPr/>
        </p:nvSpPr>
        <p:spPr>
          <a:xfrm>
            <a:off x="197921" y="2068754"/>
            <a:ext cx="2933919" cy="1754326"/>
          </a:xfrm>
          <a:prstGeom prst="rect">
            <a:avLst/>
          </a:prstGeom>
        </p:spPr>
        <p:txBody>
          <a:bodyPr wrap="square">
            <a:spAutoFit/>
          </a:bodyPr>
          <a:lstStyle/>
          <a:p>
            <a:r>
              <a:rPr lang="nl-NL" dirty="0" smtClean="0">
                <a:solidFill>
                  <a:schemeClr val="bg1"/>
                </a:solidFill>
                <a:latin typeface="Verdana" pitchFamily="34" charset="0"/>
                <a:ea typeface="Verdana" pitchFamily="34" charset="0"/>
                <a:cs typeface="Verdana" pitchFamily="34" charset="0"/>
              </a:rPr>
              <a:t>De lengte van de pijl die de zwaartekracht uitbeeld is 12 cm.</a:t>
            </a:r>
          </a:p>
          <a:p>
            <a:endParaRPr lang="nl-NL" dirty="0">
              <a:solidFill>
                <a:schemeClr val="bg1"/>
              </a:solidFill>
              <a:latin typeface="Verdana" pitchFamily="34" charset="0"/>
              <a:ea typeface="Verdana" pitchFamily="34" charset="0"/>
              <a:cs typeface="Verdana" pitchFamily="34" charset="0"/>
            </a:endParaRPr>
          </a:p>
          <a:p>
            <a:r>
              <a:rPr lang="nl-NL" dirty="0" smtClean="0">
                <a:solidFill>
                  <a:schemeClr val="bg1"/>
                </a:solidFill>
                <a:latin typeface="Verdana" pitchFamily="34" charset="0"/>
                <a:ea typeface="Verdana" pitchFamily="34" charset="0"/>
                <a:cs typeface="Verdana" pitchFamily="34" charset="0"/>
              </a:rPr>
              <a:t>De kracht is dan 4 x 12 = 48 N</a:t>
            </a:r>
          </a:p>
        </p:txBody>
      </p:sp>
      <p:sp>
        <p:nvSpPr>
          <p:cNvPr id="14" name="Rechteraccolade 13"/>
          <p:cNvSpPr/>
          <p:nvPr/>
        </p:nvSpPr>
        <p:spPr>
          <a:xfrm>
            <a:off x="4853549" y="2920008"/>
            <a:ext cx="360040" cy="2453155"/>
          </a:xfrm>
          <a:prstGeom prst="righ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15" name="Rechthoek 14"/>
          <p:cNvSpPr/>
          <p:nvPr/>
        </p:nvSpPr>
        <p:spPr>
          <a:xfrm>
            <a:off x="6012160" y="1700808"/>
            <a:ext cx="2933919" cy="369332"/>
          </a:xfrm>
          <a:prstGeom prst="rect">
            <a:avLst/>
          </a:prstGeom>
        </p:spPr>
        <p:txBody>
          <a:bodyPr wrap="square">
            <a:spAutoFit/>
          </a:bodyPr>
          <a:lstStyle/>
          <a:p>
            <a:r>
              <a:rPr lang="nl-NL" dirty="0" smtClean="0">
                <a:solidFill>
                  <a:schemeClr val="bg1"/>
                </a:solidFill>
                <a:latin typeface="Verdana" pitchFamily="34" charset="0"/>
                <a:ea typeface="Verdana" pitchFamily="34" charset="0"/>
                <a:cs typeface="Verdana" pitchFamily="34" charset="0"/>
              </a:rPr>
              <a:t>1cm </a:t>
            </a:r>
            <a:r>
              <a:rPr lang="nl-NL" dirty="0" smtClean="0">
                <a:solidFill>
                  <a:schemeClr val="bg1"/>
                </a:solidFill>
                <a:latin typeface="MS Reference Sans Serif" pitchFamily="34" charset="0"/>
                <a:ea typeface="Verdana" pitchFamily="34" charset="0"/>
                <a:cs typeface="Verdana" pitchFamily="34" charset="0"/>
              </a:rPr>
              <a:t>≙</a:t>
            </a:r>
            <a:r>
              <a:rPr lang="nl-NL" dirty="0" smtClean="0">
                <a:solidFill>
                  <a:schemeClr val="bg1"/>
                </a:solidFill>
                <a:latin typeface="Verdana" pitchFamily="34" charset="0"/>
                <a:ea typeface="Verdana" pitchFamily="34" charset="0"/>
                <a:cs typeface="Verdana" pitchFamily="34" charset="0"/>
              </a:rPr>
              <a:t> 4N</a:t>
            </a:r>
          </a:p>
        </p:txBody>
      </p:sp>
      <p:sp>
        <p:nvSpPr>
          <p:cNvPr id="16" name="Rechthoek 15"/>
          <p:cNvSpPr/>
          <p:nvPr/>
        </p:nvSpPr>
        <p:spPr>
          <a:xfrm>
            <a:off x="5364088" y="3954542"/>
            <a:ext cx="2933919" cy="369332"/>
          </a:xfrm>
          <a:prstGeom prst="rect">
            <a:avLst/>
          </a:prstGeom>
        </p:spPr>
        <p:txBody>
          <a:bodyPr wrap="square">
            <a:spAutoFit/>
          </a:bodyPr>
          <a:lstStyle/>
          <a:p>
            <a:r>
              <a:rPr lang="nl-NL" dirty="0" smtClean="0">
                <a:solidFill>
                  <a:schemeClr val="bg1"/>
                </a:solidFill>
                <a:latin typeface="Verdana" pitchFamily="34" charset="0"/>
                <a:ea typeface="Verdana" pitchFamily="34" charset="0"/>
                <a:cs typeface="Verdana" pitchFamily="34" charset="0"/>
              </a:rPr>
              <a:t>12 cm</a:t>
            </a:r>
          </a:p>
        </p:txBody>
      </p:sp>
      <p:sp>
        <p:nvSpPr>
          <p:cNvPr id="12" name="Titel 11"/>
          <p:cNvSpPr>
            <a:spLocks noGrp="1"/>
          </p:cNvSpPr>
          <p:nvPr>
            <p:ph type="ctrTitle"/>
          </p:nvPr>
        </p:nvSpPr>
        <p:spPr>
          <a:xfrm>
            <a:off x="685800" y="6858000"/>
            <a:ext cx="7772400" cy="1470025"/>
          </a:xfrm>
        </p:spPr>
        <p:txBody>
          <a:bodyPr/>
          <a:lstStyle/>
          <a:p>
            <a:r>
              <a:rPr lang="nl-NL" dirty="0" smtClean="0"/>
              <a:t>Krachtenschaal</a:t>
            </a:r>
            <a:endParaRPr lang="nl-NL" dirty="0"/>
          </a:p>
        </p:txBody>
      </p:sp>
      <p:sp>
        <p:nvSpPr>
          <p:cNvPr id="17" name="Rechthoek 16"/>
          <p:cNvSpPr/>
          <p:nvPr/>
        </p:nvSpPr>
        <p:spPr>
          <a:xfrm>
            <a:off x="4047245" y="5161259"/>
            <a:ext cx="536052" cy="461665"/>
          </a:xfrm>
          <a:prstGeom prst="rect">
            <a:avLst/>
          </a:prstGeom>
        </p:spPr>
        <p:txBody>
          <a:bodyPr wrap="square">
            <a:spAutoFit/>
          </a:bodyPr>
          <a:lstStyle/>
          <a:p>
            <a:r>
              <a:rPr lang="nl-NL" sz="2400" dirty="0" err="1" smtClean="0">
                <a:solidFill>
                  <a:schemeClr val="bg1"/>
                </a:solidFill>
                <a:latin typeface="Verdana" pitchFamily="34" charset="0"/>
                <a:ea typeface="Verdana" pitchFamily="34" charset="0"/>
                <a:cs typeface="Verdana" pitchFamily="34" charset="0"/>
              </a:rPr>
              <a:t>F</a:t>
            </a:r>
            <a:r>
              <a:rPr lang="nl-NL" sz="2400" baseline="-25000" dirty="0" err="1" smtClean="0">
                <a:solidFill>
                  <a:schemeClr val="bg1"/>
                </a:solidFill>
                <a:latin typeface="Verdana" pitchFamily="34" charset="0"/>
                <a:ea typeface="Verdana" pitchFamily="34" charset="0"/>
                <a:cs typeface="Verdana" pitchFamily="34" charset="0"/>
              </a:rPr>
              <a:t>z</a:t>
            </a:r>
            <a:endParaRPr lang="nl-NL" sz="2400" dirty="0" smtClean="0">
              <a:solidFill>
                <a:schemeClr val="bg1"/>
              </a:solidFill>
              <a:latin typeface="Verdana" pitchFamily="34" charset="0"/>
              <a:ea typeface="Verdana" pitchFamily="34" charset="0"/>
              <a:cs typeface="Verdana" pitchFamily="34" charset="0"/>
            </a:endParaRPr>
          </a:p>
        </p:txBody>
      </p:sp>
      <p:sp>
        <p:nvSpPr>
          <p:cNvPr id="21" name="Afgeronde rechthoek 20"/>
          <p:cNvSpPr/>
          <p:nvPr/>
        </p:nvSpPr>
        <p:spPr>
          <a:xfrm>
            <a:off x="107504" y="332656"/>
            <a:ext cx="216024" cy="211415"/>
          </a:xfrm>
          <a:prstGeom prst="roundRect">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chemeClr val="tx1"/>
                </a:solidFill>
              </a:rPr>
              <a:t>?</a:t>
            </a:r>
            <a:endParaRPr lang="nl-NL" dirty="0">
              <a:solidFill>
                <a:schemeClr val="tx1"/>
              </a:solidFill>
            </a:endParaRPr>
          </a:p>
        </p:txBody>
      </p:sp>
      <p:sp>
        <p:nvSpPr>
          <p:cNvPr id="22" name="Afgeronde rechthoek 21"/>
          <p:cNvSpPr/>
          <p:nvPr/>
        </p:nvSpPr>
        <p:spPr>
          <a:xfrm>
            <a:off x="12341" y="-1035496"/>
            <a:ext cx="9144000" cy="1008112"/>
          </a:xfrm>
          <a:prstGeom prst="roundRect">
            <a:avLst>
              <a:gd name="adj" fmla="val 7218"/>
            </a:avLst>
          </a:prstGeom>
          <a:solidFill>
            <a:srgbClr val="FFFF00"/>
          </a:solidFill>
          <a:ln>
            <a:solidFill>
              <a:srgbClr val="FFC000"/>
            </a:solidFill>
          </a:ln>
          <a:effectLst>
            <a:glow>
              <a:schemeClr val="accent1">
                <a:alpha val="40000"/>
              </a:schemeClr>
            </a:glow>
            <a:softEdge rad="0"/>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r>
              <a:rPr lang="nl-NL" sz="1400" dirty="0">
                <a:solidFill>
                  <a:schemeClr val="tx1"/>
                </a:solidFill>
              </a:rPr>
              <a:t>De lengte van een getekende kracht geeft de grootte aan. Bij  de tekening hoort dan wel een krachtenschaal die aangeeft hoeveel kracht elke lengte voorstelt. Bijvoorbeeld 1cm staat gelijk aan 10N.  Je schrijft dit in het kort zo op:      1cm ≙ 10N</a:t>
            </a:r>
          </a:p>
          <a:p>
            <a:endParaRPr lang="nl-NL" sz="1400" dirty="0">
              <a:solidFill>
                <a:schemeClr val="tx1"/>
              </a:solidFill>
            </a:endParaRPr>
          </a:p>
        </p:txBody>
      </p:sp>
    </p:spTree>
    <p:extLst>
      <p:ext uri="{BB962C8B-B14F-4D97-AF65-F5344CB8AC3E}">
        <p14:creationId xmlns:p14="http://schemas.microsoft.com/office/powerpoint/2010/main" val="10560003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1"/>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2"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42" presetClass="path" presetSubtype="0" accel="50000" decel="50000" fill="hold" grpId="0" nodeType="withEffect">
                                  <p:stCondLst>
                                    <p:cond delay="0"/>
                                  </p:stCondLst>
                                  <p:childTnLst>
                                    <p:animMotion origin="layout" path="M 0 0 L 0 0.25 E" pathEditMode="relative" ptsTypes="">
                                      <p:cBhvr>
                                        <p:cTn id="9" dur="1000" fill="hold"/>
                                        <p:tgtEl>
                                          <p:spTgt spid="22"/>
                                        </p:tgtEl>
                                        <p:attrNameLst>
                                          <p:attrName>ppt_x</p:attrName>
                                          <p:attrName>ppt_y</p:attrName>
                                        </p:attrNameLst>
                                      </p:cBhvr>
                                    </p:animMotion>
                                  </p:childTnLst>
                                </p:cTn>
                              </p:par>
                            </p:childTnLst>
                          </p:cTn>
                        </p:par>
                      </p:childTnLst>
                    </p:cTn>
                  </p:par>
                </p:childTnLst>
              </p:cTn>
              <p:nextCondLst>
                <p:cond evt="onClick" delay="0">
                  <p:tgtEl>
                    <p:spTgt spid="21"/>
                  </p:tgtEl>
                </p:cond>
              </p:nextCondLst>
            </p:seq>
            <p:seq concurrent="1" nextAc="seek">
              <p:cTn id="10" restart="whenNotActive" fill="hold" evtFilter="cancelBubble" nodeType="interactiveSeq">
                <p:stCondLst>
                  <p:cond evt="onClick" delay="0">
                    <p:tgtEl>
                      <p:spTgt spid="22"/>
                    </p:tgtEl>
                  </p:cond>
                </p:stCondLst>
                <p:endSync evt="end" delay="0">
                  <p:rtn val="all"/>
                </p:endSync>
                <p:childTnLst>
                  <p:par>
                    <p:cTn id="11" fill="hold">
                      <p:stCondLst>
                        <p:cond delay="0"/>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22"/>
                                        </p:tgtEl>
                                      </p:cBhvr>
                                    </p:animEffect>
                                    <p:set>
                                      <p:cBhvr>
                                        <p:cTn id="15" dur="1" fill="hold">
                                          <p:stCondLst>
                                            <p:cond delay="4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2"/>
                  </p:tgtEl>
                </p:cond>
              </p:nextCondLst>
            </p:seq>
          </p:childTnLst>
        </p:cTn>
      </p:par>
    </p:tnLst>
    <p:bldLst>
      <p:bldP spid="22" grpId="0" animBg="1"/>
      <p:bldP spid="22" grpId="1" animBg="1"/>
      <p:bldP spid="22" grpId="2"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07504" y="692696"/>
            <a:ext cx="8928992" cy="369332"/>
          </a:xfrm>
          <a:prstGeom prst="rect">
            <a:avLst/>
          </a:prstGeom>
        </p:spPr>
        <p:txBody>
          <a:bodyPr wrap="square">
            <a:spAutoFit/>
          </a:bodyPr>
          <a:lstStyle/>
          <a:p>
            <a:pPr algn="ctr"/>
            <a:r>
              <a:rPr lang="nl-NL" dirty="0" smtClean="0">
                <a:solidFill>
                  <a:schemeClr val="bg1"/>
                </a:solidFill>
                <a:latin typeface="Verdana" pitchFamily="34" charset="0"/>
                <a:ea typeface="Verdana" pitchFamily="34" charset="0"/>
                <a:cs typeface="Verdana" pitchFamily="34" charset="0"/>
              </a:rPr>
              <a:t>De plaats waar de kracht werkt</a:t>
            </a:r>
          </a:p>
        </p:txBody>
      </p:sp>
      <p:sp>
        <p:nvSpPr>
          <p:cNvPr id="5" name="Rechthoek 4"/>
          <p:cNvSpPr/>
          <p:nvPr/>
        </p:nvSpPr>
        <p:spPr>
          <a:xfrm>
            <a:off x="107504" y="332656"/>
            <a:ext cx="8928992" cy="369332"/>
          </a:xfrm>
          <a:prstGeom prst="rect">
            <a:avLst/>
          </a:prstGeom>
        </p:spPr>
        <p:txBody>
          <a:bodyPr wrap="square">
            <a:spAutoFit/>
          </a:bodyPr>
          <a:lstStyle/>
          <a:p>
            <a:pPr algn="ctr"/>
            <a:r>
              <a:rPr lang="nl-NL" b="1" u="sng" dirty="0" smtClean="0">
                <a:solidFill>
                  <a:schemeClr val="bg1"/>
                </a:solidFill>
                <a:latin typeface="Verdana" pitchFamily="34" charset="0"/>
                <a:ea typeface="Verdana" pitchFamily="34" charset="0"/>
                <a:cs typeface="Verdana" pitchFamily="34" charset="0"/>
              </a:rPr>
              <a:t>Aangrijpingspunt</a:t>
            </a:r>
            <a:endParaRPr lang="nl-NL" b="1" u="sng" dirty="0">
              <a:solidFill>
                <a:schemeClr val="bg1"/>
              </a:solidFill>
              <a:latin typeface="Verdana" pitchFamily="34" charset="0"/>
              <a:ea typeface="Verdana" pitchFamily="34" charset="0"/>
              <a:cs typeface="Verdana" pitchFamily="34" charset="0"/>
            </a:endParaRPr>
          </a:p>
        </p:txBody>
      </p:sp>
      <p:grpSp>
        <p:nvGrpSpPr>
          <p:cNvPr id="11" name="Groep 10"/>
          <p:cNvGrpSpPr/>
          <p:nvPr/>
        </p:nvGrpSpPr>
        <p:grpSpPr>
          <a:xfrm>
            <a:off x="611560" y="2887370"/>
            <a:ext cx="2356290" cy="1765766"/>
            <a:chOff x="0" y="0"/>
            <a:chExt cx="1961322" cy="1258957"/>
          </a:xfrm>
        </p:grpSpPr>
        <p:pic>
          <p:nvPicPr>
            <p:cNvPr id="12" name="Afbeelding 1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1961322" cy="1258957"/>
            </a:xfrm>
            <a:prstGeom prst="rect">
              <a:avLst/>
            </a:prstGeom>
          </p:spPr>
        </p:pic>
        <p:cxnSp>
          <p:nvCxnSpPr>
            <p:cNvPr id="17" name="Rechte verbindingslijn met pijl 16"/>
            <p:cNvCxnSpPr/>
            <p:nvPr/>
          </p:nvCxnSpPr>
          <p:spPr>
            <a:xfrm>
              <a:off x="1007165" y="516835"/>
              <a:ext cx="648970" cy="0"/>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7" name="Titel 6"/>
          <p:cNvSpPr>
            <a:spLocks noGrp="1"/>
          </p:cNvSpPr>
          <p:nvPr>
            <p:ph type="ctrTitle"/>
          </p:nvPr>
        </p:nvSpPr>
        <p:spPr>
          <a:xfrm>
            <a:off x="685800" y="6927527"/>
            <a:ext cx="7772400" cy="1470025"/>
          </a:xfrm>
        </p:spPr>
        <p:txBody>
          <a:bodyPr/>
          <a:lstStyle/>
          <a:p>
            <a:r>
              <a:rPr lang="nl-NL" dirty="0" smtClean="0"/>
              <a:t>Aangrijpingspunt</a:t>
            </a:r>
            <a:endParaRPr lang="nl-NL" dirty="0"/>
          </a:p>
        </p:txBody>
      </p:sp>
      <p:grpSp>
        <p:nvGrpSpPr>
          <p:cNvPr id="3" name="Groep 2"/>
          <p:cNvGrpSpPr/>
          <p:nvPr/>
        </p:nvGrpSpPr>
        <p:grpSpPr>
          <a:xfrm>
            <a:off x="5004048" y="2680456"/>
            <a:ext cx="1219200" cy="2116696"/>
            <a:chOff x="4355976" y="3230790"/>
            <a:chExt cx="1219200" cy="2116696"/>
          </a:xfrm>
        </p:grpSpPr>
        <p:grpSp>
          <p:nvGrpSpPr>
            <p:cNvPr id="10" name="Groep 9"/>
            <p:cNvGrpSpPr/>
            <p:nvPr/>
          </p:nvGrpSpPr>
          <p:grpSpPr>
            <a:xfrm>
              <a:off x="4355976" y="3230790"/>
              <a:ext cx="1219200" cy="1872155"/>
              <a:chOff x="755576" y="2348933"/>
              <a:chExt cx="2438400" cy="3672355"/>
            </a:xfrm>
          </p:grpSpPr>
          <p:pic>
            <p:nvPicPr>
              <p:cNvPr id="1026" name="Picture 2" descr="http://www.csc.villanova.edu/~mdamian/graphics/notes/GLTextures/bmpdata/crate.bmp"/>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55576" y="2348933"/>
                <a:ext cx="2438400" cy="2438400"/>
              </a:xfrm>
              <a:prstGeom prst="rect">
                <a:avLst/>
              </a:prstGeom>
              <a:noFill/>
              <a:ln>
                <a:solidFill>
                  <a:schemeClr val="bg1">
                    <a:lumMod val="50000"/>
                  </a:schemeClr>
                </a:solidFill>
              </a:ln>
              <a:extLst>
                <a:ext uri="{909E8E84-426E-40DD-AFC4-6F175D3DCCD1}">
                  <a14:hiddenFill xmlns:a14="http://schemas.microsoft.com/office/drawing/2010/main">
                    <a:solidFill>
                      <a:srgbClr val="FFFFFF"/>
                    </a:solidFill>
                  </a14:hiddenFill>
                </a:ext>
              </a:extLst>
            </p:spPr>
          </p:pic>
          <p:cxnSp>
            <p:nvCxnSpPr>
              <p:cNvPr id="4" name="Rechte verbindingslijn met pijl 3"/>
              <p:cNvCxnSpPr/>
              <p:nvPr/>
            </p:nvCxnSpPr>
            <p:spPr>
              <a:xfrm>
                <a:off x="1974776" y="3568134"/>
                <a:ext cx="0" cy="2453154"/>
              </a:xfrm>
              <a:prstGeom prst="straightConnector1">
                <a:avLst/>
              </a:prstGeom>
              <a:ln w="38100">
                <a:solidFill>
                  <a:schemeClr val="bg1"/>
                </a:solidFill>
                <a:headEnd type="oval"/>
                <a:tailEnd type="arrow"/>
              </a:ln>
            </p:spPr>
            <p:style>
              <a:lnRef idx="1">
                <a:schemeClr val="accent1"/>
              </a:lnRef>
              <a:fillRef idx="0">
                <a:schemeClr val="accent1"/>
              </a:fillRef>
              <a:effectRef idx="0">
                <a:schemeClr val="accent1"/>
              </a:effectRef>
              <a:fontRef idx="minor">
                <a:schemeClr val="tx1"/>
              </a:fontRef>
            </p:style>
          </p:cxnSp>
        </p:grpSp>
        <p:sp>
          <p:nvSpPr>
            <p:cNvPr id="16" name="Rechthoek 15"/>
            <p:cNvSpPr/>
            <p:nvPr/>
          </p:nvSpPr>
          <p:spPr>
            <a:xfrm>
              <a:off x="4967459" y="4885821"/>
              <a:ext cx="536052" cy="461665"/>
            </a:xfrm>
            <a:prstGeom prst="rect">
              <a:avLst/>
            </a:prstGeom>
          </p:spPr>
          <p:txBody>
            <a:bodyPr wrap="square">
              <a:spAutoFit/>
            </a:bodyPr>
            <a:lstStyle/>
            <a:p>
              <a:r>
                <a:rPr lang="nl-NL" sz="2400" dirty="0" err="1" smtClean="0">
                  <a:solidFill>
                    <a:schemeClr val="bg1"/>
                  </a:solidFill>
                  <a:latin typeface="Verdana" pitchFamily="34" charset="0"/>
                  <a:ea typeface="Verdana" pitchFamily="34" charset="0"/>
                  <a:cs typeface="Verdana" pitchFamily="34" charset="0"/>
                </a:rPr>
                <a:t>F</a:t>
              </a:r>
              <a:r>
                <a:rPr lang="nl-NL" sz="2400" baseline="-25000" dirty="0" err="1" smtClean="0">
                  <a:solidFill>
                    <a:schemeClr val="bg1"/>
                  </a:solidFill>
                  <a:latin typeface="Verdana" pitchFamily="34" charset="0"/>
                  <a:ea typeface="Verdana" pitchFamily="34" charset="0"/>
                  <a:cs typeface="Verdana" pitchFamily="34" charset="0"/>
                </a:rPr>
                <a:t>z</a:t>
              </a:r>
              <a:endParaRPr lang="nl-NL" sz="2400" dirty="0" smtClean="0">
                <a:solidFill>
                  <a:schemeClr val="bg1"/>
                </a:solidFill>
                <a:latin typeface="Verdana" pitchFamily="34" charset="0"/>
                <a:ea typeface="Verdana" pitchFamily="34" charset="0"/>
                <a:cs typeface="Verdana" pitchFamily="34" charset="0"/>
              </a:endParaRPr>
            </a:p>
          </p:txBody>
        </p:sp>
      </p:grpSp>
      <p:grpSp>
        <p:nvGrpSpPr>
          <p:cNvPr id="8" name="Groep 7"/>
          <p:cNvGrpSpPr/>
          <p:nvPr/>
        </p:nvGrpSpPr>
        <p:grpSpPr>
          <a:xfrm>
            <a:off x="6853136" y="2739233"/>
            <a:ext cx="1905000" cy="1656509"/>
            <a:chOff x="6231569" y="3356992"/>
            <a:chExt cx="1905000" cy="1656509"/>
          </a:xfrm>
        </p:grpSpPr>
        <p:grpSp>
          <p:nvGrpSpPr>
            <p:cNvPr id="6" name="Groep 5"/>
            <p:cNvGrpSpPr/>
            <p:nvPr/>
          </p:nvGrpSpPr>
          <p:grpSpPr>
            <a:xfrm>
              <a:off x="6231569" y="3356992"/>
              <a:ext cx="1905000" cy="1387655"/>
              <a:chOff x="6130235" y="3917036"/>
              <a:chExt cx="1905000" cy="1387655"/>
            </a:xfrm>
          </p:grpSpPr>
          <p:pic>
            <p:nvPicPr>
              <p:cNvPr id="2058" name="Picture 10" descr="http://www.jobsministrysouthwest.com/images/tool_clipart_hammer_2.gif"/>
              <p:cNvPicPr>
                <a:picLocks noChangeAspect="1" noChangeArrowheads="1"/>
              </p:cNvPicPr>
              <p:nvPr/>
            </p:nvPicPr>
            <p:blipFill>
              <a:blip r:embed="rId5"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7812507">
                <a:off x="6434663" y="3612608"/>
                <a:ext cx="1296144" cy="1905000"/>
              </a:xfrm>
              <a:prstGeom prst="rect">
                <a:avLst/>
              </a:prstGeom>
              <a:noFill/>
              <a:extLst>
                <a:ext uri="{909E8E84-426E-40DD-AFC4-6F175D3DCCD1}">
                  <a14:hiddenFill xmlns:a14="http://schemas.microsoft.com/office/drawing/2010/main">
                    <a:solidFill>
                      <a:srgbClr val="FFFFFF"/>
                    </a:solidFill>
                  </a14:hiddenFill>
                </a:ext>
              </a:extLst>
            </p:spPr>
          </p:pic>
          <p:cxnSp>
            <p:nvCxnSpPr>
              <p:cNvPr id="20" name="Rechte verbindingslijn met pijl 19"/>
              <p:cNvCxnSpPr/>
              <p:nvPr/>
            </p:nvCxnSpPr>
            <p:spPr>
              <a:xfrm>
                <a:off x="6873435" y="4437112"/>
                <a:ext cx="0" cy="867579"/>
              </a:xfrm>
              <a:prstGeom prst="straightConnector1">
                <a:avLst/>
              </a:prstGeom>
              <a:ln w="38100">
                <a:solidFill>
                  <a:schemeClr val="bg1"/>
                </a:solidFill>
                <a:headEnd type="oval"/>
                <a:tailEnd type="arrow"/>
              </a:ln>
              <a:effectLst/>
            </p:spPr>
            <p:style>
              <a:lnRef idx="1">
                <a:schemeClr val="accent1"/>
              </a:lnRef>
              <a:fillRef idx="0">
                <a:schemeClr val="accent1"/>
              </a:fillRef>
              <a:effectRef idx="0">
                <a:schemeClr val="accent1"/>
              </a:effectRef>
              <a:fontRef idx="minor">
                <a:schemeClr val="tx1"/>
              </a:fontRef>
            </p:style>
          </p:cxnSp>
        </p:grpSp>
        <p:sp>
          <p:nvSpPr>
            <p:cNvPr id="21" name="Rechthoek 20"/>
            <p:cNvSpPr/>
            <p:nvPr/>
          </p:nvSpPr>
          <p:spPr>
            <a:xfrm>
              <a:off x="7110130" y="4551836"/>
              <a:ext cx="536052" cy="461665"/>
            </a:xfrm>
            <a:prstGeom prst="rect">
              <a:avLst/>
            </a:prstGeom>
          </p:spPr>
          <p:txBody>
            <a:bodyPr wrap="square">
              <a:spAutoFit/>
            </a:bodyPr>
            <a:lstStyle/>
            <a:p>
              <a:r>
                <a:rPr lang="nl-NL" sz="2400" dirty="0" err="1" smtClean="0">
                  <a:solidFill>
                    <a:schemeClr val="bg1"/>
                  </a:solidFill>
                  <a:latin typeface="Verdana" pitchFamily="34" charset="0"/>
                  <a:ea typeface="Verdana" pitchFamily="34" charset="0"/>
                  <a:cs typeface="Verdana" pitchFamily="34" charset="0"/>
                </a:rPr>
                <a:t>F</a:t>
              </a:r>
              <a:r>
                <a:rPr lang="nl-NL" sz="2400" baseline="-25000" dirty="0" err="1" smtClean="0">
                  <a:solidFill>
                    <a:schemeClr val="bg1"/>
                  </a:solidFill>
                  <a:latin typeface="Verdana" pitchFamily="34" charset="0"/>
                  <a:ea typeface="Verdana" pitchFamily="34" charset="0"/>
                  <a:cs typeface="Verdana" pitchFamily="34" charset="0"/>
                </a:rPr>
                <a:t>z</a:t>
              </a:r>
              <a:endParaRPr lang="nl-NL" sz="2400" dirty="0" smtClean="0">
                <a:solidFill>
                  <a:schemeClr val="bg1"/>
                </a:solidFill>
                <a:latin typeface="Verdana" pitchFamily="34" charset="0"/>
                <a:ea typeface="Verdana" pitchFamily="34" charset="0"/>
                <a:cs typeface="Verdana" pitchFamily="34" charset="0"/>
              </a:endParaRPr>
            </a:p>
          </p:txBody>
        </p:sp>
      </p:grpSp>
      <p:cxnSp>
        <p:nvCxnSpPr>
          <p:cNvPr id="24" name="Rechte verbindingslijn 23"/>
          <p:cNvCxnSpPr/>
          <p:nvPr/>
        </p:nvCxnSpPr>
        <p:spPr>
          <a:xfrm>
            <a:off x="0" y="1062028"/>
            <a:ext cx="9144000"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28" name="Rechthoek 27"/>
          <p:cNvSpPr/>
          <p:nvPr/>
        </p:nvSpPr>
        <p:spPr>
          <a:xfrm>
            <a:off x="0" y="1484784"/>
            <a:ext cx="4572000" cy="615553"/>
          </a:xfrm>
          <a:prstGeom prst="rect">
            <a:avLst/>
          </a:prstGeom>
        </p:spPr>
        <p:txBody>
          <a:bodyPr wrap="square">
            <a:spAutoFit/>
          </a:bodyPr>
          <a:lstStyle/>
          <a:p>
            <a:pPr algn="ctr"/>
            <a:r>
              <a:rPr lang="nl-NL" dirty="0" smtClean="0">
                <a:solidFill>
                  <a:schemeClr val="bg1"/>
                </a:solidFill>
                <a:latin typeface="Verdana" pitchFamily="34" charset="0"/>
                <a:ea typeface="Verdana" pitchFamily="34" charset="0"/>
                <a:cs typeface="Verdana" pitchFamily="34" charset="0"/>
              </a:rPr>
              <a:t>Bij twee voorwerpen</a:t>
            </a:r>
          </a:p>
          <a:p>
            <a:pPr algn="ctr"/>
            <a:r>
              <a:rPr lang="nl-NL" sz="1600" i="1" dirty="0" smtClean="0">
                <a:solidFill>
                  <a:schemeClr val="bg1"/>
                </a:solidFill>
                <a:latin typeface="Verdana" pitchFamily="34" charset="0"/>
                <a:ea typeface="Verdana" pitchFamily="34" charset="0"/>
                <a:cs typeface="Verdana" pitchFamily="34" charset="0"/>
              </a:rPr>
              <a:t>Op het grensvlak</a:t>
            </a:r>
          </a:p>
        </p:txBody>
      </p:sp>
      <p:sp>
        <p:nvSpPr>
          <p:cNvPr id="29" name="Rechthoek 28"/>
          <p:cNvSpPr/>
          <p:nvPr/>
        </p:nvSpPr>
        <p:spPr>
          <a:xfrm>
            <a:off x="4572000" y="1484784"/>
            <a:ext cx="4572000" cy="615553"/>
          </a:xfrm>
          <a:prstGeom prst="rect">
            <a:avLst/>
          </a:prstGeom>
        </p:spPr>
        <p:txBody>
          <a:bodyPr wrap="square">
            <a:spAutoFit/>
          </a:bodyPr>
          <a:lstStyle/>
          <a:p>
            <a:pPr algn="ctr"/>
            <a:r>
              <a:rPr lang="nl-NL" dirty="0" smtClean="0">
                <a:solidFill>
                  <a:schemeClr val="bg1"/>
                </a:solidFill>
                <a:latin typeface="Verdana" pitchFamily="34" charset="0"/>
                <a:ea typeface="Verdana" pitchFamily="34" charset="0"/>
                <a:cs typeface="Verdana" pitchFamily="34" charset="0"/>
              </a:rPr>
              <a:t>Bij zwaartekracht</a:t>
            </a:r>
          </a:p>
          <a:p>
            <a:pPr algn="ctr"/>
            <a:r>
              <a:rPr lang="nl-NL" sz="1600" i="1" dirty="0" smtClean="0">
                <a:solidFill>
                  <a:schemeClr val="bg1"/>
                </a:solidFill>
                <a:latin typeface="Verdana" pitchFamily="34" charset="0"/>
                <a:ea typeface="Verdana" pitchFamily="34" charset="0"/>
                <a:cs typeface="Verdana" pitchFamily="34" charset="0"/>
              </a:rPr>
              <a:t>In het zwaartepunt</a:t>
            </a:r>
          </a:p>
        </p:txBody>
      </p:sp>
      <p:sp>
        <p:nvSpPr>
          <p:cNvPr id="27" name="Rechthoek 26"/>
          <p:cNvSpPr/>
          <p:nvPr/>
        </p:nvSpPr>
        <p:spPr>
          <a:xfrm>
            <a:off x="2159193" y="3543399"/>
            <a:ext cx="1116663" cy="461665"/>
          </a:xfrm>
          <a:prstGeom prst="rect">
            <a:avLst/>
          </a:prstGeom>
        </p:spPr>
        <p:txBody>
          <a:bodyPr wrap="square">
            <a:spAutoFit/>
          </a:bodyPr>
          <a:lstStyle/>
          <a:p>
            <a:r>
              <a:rPr lang="nl-NL" sz="2400" dirty="0" err="1" smtClean="0">
                <a:latin typeface="Verdana" pitchFamily="34" charset="0"/>
                <a:ea typeface="Verdana" pitchFamily="34" charset="0"/>
                <a:cs typeface="Verdana" pitchFamily="34" charset="0"/>
              </a:rPr>
              <a:t>F</a:t>
            </a:r>
            <a:r>
              <a:rPr lang="nl-NL" sz="2400" baseline="-25000" dirty="0" err="1" smtClean="0">
                <a:latin typeface="Verdana" pitchFamily="34" charset="0"/>
                <a:ea typeface="Verdana" pitchFamily="34" charset="0"/>
                <a:cs typeface="Verdana" pitchFamily="34" charset="0"/>
              </a:rPr>
              <a:t>duw</a:t>
            </a:r>
            <a:endParaRPr lang="nl-NL" sz="2400" baseline="-25000" dirty="0" smtClean="0">
              <a:latin typeface="Verdana" pitchFamily="34" charset="0"/>
              <a:ea typeface="Verdana" pitchFamily="34" charset="0"/>
              <a:cs typeface="Verdana" pitchFamily="34" charset="0"/>
            </a:endParaRPr>
          </a:p>
        </p:txBody>
      </p:sp>
      <p:sp>
        <p:nvSpPr>
          <p:cNvPr id="34" name="Afgeronde rechthoek 33"/>
          <p:cNvSpPr/>
          <p:nvPr/>
        </p:nvSpPr>
        <p:spPr>
          <a:xfrm>
            <a:off x="107504" y="332656"/>
            <a:ext cx="216024" cy="211415"/>
          </a:xfrm>
          <a:prstGeom prst="roundRect">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chemeClr val="tx1"/>
                </a:solidFill>
              </a:rPr>
              <a:t>?</a:t>
            </a:r>
            <a:endParaRPr lang="nl-NL" dirty="0">
              <a:solidFill>
                <a:schemeClr val="tx1"/>
              </a:solidFill>
            </a:endParaRPr>
          </a:p>
        </p:txBody>
      </p:sp>
      <p:sp>
        <p:nvSpPr>
          <p:cNvPr id="35" name="Afgeronde rechthoek 34"/>
          <p:cNvSpPr/>
          <p:nvPr/>
        </p:nvSpPr>
        <p:spPr>
          <a:xfrm>
            <a:off x="12341" y="-1035496"/>
            <a:ext cx="9144000" cy="1008112"/>
          </a:xfrm>
          <a:prstGeom prst="roundRect">
            <a:avLst>
              <a:gd name="adj" fmla="val 7218"/>
            </a:avLst>
          </a:prstGeom>
          <a:solidFill>
            <a:srgbClr val="FFFF00"/>
          </a:solidFill>
          <a:ln>
            <a:solidFill>
              <a:srgbClr val="FFC000"/>
            </a:solidFill>
          </a:ln>
          <a:effectLst>
            <a:glow>
              <a:schemeClr val="accent1">
                <a:alpha val="40000"/>
              </a:schemeClr>
            </a:glow>
            <a:softEdge rad="0"/>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r>
              <a:rPr lang="nl-NL" sz="1400" dirty="0">
                <a:solidFill>
                  <a:schemeClr val="tx1"/>
                </a:solidFill>
              </a:rPr>
              <a:t>Een pijl heeft altijd een punt. Als je een kracht tekent zit aan de andere kant van de pijl een bolletje. Dat bolletje geeft aan waar de kracht precies op werkt. Dit noem je het aangrijpingspunt.</a:t>
            </a:r>
          </a:p>
          <a:p>
            <a:endParaRPr lang="nl-NL" sz="1400" dirty="0">
              <a:solidFill>
                <a:schemeClr val="tx1"/>
              </a:solidFill>
            </a:endParaRPr>
          </a:p>
        </p:txBody>
      </p:sp>
      <p:sp>
        <p:nvSpPr>
          <p:cNvPr id="36" name="Afgeronde rechthoek 35"/>
          <p:cNvSpPr/>
          <p:nvPr/>
        </p:nvSpPr>
        <p:spPr>
          <a:xfrm>
            <a:off x="3635896" y="1698917"/>
            <a:ext cx="201852" cy="211415"/>
          </a:xfrm>
          <a:prstGeom prst="roundRect">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chemeClr val="tx1"/>
                </a:solidFill>
              </a:rPr>
              <a:t>?</a:t>
            </a:r>
            <a:endParaRPr lang="nl-NL" dirty="0">
              <a:solidFill>
                <a:schemeClr val="tx1"/>
              </a:solidFill>
            </a:endParaRPr>
          </a:p>
        </p:txBody>
      </p:sp>
      <p:sp>
        <p:nvSpPr>
          <p:cNvPr id="37" name="Afgeronde rechthoek 36"/>
          <p:cNvSpPr/>
          <p:nvPr/>
        </p:nvSpPr>
        <p:spPr>
          <a:xfrm>
            <a:off x="-2871728" y="4869160"/>
            <a:ext cx="2808312" cy="1214795"/>
          </a:xfrm>
          <a:prstGeom prst="roundRect">
            <a:avLst>
              <a:gd name="adj" fmla="val 7218"/>
            </a:avLst>
          </a:prstGeom>
          <a:solidFill>
            <a:srgbClr val="FFFF00"/>
          </a:solidFill>
          <a:ln>
            <a:solidFill>
              <a:srgbClr val="FFC000"/>
            </a:solidFill>
          </a:ln>
          <a:effectLst>
            <a:glow>
              <a:schemeClr val="accent1">
                <a:alpha val="40000"/>
              </a:schemeClr>
            </a:glow>
            <a:softEdge rad="0"/>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p>
            <a:r>
              <a:rPr lang="nl-NL" sz="1400" dirty="0">
                <a:solidFill>
                  <a:schemeClr val="tx1"/>
                </a:solidFill>
              </a:rPr>
              <a:t>In de tekening hierboven zie je de kracht die uitgeoefend wordt op een kast. De kracht werkt op de plek waar de hand de kast raakt. Daar teken je een punt. </a:t>
            </a:r>
          </a:p>
        </p:txBody>
      </p:sp>
      <p:sp>
        <p:nvSpPr>
          <p:cNvPr id="38" name="Afgeronde rechthoek 37"/>
          <p:cNvSpPr/>
          <p:nvPr/>
        </p:nvSpPr>
        <p:spPr>
          <a:xfrm>
            <a:off x="7996069" y="1686852"/>
            <a:ext cx="201852" cy="211415"/>
          </a:xfrm>
          <a:prstGeom prst="roundRect">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chemeClr val="tx1"/>
                </a:solidFill>
              </a:rPr>
              <a:t>?</a:t>
            </a:r>
            <a:endParaRPr lang="nl-NL" dirty="0">
              <a:solidFill>
                <a:schemeClr val="tx1"/>
              </a:solidFill>
            </a:endParaRPr>
          </a:p>
        </p:txBody>
      </p:sp>
      <p:sp>
        <p:nvSpPr>
          <p:cNvPr id="39" name="Afgeronde rechthoek 38"/>
          <p:cNvSpPr/>
          <p:nvPr/>
        </p:nvSpPr>
        <p:spPr>
          <a:xfrm>
            <a:off x="9176152" y="4581128"/>
            <a:ext cx="2808312" cy="2109907"/>
          </a:xfrm>
          <a:prstGeom prst="roundRect">
            <a:avLst>
              <a:gd name="adj" fmla="val 7218"/>
            </a:avLst>
          </a:prstGeom>
          <a:solidFill>
            <a:srgbClr val="FFFF00"/>
          </a:solidFill>
          <a:ln>
            <a:solidFill>
              <a:srgbClr val="FFC000"/>
            </a:solidFill>
          </a:ln>
          <a:effectLst>
            <a:glow>
              <a:schemeClr val="accent1">
                <a:alpha val="40000"/>
              </a:schemeClr>
            </a:glow>
            <a:softEdge rad="0"/>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p>
            <a:r>
              <a:rPr lang="nl-NL" sz="1400" dirty="0">
                <a:solidFill>
                  <a:schemeClr val="tx1"/>
                </a:solidFill>
              </a:rPr>
              <a:t>Het aangrijpingspunt van de zwaartekracht zit op het punt waar een voorwerp in evenwicht is. Dit is vaak moeilijk in te schatten. Bij de kist is de beste schatting in het midden. Bij de hamer kan je inschatten dat het meer richting de kop ligt omdat de kop veel zwaarder is dan het handvat.</a:t>
            </a:r>
          </a:p>
        </p:txBody>
      </p:sp>
    </p:spTree>
    <p:extLst>
      <p:ext uri="{BB962C8B-B14F-4D97-AF65-F5344CB8AC3E}">
        <p14:creationId xmlns:p14="http://schemas.microsoft.com/office/powerpoint/2010/main" val="272887686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3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2"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par>
                                <p:cTn id="8" presetID="42" presetClass="path" presetSubtype="0" accel="50000" decel="50000" fill="hold" grpId="0" nodeType="withEffect">
                                  <p:stCondLst>
                                    <p:cond delay="0"/>
                                  </p:stCondLst>
                                  <p:childTnLst>
                                    <p:animMotion origin="layout" path="M 0 0 L 0 0.25 E" pathEditMode="relative" ptsTypes="">
                                      <p:cBhvr>
                                        <p:cTn id="9" dur="1000" fill="hold"/>
                                        <p:tgtEl>
                                          <p:spTgt spid="35"/>
                                        </p:tgtEl>
                                        <p:attrNameLst>
                                          <p:attrName>ppt_x</p:attrName>
                                          <p:attrName>ppt_y</p:attrName>
                                        </p:attrNameLst>
                                      </p:cBhvr>
                                    </p:animMotion>
                                  </p:childTnLst>
                                </p:cTn>
                              </p:par>
                            </p:childTnLst>
                          </p:cTn>
                        </p:par>
                      </p:childTnLst>
                    </p:cTn>
                  </p:par>
                </p:childTnLst>
              </p:cTn>
              <p:nextCondLst>
                <p:cond evt="onClick" delay="0">
                  <p:tgtEl>
                    <p:spTgt spid="34"/>
                  </p:tgtEl>
                </p:cond>
              </p:nextCondLst>
            </p:seq>
            <p:seq concurrent="1" nextAc="seek">
              <p:cTn id="10" restart="whenNotActive" fill="hold" evtFilter="cancelBubble" nodeType="interactiveSeq">
                <p:stCondLst>
                  <p:cond evt="onClick" delay="0">
                    <p:tgtEl>
                      <p:spTgt spid="35"/>
                    </p:tgtEl>
                  </p:cond>
                </p:stCondLst>
                <p:endSync evt="end" delay="0">
                  <p:rtn val="all"/>
                </p:endSync>
                <p:childTnLst>
                  <p:par>
                    <p:cTn id="11" fill="hold">
                      <p:stCondLst>
                        <p:cond delay="0"/>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35"/>
                                        </p:tgtEl>
                                      </p:cBhvr>
                                    </p:animEffect>
                                    <p:set>
                                      <p:cBhvr>
                                        <p:cTn id="15" dur="1" fill="hold">
                                          <p:stCondLst>
                                            <p:cond delay="499"/>
                                          </p:stCondLst>
                                        </p:cTn>
                                        <p:tgtEl>
                                          <p:spTgt spid="35"/>
                                        </p:tgtEl>
                                        <p:attrNameLst>
                                          <p:attrName>style.visibility</p:attrName>
                                        </p:attrNameLst>
                                      </p:cBhvr>
                                      <p:to>
                                        <p:strVal val="hidden"/>
                                      </p:to>
                                    </p:set>
                                  </p:childTnLst>
                                </p:cTn>
                              </p:par>
                            </p:childTnLst>
                          </p:cTn>
                        </p:par>
                      </p:childTnLst>
                    </p:cTn>
                  </p:par>
                </p:childTnLst>
              </p:cTn>
              <p:nextCondLst>
                <p:cond evt="onClick" delay="0">
                  <p:tgtEl>
                    <p:spTgt spid="35"/>
                  </p:tgtEl>
                </p:cond>
              </p:nextCondLst>
            </p:seq>
            <p:seq concurrent="1" nextAc="seek">
              <p:cTn id="16" restart="whenNotActive" fill="hold" evtFilter="cancelBubble" nodeType="interactiveSeq">
                <p:stCondLst>
                  <p:cond evt="onClick" delay="0">
                    <p:tgtEl>
                      <p:spTgt spid="36"/>
                    </p:tgtEl>
                  </p:cond>
                </p:stCondLst>
                <p:endSync evt="end" delay="0">
                  <p:rtn val="all"/>
                </p:endSync>
                <p:childTnLst>
                  <p:par>
                    <p:cTn id="17" fill="hold">
                      <p:stCondLst>
                        <p:cond delay="0"/>
                      </p:stCondLst>
                      <p:childTnLst>
                        <p:par>
                          <p:cTn id="18" fill="hold">
                            <p:stCondLst>
                              <p:cond delay="0"/>
                            </p:stCondLst>
                            <p:childTnLst>
                              <p:par>
                                <p:cTn id="19" presetID="10" presetClass="entr" presetSubtype="0" fill="hold" grpId="2" nodeType="clickEffect">
                                  <p:stCondLst>
                                    <p:cond delay="0"/>
                                  </p:stCondLst>
                                  <p:childTnLst>
                                    <p:set>
                                      <p:cBhvr>
                                        <p:cTn id="20" dur="1" fill="hold">
                                          <p:stCondLst>
                                            <p:cond delay="0"/>
                                          </p:stCondLst>
                                        </p:cTn>
                                        <p:tgtEl>
                                          <p:spTgt spid="37"/>
                                        </p:tgtEl>
                                        <p:attrNameLst>
                                          <p:attrName>style.visibility</p:attrName>
                                        </p:attrNameLst>
                                      </p:cBhvr>
                                      <p:to>
                                        <p:strVal val="visible"/>
                                      </p:to>
                                    </p:set>
                                    <p:animEffect transition="in" filter="fade">
                                      <p:cBhvr>
                                        <p:cTn id="21" dur="500"/>
                                        <p:tgtEl>
                                          <p:spTgt spid="37"/>
                                        </p:tgtEl>
                                      </p:cBhvr>
                                    </p:animEffect>
                                  </p:childTnLst>
                                </p:cTn>
                              </p:par>
                              <p:par>
                                <p:cTn id="22" presetID="42" presetClass="path" presetSubtype="0" accel="50000" decel="50000" fill="hold" grpId="0" nodeType="withEffect">
                                  <p:stCondLst>
                                    <p:cond delay="0"/>
                                  </p:stCondLst>
                                  <p:childTnLst>
                                    <p:animMotion origin="layout" path="M -3.33333E-6 3.7037E-7 L 0.40052 -0.0044 " pathEditMode="relative" rAng="0" ptsTypes="AA">
                                      <p:cBhvr>
                                        <p:cTn id="23" dur="1000" fill="hold"/>
                                        <p:tgtEl>
                                          <p:spTgt spid="37"/>
                                        </p:tgtEl>
                                        <p:attrNameLst>
                                          <p:attrName>ppt_x</p:attrName>
                                          <p:attrName>ppt_y</p:attrName>
                                        </p:attrNameLst>
                                      </p:cBhvr>
                                      <p:rCtr x="20017" y="-231"/>
                                    </p:animMotion>
                                  </p:childTnLst>
                                </p:cTn>
                              </p:par>
                            </p:childTnLst>
                          </p:cTn>
                        </p:par>
                      </p:childTnLst>
                    </p:cTn>
                  </p:par>
                </p:childTnLst>
              </p:cTn>
              <p:nextCondLst>
                <p:cond evt="onClick" delay="0">
                  <p:tgtEl>
                    <p:spTgt spid="36"/>
                  </p:tgtEl>
                </p:cond>
              </p:nextCondLst>
            </p:seq>
            <p:seq concurrent="1" nextAc="seek">
              <p:cTn id="24" restart="whenNotActive" fill="hold" evtFilter="cancelBubble" nodeType="interactiveSeq">
                <p:stCondLst>
                  <p:cond evt="onClick" delay="0">
                    <p:tgtEl>
                      <p:spTgt spid="37"/>
                    </p:tgtEl>
                  </p:cond>
                </p:stCondLst>
                <p:endSync evt="end" delay="0">
                  <p:rtn val="all"/>
                </p:endSync>
                <p:childTnLst>
                  <p:par>
                    <p:cTn id="25" fill="hold">
                      <p:stCondLst>
                        <p:cond delay="0"/>
                      </p:stCondLst>
                      <p:childTnLst>
                        <p:par>
                          <p:cTn id="26" fill="hold">
                            <p:stCondLst>
                              <p:cond delay="0"/>
                            </p:stCondLst>
                            <p:childTnLst>
                              <p:par>
                                <p:cTn id="27" presetID="10" presetClass="exit" presetSubtype="0" fill="hold" grpId="1" nodeType="clickEffect">
                                  <p:stCondLst>
                                    <p:cond delay="0"/>
                                  </p:stCondLst>
                                  <p:childTnLst>
                                    <p:animEffect transition="out" filter="fade">
                                      <p:cBhvr>
                                        <p:cTn id="28" dur="500"/>
                                        <p:tgtEl>
                                          <p:spTgt spid="37"/>
                                        </p:tgtEl>
                                      </p:cBhvr>
                                    </p:animEffect>
                                    <p:set>
                                      <p:cBhvr>
                                        <p:cTn id="29" dur="1" fill="hold">
                                          <p:stCondLst>
                                            <p:cond delay="499"/>
                                          </p:stCondLst>
                                        </p:cTn>
                                        <p:tgtEl>
                                          <p:spTgt spid="37"/>
                                        </p:tgtEl>
                                        <p:attrNameLst>
                                          <p:attrName>style.visibility</p:attrName>
                                        </p:attrNameLst>
                                      </p:cBhvr>
                                      <p:to>
                                        <p:strVal val="hidden"/>
                                      </p:to>
                                    </p:set>
                                  </p:childTnLst>
                                </p:cTn>
                              </p:par>
                            </p:childTnLst>
                          </p:cTn>
                        </p:par>
                      </p:childTnLst>
                    </p:cTn>
                  </p:par>
                </p:childTnLst>
              </p:cTn>
              <p:nextCondLst>
                <p:cond evt="onClick" delay="0">
                  <p:tgtEl>
                    <p:spTgt spid="37"/>
                  </p:tgtEl>
                </p:cond>
              </p:nextCondLst>
            </p:seq>
            <p:seq concurrent="1" nextAc="seek">
              <p:cTn id="30" restart="whenNotActive" fill="hold" evtFilter="cancelBubble" nodeType="interactiveSeq">
                <p:stCondLst>
                  <p:cond evt="onClick" delay="0">
                    <p:tgtEl>
                      <p:spTgt spid="38"/>
                    </p:tgtEl>
                  </p:cond>
                </p:stCondLst>
                <p:endSync evt="end" delay="0">
                  <p:rtn val="all"/>
                </p:endSync>
                <p:childTnLst>
                  <p:par>
                    <p:cTn id="31" fill="hold">
                      <p:stCondLst>
                        <p:cond delay="0"/>
                      </p:stCondLst>
                      <p:childTnLst>
                        <p:par>
                          <p:cTn id="32" fill="hold">
                            <p:stCondLst>
                              <p:cond delay="0"/>
                            </p:stCondLst>
                            <p:childTnLst>
                              <p:par>
                                <p:cTn id="33" presetID="10" presetClass="entr" presetSubtype="0" fill="hold" grpId="2" nodeType="clickEffect">
                                  <p:stCondLst>
                                    <p:cond delay="0"/>
                                  </p:stCondLst>
                                  <p:childTnLst>
                                    <p:set>
                                      <p:cBhvr>
                                        <p:cTn id="34" dur="1" fill="hold">
                                          <p:stCondLst>
                                            <p:cond delay="0"/>
                                          </p:stCondLst>
                                        </p:cTn>
                                        <p:tgtEl>
                                          <p:spTgt spid="39"/>
                                        </p:tgtEl>
                                        <p:attrNameLst>
                                          <p:attrName>style.visibility</p:attrName>
                                        </p:attrNameLst>
                                      </p:cBhvr>
                                      <p:to>
                                        <p:strVal val="visible"/>
                                      </p:to>
                                    </p:set>
                                    <p:animEffect transition="in" filter="fade">
                                      <p:cBhvr>
                                        <p:cTn id="35" dur="500"/>
                                        <p:tgtEl>
                                          <p:spTgt spid="39"/>
                                        </p:tgtEl>
                                      </p:cBhvr>
                                    </p:animEffect>
                                  </p:childTnLst>
                                </p:cTn>
                              </p:par>
                              <p:par>
                                <p:cTn id="36" presetID="42" presetClass="path" presetSubtype="0" accel="50000" decel="50000" fill="hold" grpId="0" nodeType="withEffect">
                                  <p:stCondLst>
                                    <p:cond delay="0"/>
                                  </p:stCondLst>
                                  <p:childTnLst>
                                    <p:animMotion origin="layout" path="M -4.44444E-6 7.40741E-7 L -0.40486 0.0037 " pathEditMode="relative" rAng="0" ptsTypes="AA">
                                      <p:cBhvr>
                                        <p:cTn id="37" dur="1000" fill="hold"/>
                                        <p:tgtEl>
                                          <p:spTgt spid="39"/>
                                        </p:tgtEl>
                                        <p:attrNameLst>
                                          <p:attrName>ppt_x</p:attrName>
                                          <p:attrName>ppt_y</p:attrName>
                                        </p:attrNameLst>
                                      </p:cBhvr>
                                      <p:rCtr x="-20243" y="185"/>
                                    </p:animMotion>
                                  </p:childTnLst>
                                </p:cTn>
                              </p:par>
                            </p:childTnLst>
                          </p:cTn>
                        </p:par>
                      </p:childTnLst>
                    </p:cTn>
                  </p:par>
                </p:childTnLst>
              </p:cTn>
              <p:nextCondLst>
                <p:cond evt="onClick" delay="0">
                  <p:tgtEl>
                    <p:spTgt spid="38"/>
                  </p:tgtEl>
                </p:cond>
              </p:nextCondLst>
            </p:seq>
            <p:seq concurrent="1" nextAc="seek">
              <p:cTn id="38" restart="whenNotActive" fill="hold" evtFilter="cancelBubble" nodeType="interactiveSeq">
                <p:stCondLst>
                  <p:cond evt="onClick" delay="0">
                    <p:tgtEl>
                      <p:spTgt spid="39"/>
                    </p:tgtEl>
                  </p:cond>
                </p:stCondLst>
                <p:endSync evt="end" delay="0">
                  <p:rtn val="all"/>
                </p:endSync>
                <p:childTnLst>
                  <p:par>
                    <p:cTn id="39" fill="hold">
                      <p:stCondLst>
                        <p:cond delay="0"/>
                      </p:stCondLst>
                      <p:childTnLst>
                        <p:par>
                          <p:cTn id="40" fill="hold">
                            <p:stCondLst>
                              <p:cond delay="0"/>
                            </p:stCondLst>
                            <p:childTnLst>
                              <p:par>
                                <p:cTn id="41" presetID="10" presetClass="exit" presetSubtype="0" fill="hold" grpId="1" nodeType="clickEffect">
                                  <p:stCondLst>
                                    <p:cond delay="0"/>
                                  </p:stCondLst>
                                  <p:childTnLst>
                                    <p:animEffect transition="out" filter="fade">
                                      <p:cBhvr>
                                        <p:cTn id="42" dur="500"/>
                                        <p:tgtEl>
                                          <p:spTgt spid="39"/>
                                        </p:tgtEl>
                                      </p:cBhvr>
                                    </p:animEffect>
                                    <p:set>
                                      <p:cBhvr>
                                        <p:cTn id="43" dur="1" fill="hold">
                                          <p:stCondLst>
                                            <p:cond delay="499"/>
                                          </p:stCondLst>
                                        </p:cTn>
                                        <p:tgtEl>
                                          <p:spTgt spid="39"/>
                                        </p:tgtEl>
                                        <p:attrNameLst>
                                          <p:attrName>style.visibility</p:attrName>
                                        </p:attrNameLst>
                                      </p:cBhvr>
                                      <p:to>
                                        <p:strVal val="hidden"/>
                                      </p:to>
                                    </p:set>
                                  </p:childTnLst>
                                </p:cTn>
                              </p:par>
                            </p:childTnLst>
                          </p:cTn>
                        </p:par>
                      </p:childTnLst>
                    </p:cTn>
                  </p:par>
                </p:childTnLst>
              </p:cTn>
              <p:nextCondLst>
                <p:cond evt="onClick" delay="0">
                  <p:tgtEl>
                    <p:spTgt spid="39"/>
                  </p:tgtEl>
                </p:cond>
              </p:nextCondLst>
            </p:seq>
          </p:childTnLst>
        </p:cTn>
      </p:par>
    </p:tnLst>
    <p:bldLst>
      <p:bldP spid="35" grpId="0" animBg="1"/>
      <p:bldP spid="35" grpId="1" animBg="1"/>
      <p:bldP spid="35" grpId="2" animBg="1"/>
      <p:bldP spid="37" grpId="0" animBg="1"/>
      <p:bldP spid="37" grpId="1" animBg="1"/>
      <p:bldP spid="37" grpId="2" animBg="1"/>
      <p:bldP spid="39" grpId="0" animBg="1"/>
      <p:bldP spid="39" grpId="1" animBg="1"/>
      <p:bldP spid="39" grpId="2"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tx2">
                    <a:lumMod val="20000"/>
                    <a:lumOff val="80000"/>
                  </a:schemeClr>
                </a:solidFill>
              </a:rPr>
              <a:t>Resultante / som-kracht</a:t>
            </a:r>
            <a:endParaRPr lang="nl-NL" dirty="0">
              <a:solidFill>
                <a:schemeClr val="tx2">
                  <a:lumMod val="20000"/>
                  <a:lumOff val="80000"/>
                </a:schemeClr>
              </a:solidFill>
            </a:endParaRPr>
          </a:p>
        </p:txBody>
      </p:sp>
      <p:sp>
        <p:nvSpPr>
          <p:cNvPr id="3" name="Tijdelijke aanduiding voor inhoud 2"/>
          <p:cNvSpPr>
            <a:spLocks noGrp="1"/>
          </p:cNvSpPr>
          <p:nvPr>
            <p:ph idx="1"/>
          </p:nvPr>
        </p:nvSpPr>
        <p:spPr>
          <a:xfrm>
            <a:off x="179512" y="1214422"/>
            <a:ext cx="8964488" cy="5286412"/>
          </a:xfrm>
        </p:spPr>
        <p:txBody>
          <a:bodyPr>
            <a:normAutofit/>
          </a:bodyPr>
          <a:lstStyle/>
          <a:p>
            <a:pPr marL="0" indent="0">
              <a:buNone/>
            </a:pPr>
            <a:endParaRPr lang="nl-NL" dirty="0" smtClean="0">
              <a:solidFill>
                <a:schemeClr val="tx2">
                  <a:lumMod val="20000"/>
                  <a:lumOff val="80000"/>
                </a:schemeClr>
              </a:solidFill>
            </a:endParaRPr>
          </a:p>
          <a:p>
            <a:pPr marL="0" indent="0">
              <a:buNone/>
            </a:pPr>
            <a:r>
              <a:rPr lang="nl-NL" dirty="0" smtClean="0">
                <a:solidFill>
                  <a:schemeClr val="tx2">
                    <a:lumMod val="20000"/>
                    <a:lumOff val="80000"/>
                  </a:schemeClr>
                </a:solidFill>
              </a:rPr>
              <a:t>De Resultante kracht is de som van de krachten.</a:t>
            </a:r>
          </a:p>
          <a:p>
            <a:pPr marL="0" indent="0">
              <a:buNone/>
            </a:pPr>
            <a:r>
              <a:rPr lang="nl-NL" dirty="0" smtClean="0">
                <a:solidFill>
                  <a:schemeClr val="tx2">
                    <a:lumMod val="20000"/>
                    <a:lumOff val="80000"/>
                  </a:schemeClr>
                </a:solidFill>
              </a:rPr>
              <a:t>(Het resultaat)</a:t>
            </a:r>
          </a:p>
          <a:p>
            <a:pPr marL="0" indent="0">
              <a:buNone/>
            </a:pPr>
            <a:endParaRPr lang="nl-NL" dirty="0" smtClean="0">
              <a:solidFill>
                <a:schemeClr val="tx2">
                  <a:lumMod val="20000"/>
                  <a:lumOff val="80000"/>
                </a:schemeClr>
              </a:solidFill>
            </a:endParaRPr>
          </a:p>
          <a:p>
            <a:pPr marL="0" indent="0">
              <a:buNone/>
            </a:pPr>
            <a:r>
              <a:rPr lang="nl-NL" sz="2800" dirty="0" smtClean="0">
                <a:solidFill>
                  <a:schemeClr val="tx2">
                    <a:lumMod val="20000"/>
                    <a:lumOff val="80000"/>
                  </a:schemeClr>
                </a:solidFill>
              </a:rPr>
              <a:t>Schematisch tekenen we dat zó:</a:t>
            </a:r>
          </a:p>
          <a:p>
            <a:pPr marL="0" indent="0">
              <a:buNone/>
            </a:pPr>
            <a:endParaRPr lang="nl-NL" dirty="0" smtClean="0">
              <a:solidFill>
                <a:schemeClr val="tx2">
                  <a:lumMod val="20000"/>
                  <a:lumOff val="80000"/>
                </a:schemeClr>
              </a:solidFill>
            </a:endParaRPr>
          </a:p>
          <a:p>
            <a:pPr marL="0" indent="0">
              <a:buNone/>
            </a:pPr>
            <a:endParaRPr lang="nl-NL" dirty="0" smtClean="0">
              <a:solidFill>
                <a:schemeClr val="tx2">
                  <a:lumMod val="20000"/>
                  <a:lumOff val="80000"/>
                </a:schemeClr>
              </a:solidFill>
            </a:endParaRPr>
          </a:p>
          <a:p>
            <a:pPr marL="0" indent="0">
              <a:buNone/>
            </a:pPr>
            <a:endParaRPr lang="nl-NL" sz="2800" dirty="0" smtClean="0">
              <a:solidFill>
                <a:schemeClr val="tx2">
                  <a:lumMod val="20000"/>
                  <a:lumOff val="80000"/>
                </a:schemeClr>
              </a:solidFill>
            </a:endParaRPr>
          </a:p>
          <a:p>
            <a:pPr marL="0" indent="0">
              <a:buNone/>
            </a:pPr>
            <a:r>
              <a:rPr lang="nl-NL" sz="2800" dirty="0" smtClean="0">
                <a:solidFill>
                  <a:schemeClr val="tx2">
                    <a:lumMod val="20000"/>
                    <a:lumOff val="80000"/>
                  </a:schemeClr>
                </a:solidFill>
              </a:rPr>
              <a:t>Krachten mag je optellen met de kop staart methode.</a:t>
            </a:r>
          </a:p>
        </p:txBody>
      </p:sp>
      <p:pic>
        <p:nvPicPr>
          <p:cNvPr id="6" name="Afbeelding 5" descr="http://www.wetenschapsforum.nl/moderator/krachtvectoren/k6.png"/>
          <p:cNvPicPr/>
          <p:nvPr/>
        </p:nvPicPr>
        <p:blipFill>
          <a:blip r:embed="rId2" cstate="print"/>
          <a:srcRect/>
          <a:stretch>
            <a:fillRect/>
          </a:stretch>
        </p:blipFill>
        <p:spPr bwMode="auto">
          <a:xfrm>
            <a:off x="1285852" y="4214818"/>
            <a:ext cx="3214710" cy="785818"/>
          </a:xfrm>
          <a:prstGeom prst="rect">
            <a:avLst/>
          </a:prstGeom>
          <a:noFill/>
          <a:ln w="9525">
            <a:noFill/>
            <a:miter lim="800000"/>
            <a:headEnd/>
            <a:tailEnd/>
          </a:ln>
        </p:spPr>
      </p:pic>
      <p:cxnSp>
        <p:nvCxnSpPr>
          <p:cNvPr id="8" name="Rechte verbindingslijn met pijl 7"/>
          <p:cNvCxnSpPr/>
          <p:nvPr/>
        </p:nvCxnSpPr>
        <p:spPr>
          <a:xfrm>
            <a:off x="2955943" y="5301208"/>
            <a:ext cx="107157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0" name="Rechte verbindingslijn met pijl 9"/>
          <p:cNvCxnSpPr/>
          <p:nvPr/>
        </p:nvCxnSpPr>
        <p:spPr>
          <a:xfrm rot="10800000">
            <a:off x="2955943" y="5158332"/>
            <a:ext cx="1071570"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pic>
        <p:nvPicPr>
          <p:cNvPr id="9" name="Rectangle 3"/>
          <p:cNvPicPr>
            <a:picLocks noChangeAspect="1"/>
          </p:cNvPicPr>
          <p:nvPr/>
        </p:nvPicPr>
        <p:blipFill>
          <a:blip r:embed="rId3">
            <a:extLst>
              <a:ext uri="{28A0092B-C50C-407E-A947-70E740481C1C}">
                <a14:useLocalDpi xmlns:a14="http://schemas.microsoft.com/office/drawing/2010/main" val="0"/>
              </a:ext>
            </a:extLst>
          </a:blip>
          <a:srcRect l="50781" r="39844"/>
          <a:stretch>
            <a:fillRect/>
          </a:stretch>
        </p:blipFill>
        <p:spPr bwMode="auto">
          <a:xfrm>
            <a:off x="2071688" y="0"/>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4"/>
          <p:cNvSpPr txBox="1">
            <a:spLocks noChangeArrowheads="1"/>
          </p:cNvSpPr>
          <p:nvPr/>
        </p:nvSpPr>
        <p:spPr bwMode="auto">
          <a:xfrm>
            <a:off x="13712" y="-31750"/>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1000" b="1" i="1" dirty="0" smtClean="0">
                <a:solidFill>
                  <a:schemeClr val="bg1"/>
                </a:solidFill>
              </a:rPr>
              <a:t>Vector</a:t>
            </a:r>
            <a:endParaRPr lang="nl-NL" sz="1000" b="1" i="1" dirty="0">
              <a:solidFill>
                <a:schemeClr val="bg1"/>
              </a:solidFill>
            </a:endParaRPr>
          </a:p>
        </p:txBody>
      </p:sp>
      <p:pic>
        <p:nvPicPr>
          <p:cNvPr id="12" name="Rectangle 3"/>
          <p:cNvPicPr>
            <a:picLocks noChangeAspect="1"/>
          </p:cNvPicPr>
          <p:nvPr/>
        </p:nvPicPr>
        <p:blipFill>
          <a:blip r:embed="rId3">
            <a:extLst>
              <a:ext uri="{28A0092B-C50C-407E-A947-70E740481C1C}">
                <a14:useLocalDpi xmlns:a14="http://schemas.microsoft.com/office/drawing/2010/main" val="0"/>
              </a:ext>
            </a:extLst>
          </a:blip>
          <a:srcRect r="46297"/>
          <a:stretch>
            <a:fillRect/>
          </a:stretch>
        </p:blipFill>
        <p:spPr bwMode="auto">
          <a:xfrm>
            <a:off x="0" y="0"/>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http://www.911review.com/errors/wtc/imgs/pull_it.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273445" y="2492896"/>
            <a:ext cx="3870555" cy="2966284"/>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cxnSp>
        <p:nvCxnSpPr>
          <p:cNvPr id="14" name="Rechte verbindingslijn met pijl 13"/>
          <p:cNvCxnSpPr/>
          <p:nvPr/>
        </p:nvCxnSpPr>
        <p:spPr>
          <a:xfrm>
            <a:off x="7181702" y="3521592"/>
            <a:ext cx="978890" cy="216024"/>
          </a:xfrm>
          <a:prstGeom prst="straightConnector1">
            <a:avLst/>
          </a:prstGeom>
          <a:ln w="19050">
            <a:solidFill>
              <a:srgbClr val="92D050"/>
            </a:solidFill>
            <a:headEnd type="oval"/>
            <a:tailEnd type="arrow"/>
          </a:ln>
          <a:effectLst>
            <a:glow rad="63500">
              <a:schemeClr val="tx1">
                <a:alpha val="40000"/>
              </a:schemeClr>
            </a:glow>
          </a:effectLst>
        </p:spPr>
        <p:style>
          <a:lnRef idx="1">
            <a:schemeClr val="accent1"/>
          </a:lnRef>
          <a:fillRef idx="0">
            <a:schemeClr val="accent1"/>
          </a:fillRef>
          <a:effectRef idx="0">
            <a:schemeClr val="accent1"/>
          </a:effectRef>
          <a:fontRef idx="minor">
            <a:schemeClr val="tx1"/>
          </a:fontRef>
        </p:style>
      </p:cxnSp>
      <p:cxnSp>
        <p:nvCxnSpPr>
          <p:cNvPr id="15" name="Rechte verbindingslijn met pijl 14"/>
          <p:cNvCxnSpPr/>
          <p:nvPr/>
        </p:nvCxnSpPr>
        <p:spPr>
          <a:xfrm flipH="1" flipV="1">
            <a:off x="6173590" y="3305568"/>
            <a:ext cx="1008112" cy="216024"/>
          </a:xfrm>
          <a:prstGeom prst="straightConnector1">
            <a:avLst/>
          </a:prstGeom>
          <a:ln w="19050">
            <a:solidFill>
              <a:srgbClr val="00B0F0"/>
            </a:solidFill>
            <a:headEnd type="oval"/>
            <a:tailEnd type="arrow"/>
          </a:ln>
          <a:effectLst>
            <a:glow rad="63500">
              <a:schemeClr val="tx1">
                <a:alpha val="40000"/>
              </a:schemeClr>
            </a:glow>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6" name="Rechthoek 15"/>
          <p:cNvSpPr/>
          <p:nvPr/>
        </p:nvSpPr>
        <p:spPr>
          <a:xfrm>
            <a:off x="6329726" y="2931000"/>
            <a:ext cx="851976" cy="369332"/>
          </a:xfrm>
          <a:prstGeom prst="rect">
            <a:avLst/>
          </a:prstGeom>
        </p:spPr>
        <p:txBody>
          <a:bodyPr wrap="square">
            <a:spAutoFit/>
          </a:bodyPr>
          <a:lstStyle/>
          <a:p>
            <a:r>
              <a:rPr lang="nl-NL" b="1" dirty="0" err="1" smtClean="0">
                <a:solidFill>
                  <a:srgbClr val="00B0F0"/>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F</a:t>
            </a:r>
            <a:r>
              <a:rPr lang="nl-NL" b="1" baseline="-25000" dirty="0" err="1" smtClean="0">
                <a:solidFill>
                  <a:srgbClr val="00B0F0"/>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span</a:t>
            </a:r>
            <a:endParaRPr lang="nl-NL" b="1" dirty="0">
              <a:solidFill>
                <a:srgbClr val="00B0F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17" name="Rechthoek 16"/>
          <p:cNvSpPr/>
          <p:nvPr/>
        </p:nvSpPr>
        <p:spPr>
          <a:xfrm>
            <a:off x="7671147" y="3268123"/>
            <a:ext cx="851976" cy="369332"/>
          </a:xfrm>
          <a:prstGeom prst="rect">
            <a:avLst/>
          </a:prstGeom>
        </p:spPr>
        <p:txBody>
          <a:bodyPr wrap="square">
            <a:spAutoFit/>
          </a:bodyPr>
          <a:lstStyle/>
          <a:p>
            <a:r>
              <a:rPr lang="nl-NL" b="1" dirty="0" err="1" smtClean="0">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F</a:t>
            </a:r>
            <a:r>
              <a:rPr lang="nl-NL" b="1" baseline="-25000" dirty="0" err="1" smtClean="0">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spier</a:t>
            </a:r>
            <a:endParaRPr lang="nl-NL" b="1" dirty="0">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
                                        <p:tgtEl>
                                          <p:spTgt spid="3">
                                            <p:txEl>
                                              <p:pRg st="4" end="4"/>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checkerboard(across)">
                                      <p:cBhvr>
                                        <p:cTn id="20" dur="500"/>
                                        <p:tgtEl>
                                          <p:spTgt spid="6"/>
                                        </p:tgtEl>
                                      </p:cBhvr>
                                    </p:animEffect>
                                  </p:childTnLst>
                                </p:cTn>
                              </p:par>
                              <p:par>
                                <p:cTn id="21" presetID="5" presetClass="entr" presetSubtype="10" fill="hold"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checkerboard(across)">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checkerboard(across)">
                                      <p:cBhvr>
                                        <p:cTn id="28" dur="500"/>
                                        <p:tgtEl>
                                          <p:spTgt spid="3">
                                            <p:txEl>
                                              <p:pRg st="8" end="8"/>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checkerboard(across)">
                                      <p:cBhvr>
                                        <p:cTn id="3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07504" y="692696"/>
            <a:ext cx="8928992" cy="369332"/>
          </a:xfrm>
          <a:prstGeom prst="rect">
            <a:avLst/>
          </a:prstGeom>
        </p:spPr>
        <p:txBody>
          <a:bodyPr wrap="square">
            <a:spAutoFit/>
          </a:bodyPr>
          <a:lstStyle/>
          <a:p>
            <a:pPr algn="ctr"/>
            <a:r>
              <a:rPr lang="nl-NL" dirty="0" smtClean="0">
                <a:solidFill>
                  <a:schemeClr val="bg1"/>
                </a:solidFill>
                <a:latin typeface="Verdana" pitchFamily="34" charset="0"/>
                <a:ea typeface="Verdana" pitchFamily="34" charset="0"/>
                <a:cs typeface="Verdana" pitchFamily="34" charset="0"/>
              </a:rPr>
              <a:t>Leg meerdere krachten kop-staart om de somkracht te bepalen.</a:t>
            </a:r>
          </a:p>
        </p:txBody>
      </p:sp>
      <p:sp>
        <p:nvSpPr>
          <p:cNvPr id="5" name="Rechthoek 4"/>
          <p:cNvSpPr/>
          <p:nvPr/>
        </p:nvSpPr>
        <p:spPr>
          <a:xfrm>
            <a:off x="107504" y="332656"/>
            <a:ext cx="8928992" cy="369332"/>
          </a:xfrm>
          <a:prstGeom prst="rect">
            <a:avLst/>
          </a:prstGeom>
        </p:spPr>
        <p:txBody>
          <a:bodyPr wrap="square">
            <a:spAutoFit/>
          </a:bodyPr>
          <a:lstStyle/>
          <a:p>
            <a:pPr algn="ctr"/>
            <a:r>
              <a:rPr lang="nl-NL" b="1" u="sng" dirty="0" smtClean="0">
                <a:solidFill>
                  <a:schemeClr val="bg1"/>
                </a:solidFill>
                <a:latin typeface="Verdana" pitchFamily="34" charset="0"/>
                <a:ea typeface="Verdana" pitchFamily="34" charset="0"/>
                <a:cs typeface="Verdana" pitchFamily="34" charset="0"/>
              </a:rPr>
              <a:t>Kop-staart methode</a:t>
            </a:r>
            <a:endParaRPr lang="nl-NL" b="1" u="sng" dirty="0">
              <a:solidFill>
                <a:schemeClr val="bg1"/>
              </a:solidFill>
              <a:latin typeface="Verdana" pitchFamily="34" charset="0"/>
              <a:ea typeface="Verdana" pitchFamily="34" charset="0"/>
              <a:cs typeface="Verdana" pitchFamily="34" charset="0"/>
            </a:endParaRPr>
          </a:p>
        </p:txBody>
      </p:sp>
      <p:sp>
        <p:nvSpPr>
          <p:cNvPr id="7" name="Titel 6"/>
          <p:cNvSpPr>
            <a:spLocks noGrp="1"/>
          </p:cNvSpPr>
          <p:nvPr>
            <p:ph type="ctrTitle"/>
          </p:nvPr>
        </p:nvSpPr>
        <p:spPr>
          <a:xfrm>
            <a:off x="685800" y="6927527"/>
            <a:ext cx="7772400" cy="1470025"/>
          </a:xfrm>
        </p:spPr>
        <p:txBody>
          <a:bodyPr/>
          <a:lstStyle/>
          <a:p>
            <a:r>
              <a:rPr lang="nl-NL" dirty="0" smtClean="0"/>
              <a:t>Kop staart </a:t>
            </a:r>
            <a:r>
              <a:rPr lang="nl-NL" dirty="0" err="1" smtClean="0"/>
              <a:t>meth</a:t>
            </a:r>
            <a:endParaRPr lang="nl-NL" dirty="0"/>
          </a:p>
        </p:txBody>
      </p:sp>
      <p:pic>
        <p:nvPicPr>
          <p:cNvPr id="3074" name="Picture 2" descr="http://www.dogbreedinfo.com/images20/WalkingDogsIncorrectShilohsMinPin1.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83568" y="1412776"/>
            <a:ext cx="2307533" cy="3369000"/>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
        <p:nvSpPr>
          <p:cNvPr id="15" name="AutoShape 4" descr="data:image/jpg;base64,/9j/4AAQSkZJRgABAQAAAQABAAD/2wCEAAkGBhIQEREUEBIUFRAUGBAVFhUYEhYXFRcZFxcXFxsYFxUYGyYfFxslGxkYIS8iJicpLi04Fh8xNTAqNScrLCkBCQoKBQUFDQUFDSkYEhgpKSkpKSkpKSkpKSkpKSkpKSkpKSkpKSkpKSkpKSkpKSkpKSkpKSkpKSkpKSkpKSkpKf/AABEIAPIA0AMBIgACEQEDEQH/xAAcAAEAAwEBAQEBAAAAAAAAAAAABgcIBQQDAgH/xABMEAABAwIDBAUIBQgJAgcAAAABAAIDBBEFEiEGBzFBEyJRYXEIFCOBgpGhojJSYnKSMzVCc3Sxs8EVJENTg5OjssJUYxYXNETD0uH/xAAUAQEAAAAAAAAAAAAAAAAAAAAA/8QAFBEBAAAAAAAAAAAAAAAAAAAAAP/aAAwDAQACEQMRAD8AvFERAREQEREBERAREQEREBERAREQEREBERAREQEREBERAREQEREBERAREQEREBERARFwMa28w+icW1NXEx44szZnjxYy7h7kHfRR3B94WG1bgynrIXSGwDC4scSeQa8Ak+CkSAiIgIiICIiAiIgIiICIiAiIgIiICIoltDvUwyheY56kGVujmRtdI5p7HZQQ09xN0EtRQvAt8GF1kgjZUZJHaNbKwx5j2Bx6t+66miAiIgrXfZvAfh1MyGmdlqqjNZw4xxjRzh2OJNgfvHiAqQ2O3e1uMOkNOGhjT15pXEMzHW1wCXO56A8Re1wuxv2xMzYxM0nqwMhib+ASH5nn3K1ZMOOH7LubCTHKKYSOc0lrs8uVzzmGt+sRfsAQU5tjumr8Lj6WUMkgBAMkTi4MJ0GcOaHNvwva3AX1CtHcRvCkq2vo6p5fLE3PE9xu50YIBa4niWkix7D3KWbCw+e4HTMqSZOmgcx5cS4kOzN1J1va2vcqC3U1TqfGqMX4yPhd352uZr6yD6kGr0REBLqC7zt6EeERtaxokrJBdkZPVa3hnktra/ADU2PCxKobEN7OLTuLjWSM55Y7RtHdZoFx43QazRZo2T3719NI0VbvOae4Dg5rRKB2seALnude/dxGj8Pr46iKOWJwdFI1r2OHNrhcHuQehERAREQEREBERAREQQze7tK+gwuaSJxbNIWQscOLS+9yDyIYHWPbZZn2f2fdWGZzniOCBvSTzODnBjS4NFmt1e4uNgOfMgAlX35REJdhTCP0amFx8Mkrf3uCi/k+UEdRTYvC/hK2GN/3HsnbyIPMoIftFupkgoo66knbV0bmhznNjcx7AdLuYSdAdDrccxa5Vhbi95Tp/wCoVb80jWk073G7nNbqYyTxLRqO4EcguhuPqyIK3DakXkpZZGlhsQWSFwcAL6tzh99LekHG6p/azCZMExZ7YSR0MjJoHdrCc7L9tvontylBrZFz9n8ZZWU0FRH9CZjHgdlxq094Nx6l0EGSd6zr4xX/AK0j3NaFoTeQ22B1YHAQNH+1Z+3uNtjNf99vxjYVoDeD1sCqstzemadBys0392qD67p/zPQfq/8Am5Z02KdfGqM9tXEf9VaN3UtIweguCPRA6jtc4j4arOGw/wCeaL9ri/iBBrtfCurGQxySyG0cbXvcexrQXE+4L7qvd+eOebYTK0Gz6hzIR4Hrv+VpHtIKNghqNocXOpDqiQkniIom/wAmsAA7TbmVcu2teNnqWigwqKMSzTNjyOjL3ytA6xcRbM4ucwcb9fTu4Xk37PgMqqxw6ziIGHsAAe/3ks/CvftMf6R2noacfkqJgmfexBd+U0Gax16EcARqdQAgiPlAbJw0lRTz07GxioEoe1oAbnjLesGjQEh4vbsvxJVjbhK8y4RG069FLPGPC4f/AM1BvKTxIOqKKAcY45ZD/iODR/DKnm4ig6LB4XHjK+eT5sg+DAgsJERAREQEREBERAREQQ3fBhpnwetAFyxrZR/hOa8/KHKpPJ2xUR4hNCTpPC63e6NwcPlL/ctD1tI2WOSN4uyRr2OHc4Fp+BWSNmKt2F4tAX6GnqOjk+6HGOT5S5BcGJg4XtRBKOrT4kwRu0OUyHKywsOOcRE8fypuQCvD5SGz+aOlrGjVpMEh7nXez1Ah49oKydrdh6fE/N/OC8GnkEjCwtBPC7SS09U2HCx0Gq/e3ez/AJ/h9VT/AKT2Es/WN67PmAHrQQHyddoelpJ6Vx61O/OwfYlubDweHH2wrdWV9zGP+Z4tAHGzJ707/btk/wBQM95WqEGUt8rLY1XX7YT74Y1p7AX5qWmPbFCfexqzLvtFsbrO8Ux/0I1pTZR96GjJ4mnpj74moOqsibD/AJ5ov2uL+IFrtZE2H/PNF+1xfxAg12s++UdjeeqpqZp0hjdI4falNhfvDWA+2tBLKGLyHGcecAbtqKlsbSOUTXBgP+W26DQe6/B/M8Jo2EWcY+ldprmlvIQe8BwHqUR3PROq67FsSe14E0hiizAjqZi4ttYAlrWxNvx0N+KthjAAANALADsC8G0WKikpKmc/2McsniWtJA9ZsPWgy7vVxfzzF6tzdWtf0LOekVo9PFwJ9a1BszhIpKOmgH9lFEw95a0Bx9ZufWsubs8KNbi9I12o6Xpnk8xHeU38S23tLWyAi5G1G1FPhtO+oqXWY3QAaue48GMHMn4WJNgFnvaPfviVS8+bvFNDrlYxrXOt9qRwJJ8LDuQabRZv2T3+10ErRXEVNOTZ3Ua2Vo7WloAdbsI17QtD4diMdRFHNC4Pika17HDgQf3eHJB6UREBERAREQFlnfdg3m2LzkCzZxHO32hld87XH1rUypTyk8GvHR1IH0XSQOP3hnZ/tf70Fl7AYz55htHMTdzomB57Xs6j/maVIFUfk5410lFUU5PWglDgPsSjl7TH+9W4gydvRwQ4fi1QGdVrnioiI0sJOvp91+YeytN7KY4K2ipqgf2sbHEDk61nj1ODh6lVvlH7PZoqasaNY3GGQ/ZfdzCe4ODh7a9Pk57QdJS1FK49aB4kYPsS8QPB4J9tBXW/NoGNVHe2mJ/ymD+S0TsO6+G4eeP9Vo/4LFn7f40jF398VOR+Ej+Svzd6++F4db/pqYe6NoQSBZE2H/PNF+1xfxAtdrImw/55ov2uL+IEGmt4GN+ZYbWTA2c2NwYftv6jPmcFRvk+4L02JumI6tNE9wP23+jb8pefUpj5R2OZKWlpgdZXukd92MWAPi5/yL1+TtgvRUE05HWqJTY9rIhlHzmRBa6rPygMa6HC+iB61TJGy3PKz0jvi1o9pWYs7eUXjXS10FODcQRZiOx8pufkaz3oPZ5N2C5p6upI0jYyJvjIczreAYPxK+5ZQ0FziA0AkkmwAGpJPIKv9xeDeb4TE4izqh8kx8CcjfVlYD61xN/m3fm8AoYHemnF5iDq2L6vcXn4A9oQVdvM23kxiu9FmNOw9HTxgG7rm2fL9Z5t6so5KxKfZmDZnCzWTRRTYm/o2tEgzMY95v0bAPqtDiSNTlIuBZcfcFsJ00xr52+ihJbACPpS8394YDp3ntapDM3/AMQY4WHXDcMOumkkuYAtN+ILmkdmWM/WCCNb7MGj81w2t6BlPVTttPGwZRmLGv1A5tJIvx1APBTXyeK50mGSMcSRFPI1nc1zGPt+Jzj61Xu/7akVVe2njN46QFpPIyvsX+4BrfEOVs7l8BNJhMGcWfOXVDh+ssG/I1nvQTpERAREQEREBQ7e5g/nWEVjQLujb0zfGI5zb2Q4etTFfOeEPa5rhdrgWkdoIsfggzXuAxroMU6Inq1Mckfdmb6Rp9zXD2lphY7p3vwrExf6VJU694iksfUWg+9bCjkDgCDcEAg9oPBBxNuMB8+oKqn/AEpI3ZPvt6zPmDVnLc5j5osWgzGzJiad9/8AuEBt/CQM+K1Usob18CNBi1QGDKx7hURW0sJOsbdln5h7KDs+UGy2LA9sEB+aQfyV4bs33wnD/wBREPcLfyWfd7eNitnoakWvNRUznW5PD5WvHqcHD1K/d1Tr4PQX/ugPcXBBK1kTYj880X7XF/EC12sebMVrYMUp5ZDZkVQ2Rx7mPzH4BBIt+WN+c4tKwG7adscA8R1nevM4j2VofYvBfM6CkgtZ0cUYd98jM/5i5Zi2Lo3YnjNP0nWM05ml7wCZn38QCPWtboBWPtr8RdiOKVL2dYzTlkY7W5hHGPwhq1BvAxrzPDayYGzmxODD9t/o2fM4LOe5vBvOsXpQRdkJdO7/AAxdvz5EGj6/EIcHw7NIfRUsUbAOBcWtDGtb3uNh61mCjpqnHsTsTeepkLnOtdsbBxP3WMFgO4Dmpfv32787qRRwuvT0xOcg6Pm4H1MF2+Jd3KfbjNhPMqXzqZtqmpAIuNWQ8Wt7i76R9nsQTduzDI6DzKne6FgidEx7DZ7bgjOD9a5LieZJUOr46fZXCJOhOeoebNc62aWZwsHFvJjQL5eFm9riTZRWVt722/8ASdc4RuvSwZo4ux2vXk9ojTua1B493Wyj8XxFjJLujBM1Q83uWg3IJ+s8nL7RPJazYwAAAAAWAA0AA5AKD7oNiP6MoWmRtqqoyyS9rdOpH7IOve5ynSAiIgIv4Soni+9bCqVxbLWRl44tjDpbdxMYIB7roJaih+Hb3MIncGsrY2uP94HxD8UjQPipbFK14DmkOadQQQQR2gjig/aIiDMG/fBvN8WkeBZtQyKYdl7ZHfFl/aV5bqcZ86wmjfe7mM6F3beI9Hr4gNPrUI8pHB81PSVIGscj4nHukbmF+4Fh/Evl5NuNXirKUn6DmTNHc8ZHe4tZ+JBdKpryjtn88FNVtHWicYXn7L+s0nuDgR/iK5V48XwiGrhfDURiSF9szDexsQ4aggjUA+pBi2Wpc5rGuNwwEN7gXF1vC5J9ZWrt0Lr4NQfcf8JHr8f+TuD/APRM/wAyb/7qT4RhENJCyGnYGQsuGtBJAuS46uJPElB7FiKt/KSfef8AvK26q2xTcFhcxcWdPCSSepLcXPdIHIIN5OGC56qqqSNIY2xt+9Kbm3g1h/EtBKMbAbCR4RBJDHI6TPI6Qvc0B2rWtDdOwD4lSdBUPlG410dHTU4PWmkLz92Ic/ae38KrbYXHhhdDXVbf/VTZaSm7QbdJLJ7IMXrLe1ezf3jXT4q6MHq00ccXdmPpHHx6wHsqAU0Us7ooYw57nODI2Dm55AsB2k2+HYgmm6LYc4pXB0oJpYCJJidQ836sffmIJPcD2halAso7sBsezC6KKBtjJ9OV4/TkcBmPgNGjuaF28Qr44IpJZXBsUbXPe48A1ouSgrzfjtx5jR+bxOtU1Qc3TiyLg93cT9EeLjyVY7j9iPPq3p5W3pqUteb8Hy8WN7wLZj4Ac1Gdp8cnxrEXSBpL5ntjhjv9Ft8rGDlz1PaSVqHYjZVmGUUNOyxc0ZpHfXkdq53hfQdwAQd5ERARF+J48zXNuRcEXBs4X0uDyKDP2/DaqrmrzQU8rnQBsYMMWpfI4XLX5dXHh1T7lwmbmKuKmfVV8kVJAwBzs2aSUAkAejjB1JIFr315LnbD7ZSYPiDpJ4c5JdHO17fTt16xa52rX3vcHjwPaNP4ZidNiNMJIiyammaQQQCCCLOY9p4HkWlBnMblKuanbU4fPBVwvFxkcWP7xlkAAI4EF1+5cnZrbXEMEnLAXtDXWlppQ7Ie3qHVjvtCx8RorcxjZ6swCaSrwlnS4c7r1NGSepYi7ouY0vqL5baggC3Tx/AaDaeibNTvaKgN9HJYCSN2vopmjXLe+nrbccQk2xe2tPitOJqc2cLCSMkZ43dh7QeR4H3gSBZG2ax6qwHECXNc18bjHPCTYPbfVvZ3td4HUcdXYVikdVDHNC4Oika17Xdx7ew8iOVkEf3pYR51hNazm2N0rfGL0nxyketUNuPxg0+LwN/RnbJC72hmb8zGq9N7uIGDB65wOrmCL/Ne2M/K4qltwOEdNiokI0p4pZO7M60Y/wB5PsoNMoiICIiAiIgIiIKR3h7iJp5p6qim6R8r3yOhlIa67iSQyQdW2ugdawHEr9bkN2UsE0lXXQujkiLo4Y3tsc1rPk8LHK08Ddx7CrsRAVIeUHtxYNw+F2pyyVBB5cWRn4PPsK19rto2YdRz1MguIm3DfrOcQ1je67iBfksq4PhtRjWItYXF01TI50j7XDQTme8jkGi9h3AdiCy/J82HzOdiEzdG5o6cEcXcHyDwHVHi7sV7ryYThcdLBFBC3LFE1rGjuHb2k8SeZJXrQEREBERBXW9PdPHijDNThsdc0aO4NmAGjZO/kHcuB04UnsdtpWYDVva5jsmbLPTP6t7cxf6LwODv3haxUD3nbrYsWjzx5Y61g6kltHgfoSW4jsPEeFwglGze0tPiFOyelfmjdoRwcx3Nj2/ouH/6LggqBbS7BT4bOcRwNp6S5NRRj8nMw6no2jgeJyj2bEZTTOzu0ldgFa8ZXMe05Zqd9w14Hbbnza8dulwSDpvZHa+nxSnE1M644PYbZ43fVeP3HgeSCu95G7WoxmGlrYIGw1xjb08D35SQRcDNYDO03GttCOFrKpL4tgcv/uKR1+/o3298cnxWu18KyijmY6OZjZI3aOY5oc0+IOhQZk2n3w1GI4eaWpjZ0nSRu6VnVDmtubOj7b2NwQNOCmvk1YfZlfMRxMEQPgHud/uYvdtt5P0E2aTDXdBLqehcSYXfdOroz7x3BU/T1mI4FVEAyU07bZmn6Dx3j6MjeNjr3FBr9FXO7jfHBieWGcCCt5Nv6OX9WTwP2Dr2E62sZAREQEREBERAREQQ7e/S9Jg1cOxjH/gkY/8A4qoPJ2mDcUlB/Sp5QPVJEf5K89u6fpMNr29tPU/CNx/ks87i6nJjNOPrsqG/6Tn/APFBqNERAREQEREBERBC95W7aHFoSbBlZG09FL288knawn8N7jmDnzY7aiowOvJc1wyuMVRCdC5oOo7MwOoP8iVrdVDvz3b+cxmvpm+nib6ZoGskbR9MdrmD3gfZAIWpheJxVUMc0Dg+KRoc1w5g/uPIjlYhepZw3JbyPMphSVL7Ukzuo4nSKQ6XvyY7QHsNjpqtHoC4m1ex9LicJiqo8w1yPGkkZPNjuXhwPMFdtEGSdvN3tTg84D7uhcfRTtBAdbWx+o8dnrF1bu5zewa0CjrX/wBbaD0ch/tmgcHf9wD8QF+IN7KxvBIa2B8FSwPieLEH4EHk4HUEcFQUW4uvjxMRwvLKdhbKys+q0G7bAG5lBHAW4A3AIQaMRfiJpDQCcxAALrAXPbYaC6/aAiIgIiICIiCO7w8Q6DC6+S9iIJWjxe3IPi4Kgdw9D0mMRO5RRzyfIYx8Xq1PKCxPosK6MHWeWJlu5t5T8WN96iXk14ZeWtnI+iyKIH77i93+xvvQXyiIgIiICIiAiIgIiIM07592/wDR8/nNM3+pzuOgGkUh1LO5p1LfWOQvP9yG8nzyIUdS/wDrULfRuJ1ljHfze0ce0WPJxVlYzg8VZBLBO3NFK0tcP5g8iDYg8iAspbTYBU4FiAaHFr43CSCYC2dt+q4fEOb4jUcQ10iim7zb+HFqYPaWtqGACaK+rXfWAOpYeR9R1ClaAiIgIiICIiAiIgIi/hKDP3lH4znqqWnB0ijdI770psAe/KwH2lOtwWEdDhTZCOtUSSyd9haNvq6hPtKiNtMXdiWKVEkYLullyRAc2giOMDxAb71rDAcKbS01PA3hDHHH45WgE+s6+tB70REBERAREQEREBERAUU3jbBR4vS9GSGTsu6GQj6LuYNtcjrAHwB5KVogx4DXYJW/pQVUJ9Tmn4PY73FaO3c7zqfFo8ukdYwXkhJ4/bjJ+kz4jnyJ923WwFNi0OSYZZm36KZo67D/AMmnm0/A2KzNj+ztbglW0PzRysOaKZhOVwH6THfvB1F7EINgIqu3Yb5o6/JT1pbFW6BruEc3h9R/2eB5dgtFAREQEREBERAUM3t7TeYYXO5ptLKOgj7c0gIJHgzMfUFM1mTffts3EK0RQOzU1MHMDgeq+QnruB5gWDQfskjQoPluO2b87xSORzbxUoMzuzMNIx45ut7BWoFX+5TZHzDDmvkbaeptM+/ENI9G0+Ddbci8qwEBERAREQEREBERAREQEREBcvaLZqnxCB0NVGHxnUcnNPJzHcWuHb+8aLqIgyxvC3T1OFOMjLzUd+rK0as7BKB9E/a4HuOimm5/e9PJLDQVuaXP1Ipr9cEAnLJf6YsPpce2/K7K9gMUgIBBY8EEXBFjoRzWUd0/54oP1n/ByDWqIiAiIgIi4O3eMyUeHVc8NuljjcWEi4BJABtzte/qQV5vv3nebsdQUj/TvFp3g/k2EfkweT3Dj2A9p0jG5fdZ529tbWM/qrDeKMjSZzTxI5xtP4iLcAbxndlsqMYxLJUyOLAHzykkl8lnNu3NyLnO1PjzWqqenbGxrI2hrGANa0CzWgCwAA4ABB9EREBERAREQEREBERAREQEREBERB8a38nJ91/7isl7sapkWLUL5XtYxsmrnODWjquGpOg1Wt5Y8zXN7QR7xZZ42j8nishu6jljqGcmn0UvuJyH8Q8EGh4pWuAc0gtOoINwfAjiv2shOgxbCHHSrpddSOkYw+sdR3xXcw7fti8Qs6WOYD+8hbf3syk+tBqFFnVvlHYhzp6Un7so/wDkXzn8ovESLNhpW9+SQ/vkQaOUM3u1sbMJrWvexrnx2YHOALjmbo0E9Y+CoXFN8eL1FwasxtPKJjI/maM3xXjwzYbFcTfnbBPIXcZpSWtP+LKRm9RKCVeTr+dJv2aX+JEtHqsN1O6OTCZXVFRO18r43R9GxpyNBc11y91i49XsHrVnoCIiAiIgIiICIiAiIgIiICIiAiIgIiIP4R7lC9t9l6Ix5zSU2c5ru83jzcueW6IgoDG6GNszg2NgGugYAOJ7AvdsnhsL5QHxRuFxo5jSOfaF/UQaE2W2cpIomPipYGP16zYI2u94bdSAIiD+oiICIiAiIgIiIP/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3079" name="Picture 7" descr="C:\Users\Ricardo\AppData\Local\Microsoft\Windows\Temporary Internet Files\Content.IE5\I7FAFJJR\MC90028053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4583832" y="2468573"/>
            <a:ext cx="839857" cy="586652"/>
          </a:xfrm>
          <a:prstGeom prst="rect">
            <a:avLst/>
          </a:prstGeom>
          <a:noFill/>
          <a:extLst>
            <a:ext uri="{909E8E84-426E-40DD-AFC4-6F175D3DCCD1}">
              <a14:hiddenFill xmlns:a14="http://schemas.microsoft.com/office/drawing/2010/main">
                <a:solidFill>
                  <a:srgbClr val="FFFFFF"/>
                </a:solidFill>
              </a14:hiddenFill>
            </a:ext>
          </a:extLst>
        </p:spPr>
      </p:pic>
      <p:cxnSp>
        <p:nvCxnSpPr>
          <p:cNvPr id="21" name="Rechte verbindingslijn met pijl 20"/>
          <p:cNvCxnSpPr/>
          <p:nvPr/>
        </p:nvCxnSpPr>
        <p:spPr>
          <a:xfrm>
            <a:off x="5003760" y="2761899"/>
            <a:ext cx="1884328" cy="1285556"/>
          </a:xfrm>
          <a:prstGeom prst="straightConnector1">
            <a:avLst/>
          </a:prstGeom>
          <a:ln w="19050">
            <a:solidFill>
              <a:srgbClr val="92D050"/>
            </a:solidFill>
            <a:headEnd type="oval"/>
            <a:tailEnd type="arrow"/>
          </a:ln>
        </p:spPr>
        <p:style>
          <a:lnRef idx="1">
            <a:schemeClr val="accent1"/>
          </a:lnRef>
          <a:fillRef idx="0">
            <a:schemeClr val="accent1"/>
          </a:fillRef>
          <a:effectRef idx="0">
            <a:schemeClr val="accent1"/>
          </a:effectRef>
          <a:fontRef idx="minor">
            <a:schemeClr val="tx1"/>
          </a:fontRef>
        </p:style>
      </p:cxnSp>
      <p:cxnSp>
        <p:nvCxnSpPr>
          <p:cNvPr id="23" name="Rechte verbindingslijn met pijl 22"/>
          <p:cNvCxnSpPr/>
          <p:nvPr/>
        </p:nvCxnSpPr>
        <p:spPr>
          <a:xfrm flipV="1">
            <a:off x="5003760" y="2177894"/>
            <a:ext cx="1452280" cy="578711"/>
          </a:xfrm>
          <a:prstGeom prst="straightConnector1">
            <a:avLst/>
          </a:prstGeom>
          <a:ln w="19050">
            <a:solidFill>
              <a:schemeClr val="bg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37" name="Afgeronde rechthoek 36"/>
          <p:cNvSpPr/>
          <p:nvPr/>
        </p:nvSpPr>
        <p:spPr>
          <a:xfrm>
            <a:off x="4355976" y="3822213"/>
            <a:ext cx="1656184" cy="306467"/>
          </a:xfrm>
          <a:prstGeom prst="roundRect">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nl-NL" sz="1200" i="1" dirty="0" smtClean="0">
                <a:solidFill>
                  <a:schemeClr val="bg1"/>
                </a:solidFill>
                <a:latin typeface="Verdana" pitchFamily="34" charset="0"/>
                <a:ea typeface="Verdana" pitchFamily="34" charset="0"/>
                <a:cs typeface="Verdana" pitchFamily="34" charset="0"/>
              </a:rPr>
              <a:t>F</a:t>
            </a:r>
            <a:r>
              <a:rPr lang="nl-NL" sz="1200" i="1" baseline="-25000" dirty="0" smtClean="0">
                <a:solidFill>
                  <a:schemeClr val="bg1"/>
                </a:solidFill>
                <a:latin typeface="Verdana" pitchFamily="34" charset="0"/>
                <a:ea typeface="Verdana" pitchFamily="34" charset="0"/>
                <a:cs typeface="Verdana" pitchFamily="34" charset="0"/>
              </a:rPr>
              <a:t>hond1</a:t>
            </a:r>
            <a:r>
              <a:rPr lang="nl-NL" sz="1200" i="1" dirty="0" smtClean="0">
                <a:solidFill>
                  <a:schemeClr val="bg1"/>
                </a:solidFill>
                <a:latin typeface="Verdana" pitchFamily="34" charset="0"/>
                <a:ea typeface="Verdana" pitchFamily="34" charset="0"/>
                <a:cs typeface="Verdana" pitchFamily="34" charset="0"/>
              </a:rPr>
              <a:t> + F</a:t>
            </a:r>
            <a:r>
              <a:rPr lang="nl-NL" sz="1200" i="1" baseline="-25000" dirty="0" smtClean="0">
                <a:solidFill>
                  <a:schemeClr val="bg1"/>
                </a:solidFill>
                <a:latin typeface="Verdana" pitchFamily="34" charset="0"/>
                <a:ea typeface="Verdana" pitchFamily="34" charset="0"/>
                <a:cs typeface="Verdana" pitchFamily="34" charset="0"/>
              </a:rPr>
              <a:t>hon2</a:t>
            </a:r>
            <a:r>
              <a:rPr lang="nl-NL" sz="1200" i="1" dirty="0" smtClean="0">
                <a:solidFill>
                  <a:schemeClr val="bg1"/>
                </a:solidFill>
                <a:latin typeface="Verdana" pitchFamily="34" charset="0"/>
                <a:ea typeface="Verdana" pitchFamily="34" charset="0"/>
                <a:cs typeface="Verdana" pitchFamily="34" charset="0"/>
              </a:rPr>
              <a:t> = ?</a:t>
            </a:r>
            <a:endParaRPr lang="nl-NL" sz="1200" i="1" dirty="0">
              <a:solidFill>
                <a:schemeClr val="bg1"/>
              </a:solidFill>
              <a:latin typeface="Verdana" pitchFamily="34" charset="0"/>
              <a:ea typeface="Verdana" pitchFamily="34" charset="0"/>
              <a:cs typeface="Verdana" pitchFamily="34" charset="0"/>
            </a:endParaRPr>
          </a:p>
        </p:txBody>
      </p:sp>
      <p:grpSp>
        <p:nvGrpSpPr>
          <p:cNvPr id="3" name="Groep 2"/>
          <p:cNvGrpSpPr/>
          <p:nvPr/>
        </p:nvGrpSpPr>
        <p:grpSpPr>
          <a:xfrm>
            <a:off x="5003760" y="1713582"/>
            <a:ext cx="2294694" cy="1037729"/>
            <a:chOff x="3695784" y="3471391"/>
            <a:chExt cx="2294694" cy="1037729"/>
          </a:xfrm>
        </p:grpSpPr>
        <p:cxnSp>
          <p:nvCxnSpPr>
            <p:cNvPr id="31" name="Rechte verbindingslijn met pijl 30"/>
            <p:cNvCxnSpPr/>
            <p:nvPr/>
          </p:nvCxnSpPr>
          <p:spPr>
            <a:xfrm flipV="1">
              <a:off x="3695784" y="3930409"/>
              <a:ext cx="1452280" cy="578711"/>
            </a:xfrm>
            <a:prstGeom prst="straightConnector1">
              <a:avLst/>
            </a:prstGeom>
            <a:ln w="19050">
              <a:solidFill>
                <a:schemeClr val="bg1"/>
              </a:solidFill>
              <a:prstDash val="sysDash"/>
              <a:headEnd type="oval"/>
              <a:tailEnd type="arrow"/>
            </a:ln>
          </p:spPr>
          <p:style>
            <a:lnRef idx="1">
              <a:schemeClr val="accent1"/>
            </a:lnRef>
            <a:fillRef idx="0">
              <a:schemeClr val="accent1"/>
            </a:fillRef>
            <a:effectRef idx="0">
              <a:schemeClr val="accent1"/>
            </a:effectRef>
            <a:fontRef idx="minor">
              <a:schemeClr val="tx1"/>
            </a:fontRef>
          </p:style>
        </p:cxnSp>
        <p:sp>
          <p:nvSpPr>
            <p:cNvPr id="14" name="Rechthoek 13"/>
            <p:cNvSpPr/>
            <p:nvPr/>
          </p:nvSpPr>
          <p:spPr>
            <a:xfrm>
              <a:off x="4932040" y="3471391"/>
              <a:ext cx="1058438" cy="461665"/>
            </a:xfrm>
            <a:prstGeom prst="rect">
              <a:avLst/>
            </a:prstGeom>
          </p:spPr>
          <p:txBody>
            <a:bodyPr wrap="square">
              <a:spAutoFit/>
            </a:bodyPr>
            <a:lstStyle/>
            <a:p>
              <a:r>
                <a:rPr lang="nl-NL" sz="2400" dirty="0" smtClean="0">
                  <a:solidFill>
                    <a:schemeClr val="bg1"/>
                  </a:solidFill>
                  <a:latin typeface="Verdana" pitchFamily="34" charset="0"/>
                  <a:ea typeface="Verdana" pitchFamily="34" charset="0"/>
                  <a:cs typeface="Verdana" pitchFamily="34" charset="0"/>
                </a:rPr>
                <a:t>F</a:t>
              </a:r>
              <a:r>
                <a:rPr lang="nl-NL" sz="2400" baseline="-25000" dirty="0" smtClean="0">
                  <a:solidFill>
                    <a:schemeClr val="bg1"/>
                  </a:solidFill>
                  <a:latin typeface="Verdana" pitchFamily="34" charset="0"/>
                  <a:ea typeface="Verdana" pitchFamily="34" charset="0"/>
                  <a:cs typeface="Verdana" pitchFamily="34" charset="0"/>
                </a:rPr>
                <a:t>hond1</a:t>
              </a:r>
              <a:endParaRPr lang="nl-NL" sz="2400" dirty="0" smtClean="0">
                <a:solidFill>
                  <a:schemeClr val="bg1"/>
                </a:solidFill>
                <a:latin typeface="Verdana" pitchFamily="34" charset="0"/>
                <a:ea typeface="Verdana" pitchFamily="34" charset="0"/>
                <a:cs typeface="Verdana" pitchFamily="34" charset="0"/>
              </a:endParaRPr>
            </a:p>
          </p:txBody>
        </p:sp>
      </p:grpSp>
      <p:sp>
        <p:nvSpPr>
          <p:cNvPr id="16" name="Rechthoek 15"/>
          <p:cNvSpPr/>
          <p:nvPr/>
        </p:nvSpPr>
        <p:spPr>
          <a:xfrm>
            <a:off x="6672064" y="3975447"/>
            <a:ext cx="1058438" cy="461665"/>
          </a:xfrm>
          <a:prstGeom prst="rect">
            <a:avLst/>
          </a:prstGeom>
        </p:spPr>
        <p:txBody>
          <a:bodyPr wrap="square">
            <a:spAutoFit/>
          </a:bodyPr>
          <a:lstStyle/>
          <a:p>
            <a:r>
              <a:rPr lang="nl-NL" sz="2400" dirty="0" smtClean="0">
                <a:solidFill>
                  <a:srgbClr val="00B050"/>
                </a:solidFill>
                <a:latin typeface="Verdana" pitchFamily="34" charset="0"/>
                <a:ea typeface="Verdana" pitchFamily="34" charset="0"/>
                <a:cs typeface="Verdana" pitchFamily="34" charset="0"/>
              </a:rPr>
              <a:t>F</a:t>
            </a:r>
            <a:r>
              <a:rPr lang="nl-NL" sz="2400" baseline="-25000" dirty="0" smtClean="0">
                <a:solidFill>
                  <a:srgbClr val="00B050"/>
                </a:solidFill>
                <a:latin typeface="Verdana" pitchFamily="34" charset="0"/>
                <a:ea typeface="Verdana" pitchFamily="34" charset="0"/>
                <a:cs typeface="Verdana" pitchFamily="34" charset="0"/>
              </a:rPr>
              <a:t>hond2</a:t>
            </a:r>
            <a:endParaRPr lang="nl-NL" sz="2400" dirty="0" smtClean="0">
              <a:solidFill>
                <a:srgbClr val="00B050"/>
              </a:solidFill>
              <a:latin typeface="Verdana" pitchFamily="34" charset="0"/>
              <a:ea typeface="Verdana" pitchFamily="34" charset="0"/>
              <a:cs typeface="Verdana" pitchFamily="34" charset="0"/>
            </a:endParaRPr>
          </a:p>
        </p:txBody>
      </p:sp>
      <p:grpSp>
        <p:nvGrpSpPr>
          <p:cNvPr id="4" name="Groep 3"/>
          <p:cNvGrpSpPr/>
          <p:nvPr/>
        </p:nvGrpSpPr>
        <p:grpSpPr>
          <a:xfrm>
            <a:off x="5003760" y="2751311"/>
            <a:ext cx="3336608" cy="717433"/>
            <a:chOff x="3695784" y="4509120"/>
            <a:chExt cx="3336608" cy="717433"/>
          </a:xfrm>
        </p:grpSpPr>
        <p:cxnSp>
          <p:nvCxnSpPr>
            <p:cNvPr id="32" name="Rechte verbindingslijn met pijl 31"/>
            <p:cNvCxnSpPr/>
            <p:nvPr/>
          </p:nvCxnSpPr>
          <p:spPr>
            <a:xfrm>
              <a:off x="3695784" y="4519708"/>
              <a:ext cx="3336608" cy="706845"/>
            </a:xfrm>
            <a:prstGeom prst="straightConnector1">
              <a:avLst/>
            </a:prstGeom>
            <a:ln w="19050">
              <a:solidFill>
                <a:srgbClr val="00B0F0"/>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17" name="Rechthoek 16"/>
            <p:cNvSpPr/>
            <p:nvPr/>
          </p:nvSpPr>
          <p:spPr>
            <a:xfrm>
              <a:off x="5673802" y="4509120"/>
              <a:ext cx="1058438" cy="461665"/>
            </a:xfrm>
            <a:prstGeom prst="rect">
              <a:avLst/>
            </a:prstGeom>
          </p:spPr>
          <p:txBody>
            <a:bodyPr wrap="square">
              <a:spAutoFit/>
            </a:bodyPr>
            <a:lstStyle/>
            <a:p>
              <a:r>
                <a:rPr lang="nl-NL" sz="2400" dirty="0" err="1" smtClean="0">
                  <a:solidFill>
                    <a:srgbClr val="00B0F0"/>
                  </a:solidFill>
                  <a:latin typeface="Verdana" pitchFamily="34" charset="0"/>
                  <a:ea typeface="Verdana" pitchFamily="34" charset="0"/>
                  <a:cs typeface="Verdana" pitchFamily="34" charset="0"/>
                </a:rPr>
                <a:t>F</a:t>
              </a:r>
              <a:r>
                <a:rPr lang="nl-NL" sz="2400" baseline="-25000" dirty="0" err="1" smtClean="0">
                  <a:solidFill>
                    <a:srgbClr val="00B0F0"/>
                  </a:solidFill>
                  <a:latin typeface="Verdana" pitchFamily="34" charset="0"/>
                  <a:ea typeface="Verdana" pitchFamily="34" charset="0"/>
                  <a:cs typeface="Verdana" pitchFamily="34" charset="0"/>
                </a:rPr>
                <a:t>som</a:t>
              </a:r>
              <a:endParaRPr lang="nl-NL" sz="2400" dirty="0" smtClean="0">
                <a:solidFill>
                  <a:srgbClr val="00B0F0"/>
                </a:solidFill>
                <a:latin typeface="Verdana" pitchFamily="34" charset="0"/>
                <a:ea typeface="Verdana" pitchFamily="34" charset="0"/>
                <a:cs typeface="Verdana" pitchFamily="34" charset="0"/>
              </a:endParaRPr>
            </a:p>
          </p:txBody>
        </p:sp>
      </p:grpSp>
      <p:sp>
        <p:nvSpPr>
          <p:cNvPr id="25" name="Afgeronde rechthoek 24">
            <a:hlinkClick r:id="rId5"/>
          </p:cNvPr>
          <p:cNvSpPr/>
          <p:nvPr/>
        </p:nvSpPr>
        <p:spPr>
          <a:xfrm>
            <a:off x="7608190" y="6147882"/>
            <a:ext cx="1428306" cy="425648"/>
          </a:xfrm>
          <a:prstGeom prst="roundRect">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b">
            <a:spAutoFit/>
          </a:bodyPr>
          <a:lstStyle/>
          <a:p>
            <a:pPr algn="ctr"/>
            <a:r>
              <a:rPr lang="nl-NL" sz="1200" i="1" dirty="0" smtClean="0">
                <a:solidFill>
                  <a:schemeClr val="bg1"/>
                </a:solidFill>
                <a:latin typeface="Verdana" pitchFamily="34" charset="0"/>
                <a:ea typeface="Verdana" pitchFamily="34" charset="0"/>
                <a:cs typeface="Verdana" pitchFamily="34" charset="0"/>
              </a:rPr>
              <a:t>Somkracht</a:t>
            </a:r>
          </a:p>
          <a:p>
            <a:pPr algn="ctr"/>
            <a:r>
              <a:rPr lang="nl-NL" sz="700" i="1" dirty="0">
                <a:solidFill>
                  <a:schemeClr val="bg1"/>
                </a:solidFill>
                <a:latin typeface="Verdana" pitchFamily="34" charset="0"/>
                <a:ea typeface="Verdana" pitchFamily="34" charset="0"/>
                <a:cs typeface="Verdana" pitchFamily="34" charset="0"/>
              </a:rPr>
              <a:t>http://</a:t>
            </a:r>
            <a:r>
              <a:rPr lang="nl-NL" sz="700" i="1" dirty="0" smtClean="0">
                <a:solidFill>
                  <a:schemeClr val="bg1"/>
                </a:solidFill>
                <a:latin typeface="Verdana" pitchFamily="34" charset="0"/>
                <a:ea typeface="Verdana" pitchFamily="34" charset="0"/>
                <a:cs typeface="Verdana" pitchFamily="34" charset="0"/>
              </a:rPr>
              <a:t>www.mhhe.com</a:t>
            </a:r>
            <a:endParaRPr lang="nl-NL" sz="700" i="1" dirty="0">
              <a:solidFill>
                <a:schemeClr val="bg1"/>
              </a:solidFill>
              <a:latin typeface="Verdana" pitchFamily="34" charset="0"/>
              <a:ea typeface="Verdana" pitchFamily="34" charset="0"/>
              <a:cs typeface="Verdana" pitchFamily="34" charset="0"/>
            </a:endParaRPr>
          </a:p>
        </p:txBody>
      </p:sp>
      <p:cxnSp>
        <p:nvCxnSpPr>
          <p:cNvPr id="28" name="Rechte verbindingslijn 27"/>
          <p:cNvCxnSpPr/>
          <p:nvPr/>
        </p:nvCxnSpPr>
        <p:spPr>
          <a:xfrm>
            <a:off x="0" y="1062028"/>
            <a:ext cx="9144000"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29" name="Afgeronde rechthoek 28"/>
          <p:cNvSpPr/>
          <p:nvPr/>
        </p:nvSpPr>
        <p:spPr>
          <a:xfrm>
            <a:off x="107504" y="332656"/>
            <a:ext cx="216024" cy="211415"/>
          </a:xfrm>
          <a:prstGeom prst="roundRect">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chemeClr val="tx1"/>
                </a:solidFill>
              </a:rPr>
              <a:t>?</a:t>
            </a:r>
            <a:endParaRPr lang="nl-NL" dirty="0">
              <a:solidFill>
                <a:schemeClr val="tx1"/>
              </a:solidFill>
            </a:endParaRPr>
          </a:p>
        </p:txBody>
      </p:sp>
      <p:sp>
        <p:nvSpPr>
          <p:cNvPr id="30" name="Afgeronde rechthoek 29"/>
          <p:cNvSpPr/>
          <p:nvPr/>
        </p:nvSpPr>
        <p:spPr>
          <a:xfrm>
            <a:off x="12341" y="-1035496"/>
            <a:ext cx="9144000" cy="1008112"/>
          </a:xfrm>
          <a:prstGeom prst="roundRect">
            <a:avLst>
              <a:gd name="adj" fmla="val 7218"/>
            </a:avLst>
          </a:prstGeom>
          <a:solidFill>
            <a:srgbClr val="FFFF00"/>
          </a:solidFill>
          <a:ln>
            <a:solidFill>
              <a:srgbClr val="FFC000"/>
            </a:solidFill>
          </a:ln>
          <a:effectLst>
            <a:glow>
              <a:schemeClr val="accent1">
                <a:alpha val="40000"/>
              </a:schemeClr>
            </a:glow>
            <a:softEdge rad="0"/>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r>
              <a:rPr lang="nl-NL" sz="1400" dirty="0">
                <a:solidFill>
                  <a:schemeClr val="tx1"/>
                </a:solidFill>
              </a:rPr>
              <a:t>Een manier om het effect van twee getekende krachten die vanuit hetzelfde punt werken te bepalen. Verplaats in gedachte één van de twee krachten zonder de richting te veranderen en leg het aangrijpingspunt (staart) op de punt van de tweede kracht (kop). De lijn die loopt van de staart van de tweede kracht tot aan de kop van de eerste is de somkracht.</a:t>
            </a:r>
          </a:p>
          <a:p>
            <a:endParaRPr lang="nl-NL" sz="1400" dirty="0">
              <a:solidFill>
                <a:schemeClr val="tx1"/>
              </a:solidFill>
            </a:endParaRPr>
          </a:p>
        </p:txBody>
      </p:sp>
      <p:sp>
        <p:nvSpPr>
          <p:cNvPr id="33" name="Afgeronde rechthoek 32"/>
          <p:cNvSpPr/>
          <p:nvPr/>
        </p:nvSpPr>
        <p:spPr>
          <a:xfrm>
            <a:off x="686590" y="4569443"/>
            <a:ext cx="201852" cy="211415"/>
          </a:xfrm>
          <a:prstGeom prst="roundRect">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chemeClr val="tx1"/>
                </a:solidFill>
              </a:rPr>
              <a:t>?</a:t>
            </a:r>
            <a:endParaRPr lang="nl-NL" dirty="0">
              <a:solidFill>
                <a:schemeClr val="tx1"/>
              </a:solidFill>
            </a:endParaRPr>
          </a:p>
        </p:txBody>
      </p:sp>
      <p:sp>
        <p:nvSpPr>
          <p:cNvPr id="34" name="Afgeronde rechthoek 33"/>
          <p:cNvSpPr/>
          <p:nvPr/>
        </p:nvSpPr>
        <p:spPr>
          <a:xfrm>
            <a:off x="-2871728" y="4869160"/>
            <a:ext cx="2808312" cy="991017"/>
          </a:xfrm>
          <a:prstGeom prst="roundRect">
            <a:avLst>
              <a:gd name="adj" fmla="val 7218"/>
            </a:avLst>
          </a:prstGeom>
          <a:solidFill>
            <a:srgbClr val="FFFF00"/>
          </a:solidFill>
          <a:ln>
            <a:solidFill>
              <a:srgbClr val="FFC000"/>
            </a:solidFill>
          </a:ln>
          <a:effectLst>
            <a:glow>
              <a:schemeClr val="accent1">
                <a:alpha val="40000"/>
              </a:schemeClr>
            </a:glow>
            <a:softEdge rad="0"/>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p>
            <a:r>
              <a:rPr lang="nl-NL" sz="1400" dirty="0">
                <a:solidFill>
                  <a:schemeClr val="tx1"/>
                </a:solidFill>
              </a:rPr>
              <a:t>Deze vrouw laat drie honden uit. Ze trekken niet allemaal in precies dezelfde richting. Wat is hun gezamenlijke effect?</a:t>
            </a:r>
          </a:p>
        </p:txBody>
      </p:sp>
      <p:sp>
        <p:nvSpPr>
          <p:cNvPr id="35" name="Afgeronde rechthoek 34"/>
          <p:cNvSpPr/>
          <p:nvPr/>
        </p:nvSpPr>
        <p:spPr>
          <a:xfrm>
            <a:off x="4255050" y="2794869"/>
            <a:ext cx="201852" cy="211415"/>
          </a:xfrm>
          <a:prstGeom prst="roundRect">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chemeClr val="tx1"/>
                </a:solidFill>
              </a:rPr>
              <a:t>?</a:t>
            </a:r>
            <a:endParaRPr lang="nl-NL" dirty="0">
              <a:solidFill>
                <a:schemeClr val="tx1"/>
              </a:solidFill>
            </a:endParaRPr>
          </a:p>
        </p:txBody>
      </p:sp>
      <p:sp>
        <p:nvSpPr>
          <p:cNvPr id="36" name="Afgeronde rechthoek 35"/>
          <p:cNvSpPr/>
          <p:nvPr/>
        </p:nvSpPr>
        <p:spPr>
          <a:xfrm>
            <a:off x="9176152" y="4653136"/>
            <a:ext cx="3028696" cy="1886129"/>
          </a:xfrm>
          <a:prstGeom prst="roundRect">
            <a:avLst>
              <a:gd name="adj" fmla="val 7218"/>
            </a:avLst>
          </a:prstGeom>
          <a:solidFill>
            <a:srgbClr val="FFFF00"/>
          </a:solidFill>
          <a:ln>
            <a:solidFill>
              <a:srgbClr val="FFC000"/>
            </a:solidFill>
          </a:ln>
          <a:effectLst>
            <a:glow>
              <a:schemeClr val="accent1">
                <a:alpha val="40000"/>
              </a:schemeClr>
            </a:glow>
            <a:softEdge rad="0"/>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p>
            <a:r>
              <a:rPr lang="nl-NL" sz="1400" dirty="0">
                <a:solidFill>
                  <a:schemeClr val="tx1"/>
                </a:solidFill>
              </a:rPr>
              <a:t>Op de getekende hand werken twee krachten. (alsof er twee honden aan trekken) Om het gezamenlijke effect te bepalen tekenen we één van de twee krachten opnieuw met het aangrijpingspunt bij de punt van de tweede kracht. De richting en de lengte van beide krachten blijft gelijk.</a:t>
            </a:r>
          </a:p>
        </p:txBody>
      </p:sp>
    </p:spTree>
    <p:extLst>
      <p:ext uri="{BB962C8B-B14F-4D97-AF65-F5344CB8AC3E}">
        <p14:creationId xmlns:p14="http://schemas.microsoft.com/office/powerpoint/2010/main" val="189498819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37"/>
                    </p:tgtEl>
                  </p:cond>
                </p:stCondLst>
                <p:endSync evt="end" delay="0">
                  <p:rtn val="all"/>
                </p:endSync>
                <p:childTnLst>
                  <p:par>
                    <p:cTn id="3" fill="hold">
                      <p:stCondLst>
                        <p:cond delay="0"/>
                      </p:stCondLst>
                      <p:childTnLst>
                        <p:par>
                          <p:cTn id="4" fill="hold">
                            <p:stCondLst>
                              <p:cond delay="0"/>
                            </p:stCondLst>
                            <p:childTnLst>
                              <p:par>
                                <p:cTn id="5" presetID="42" presetClass="path" presetSubtype="0" accel="50000" decel="50000" fill="hold" nodeType="clickEffect">
                                  <p:stCondLst>
                                    <p:cond delay="0"/>
                                  </p:stCondLst>
                                  <p:childTnLst>
                                    <p:animMotion origin="layout" path="M -2.22222E-6 -4.55933E-6 L 0.20938 0.19015 " pathEditMode="relative" rAng="0" ptsTypes="AA">
                                      <p:cBhvr>
                                        <p:cTn id="6" dur="2000" fill="hold"/>
                                        <p:tgtEl>
                                          <p:spTgt spid="3"/>
                                        </p:tgtEl>
                                        <p:attrNameLst>
                                          <p:attrName>ppt_x</p:attrName>
                                          <p:attrName>ppt_y</p:attrName>
                                        </p:attrNameLst>
                                      </p:cBhvr>
                                      <p:rCtr x="10469" y="9507"/>
                                    </p:animMotion>
                                  </p:childTnLst>
                                </p:cTn>
                              </p:par>
                            </p:childTnLst>
                          </p:cTn>
                        </p:par>
                        <p:par>
                          <p:cTn id="7" fill="hold">
                            <p:stCondLst>
                              <p:cond delay="2000"/>
                            </p:stCondLst>
                            <p:childTnLst>
                              <p:par>
                                <p:cTn id="8" presetID="10" presetClass="entr" presetSubtype="0" fill="hold" nodeType="after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nextCondLst>
                <p:cond evt="onClick" delay="0">
                  <p:tgtEl>
                    <p:spTgt spid="37"/>
                  </p:tgtEl>
                </p:cond>
              </p:nextCondLst>
            </p:seq>
            <p:seq concurrent="1" nextAc="seek">
              <p:cTn id="11" restart="whenNotActive" fill="hold" evtFilter="cancelBubble" nodeType="interactiveSeq">
                <p:stCondLst>
                  <p:cond evt="onClick" delay="0">
                    <p:tgtEl>
                      <p:spTgt spid="29"/>
                    </p:tgtEl>
                  </p:cond>
                </p:stCondLst>
                <p:endSync evt="end" delay="0">
                  <p:rtn val="all"/>
                </p:endSync>
                <p:childTnLst>
                  <p:par>
                    <p:cTn id="12" fill="hold">
                      <p:stCondLst>
                        <p:cond delay="0"/>
                      </p:stCondLst>
                      <p:childTnLst>
                        <p:par>
                          <p:cTn id="13" fill="hold">
                            <p:stCondLst>
                              <p:cond delay="0"/>
                            </p:stCondLst>
                            <p:childTnLst>
                              <p:par>
                                <p:cTn id="14" presetID="10" presetClass="entr" presetSubtype="0" fill="hold" grpId="2" nodeType="click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fade">
                                      <p:cBhvr>
                                        <p:cTn id="16" dur="500"/>
                                        <p:tgtEl>
                                          <p:spTgt spid="30"/>
                                        </p:tgtEl>
                                      </p:cBhvr>
                                    </p:animEffect>
                                  </p:childTnLst>
                                </p:cTn>
                              </p:par>
                              <p:par>
                                <p:cTn id="17" presetID="42" presetClass="path" presetSubtype="0" accel="50000" decel="50000" fill="hold" grpId="0" nodeType="withEffect">
                                  <p:stCondLst>
                                    <p:cond delay="0"/>
                                  </p:stCondLst>
                                  <p:childTnLst>
                                    <p:animMotion origin="layout" path="M 0 0 L 0 0.25 E" pathEditMode="relative" ptsTypes="">
                                      <p:cBhvr>
                                        <p:cTn id="18" dur="1000" fill="hold"/>
                                        <p:tgtEl>
                                          <p:spTgt spid="30"/>
                                        </p:tgtEl>
                                        <p:attrNameLst>
                                          <p:attrName>ppt_x</p:attrName>
                                          <p:attrName>ppt_y</p:attrName>
                                        </p:attrNameLst>
                                      </p:cBhvr>
                                    </p:animMotion>
                                  </p:childTnLst>
                                </p:cTn>
                              </p:par>
                            </p:childTnLst>
                          </p:cTn>
                        </p:par>
                      </p:childTnLst>
                    </p:cTn>
                  </p:par>
                </p:childTnLst>
              </p:cTn>
              <p:nextCondLst>
                <p:cond evt="onClick" delay="0">
                  <p:tgtEl>
                    <p:spTgt spid="29"/>
                  </p:tgtEl>
                </p:cond>
              </p:nextCondLst>
            </p:seq>
            <p:seq concurrent="1" nextAc="seek">
              <p:cTn id="19" restart="whenNotActive" fill="hold" evtFilter="cancelBubble" nodeType="interactiveSeq">
                <p:stCondLst>
                  <p:cond evt="onClick" delay="0">
                    <p:tgtEl>
                      <p:spTgt spid="30"/>
                    </p:tgtEl>
                  </p:cond>
                </p:stCondLst>
                <p:endSync evt="end" delay="0">
                  <p:rtn val="all"/>
                </p:endSync>
                <p:childTnLst>
                  <p:par>
                    <p:cTn id="20" fill="hold">
                      <p:stCondLst>
                        <p:cond delay="0"/>
                      </p:stCondLst>
                      <p:childTnLst>
                        <p:par>
                          <p:cTn id="21" fill="hold">
                            <p:stCondLst>
                              <p:cond delay="0"/>
                            </p:stCondLst>
                            <p:childTnLst>
                              <p:par>
                                <p:cTn id="22" presetID="10" presetClass="exit" presetSubtype="0" fill="hold" grpId="1" nodeType="clickEffect">
                                  <p:stCondLst>
                                    <p:cond delay="0"/>
                                  </p:stCondLst>
                                  <p:childTnLst>
                                    <p:animEffect transition="out" filter="fade">
                                      <p:cBhvr>
                                        <p:cTn id="23" dur="500"/>
                                        <p:tgtEl>
                                          <p:spTgt spid="30"/>
                                        </p:tgtEl>
                                      </p:cBhvr>
                                    </p:animEffect>
                                    <p:set>
                                      <p:cBhvr>
                                        <p:cTn id="24" dur="1" fill="hold">
                                          <p:stCondLst>
                                            <p:cond delay="499"/>
                                          </p:stCondLst>
                                        </p:cTn>
                                        <p:tgtEl>
                                          <p:spTgt spid="30"/>
                                        </p:tgtEl>
                                        <p:attrNameLst>
                                          <p:attrName>style.visibility</p:attrName>
                                        </p:attrNameLst>
                                      </p:cBhvr>
                                      <p:to>
                                        <p:strVal val="hidden"/>
                                      </p:to>
                                    </p:set>
                                  </p:childTnLst>
                                </p:cTn>
                              </p:par>
                            </p:childTnLst>
                          </p:cTn>
                        </p:par>
                      </p:childTnLst>
                    </p:cTn>
                  </p:par>
                </p:childTnLst>
              </p:cTn>
              <p:nextCondLst>
                <p:cond evt="onClick" delay="0">
                  <p:tgtEl>
                    <p:spTgt spid="30"/>
                  </p:tgtEl>
                </p:cond>
              </p:nextCondLst>
            </p:seq>
            <p:seq concurrent="1" nextAc="seek">
              <p:cTn id="25" restart="whenNotActive" fill="hold" evtFilter="cancelBubble" nodeType="interactiveSeq">
                <p:stCondLst>
                  <p:cond evt="onClick" delay="0">
                    <p:tgtEl>
                      <p:spTgt spid="33"/>
                    </p:tgtEl>
                  </p:cond>
                </p:stCondLst>
                <p:endSync evt="end" delay="0">
                  <p:rtn val="all"/>
                </p:endSync>
                <p:childTnLst>
                  <p:par>
                    <p:cTn id="26" fill="hold">
                      <p:stCondLst>
                        <p:cond delay="0"/>
                      </p:stCondLst>
                      <p:childTnLst>
                        <p:par>
                          <p:cTn id="27" fill="hold">
                            <p:stCondLst>
                              <p:cond delay="0"/>
                            </p:stCondLst>
                            <p:childTnLst>
                              <p:par>
                                <p:cTn id="28" presetID="10" presetClass="entr" presetSubtype="0" fill="hold" grpId="2" nodeType="click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fade">
                                      <p:cBhvr>
                                        <p:cTn id="30" dur="500"/>
                                        <p:tgtEl>
                                          <p:spTgt spid="34"/>
                                        </p:tgtEl>
                                      </p:cBhvr>
                                    </p:animEffect>
                                  </p:childTnLst>
                                </p:cTn>
                              </p:par>
                              <p:par>
                                <p:cTn id="31" presetID="42" presetClass="path" presetSubtype="0" accel="50000" decel="50000" fill="hold" grpId="0" nodeType="withEffect">
                                  <p:stCondLst>
                                    <p:cond delay="0"/>
                                  </p:stCondLst>
                                  <p:childTnLst>
                                    <p:animMotion origin="layout" path="M -3.33333E-6 3.7037E-7 L 0.40052 -0.0044 " pathEditMode="relative" rAng="0" ptsTypes="AA">
                                      <p:cBhvr>
                                        <p:cTn id="32" dur="1000" fill="hold"/>
                                        <p:tgtEl>
                                          <p:spTgt spid="34"/>
                                        </p:tgtEl>
                                        <p:attrNameLst>
                                          <p:attrName>ppt_x</p:attrName>
                                          <p:attrName>ppt_y</p:attrName>
                                        </p:attrNameLst>
                                      </p:cBhvr>
                                      <p:rCtr x="20017" y="-231"/>
                                    </p:animMotion>
                                  </p:childTnLst>
                                </p:cTn>
                              </p:par>
                            </p:childTnLst>
                          </p:cTn>
                        </p:par>
                      </p:childTnLst>
                    </p:cTn>
                  </p:par>
                </p:childTnLst>
              </p:cTn>
              <p:nextCondLst>
                <p:cond evt="onClick" delay="0">
                  <p:tgtEl>
                    <p:spTgt spid="33"/>
                  </p:tgtEl>
                </p:cond>
              </p:nextCondLst>
            </p:seq>
            <p:seq concurrent="1" nextAc="seek">
              <p:cTn id="33" restart="whenNotActive" fill="hold" evtFilter="cancelBubble" nodeType="interactiveSeq">
                <p:stCondLst>
                  <p:cond evt="onClick" delay="0">
                    <p:tgtEl>
                      <p:spTgt spid="34"/>
                    </p:tgtEl>
                  </p:cond>
                </p:stCondLst>
                <p:endSync evt="end" delay="0">
                  <p:rtn val="all"/>
                </p:endSync>
                <p:childTnLst>
                  <p:par>
                    <p:cTn id="34" fill="hold">
                      <p:stCondLst>
                        <p:cond delay="0"/>
                      </p:stCondLst>
                      <p:childTnLst>
                        <p:par>
                          <p:cTn id="35" fill="hold">
                            <p:stCondLst>
                              <p:cond delay="0"/>
                            </p:stCondLst>
                            <p:childTnLst>
                              <p:par>
                                <p:cTn id="36" presetID="10" presetClass="exit" presetSubtype="0" fill="hold" grpId="1" nodeType="clickEffect">
                                  <p:stCondLst>
                                    <p:cond delay="0"/>
                                  </p:stCondLst>
                                  <p:childTnLst>
                                    <p:animEffect transition="out" filter="fade">
                                      <p:cBhvr>
                                        <p:cTn id="37" dur="500"/>
                                        <p:tgtEl>
                                          <p:spTgt spid="34"/>
                                        </p:tgtEl>
                                      </p:cBhvr>
                                    </p:animEffect>
                                    <p:set>
                                      <p:cBhvr>
                                        <p:cTn id="38" dur="1" fill="hold">
                                          <p:stCondLst>
                                            <p:cond delay="499"/>
                                          </p:stCondLst>
                                        </p:cTn>
                                        <p:tgtEl>
                                          <p:spTgt spid="34"/>
                                        </p:tgtEl>
                                        <p:attrNameLst>
                                          <p:attrName>style.visibility</p:attrName>
                                        </p:attrNameLst>
                                      </p:cBhvr>
                                      <p:to>
                                        <p:strVal val="hidden"/>
                                      </p:to>
                                    </p:set>
                                  </p:childTnLst>
                                </p:cTn>
                              </p:par>
                            </p:childTnLst>
                          </p:cTn>
                        </p:par>
                      </p:childTnLst>
                    </p:cTn>
                  </p:par>
                </p:childTnLst>
              </p:cTn>
              <p:nextCondLst>
                <p:cond evt="onClick" delay="0">
                  <p:tgtEl>
                    <p:spTgt spid="34"/>
                  </p:tgtEl>
                </p:cond>
              </p:nextCondLst>
            </p:seq>
            <p:seq concurrent="1" nextAc="seek">
              <p:cTn id="39" restart="whenNotActive" fill="hold" evtFilter="cancelBubble" nodeType="interactiveSeq">
                <p:stCondLst>
                  <p:cond evt="onClick" delay="0">
                    <p:tgtEl>
                      <p:spTgt spid="35"/>
                    </p:tgtEl>
                  </p:cond>
                </p:stCondLst>
                <p:endSync evt="end" delay="0">
                  <p:rtn val="all"/>
                </p:endSync>
                <p:childTnLst>
                  <p:par>
                    <p:cTn id="40" fill="hold">
                      <p:stCondLst>
                        <p:cond delay="0"/>
                      </p:stCondLst>
                      <p:childTnLst>
                        <p:par>
                          <p:cTn id="41" fill="hold">
                            <p:stCondLst>
                              <p:cond delay="0"/>
                            </p:stCondLst>
                            <p:childTnLst>
                              <p:par>
                                <p:cTn id="42" presetID="10" presetClass="entr" presetSubtype="0" fill="hold" grpId="2" nodeType="clickEffect">
                                  <p:stCondLst>
                                    <p:cond delay="0"/>
                                  </p:stCondLst>
                                  <p:childTnLst>
                                    <p:set>
                                      <p:cBhvr>
                                        <p:cTn id="43" dur="1" fill="hold">
                                          <p:stCondLst>
                                            <p:cond delay="0"/>
                                          </p:stCondLst>
                                        </p:cTn>
                                        <p:tgtEl>
                                          <p:spTgt spid="36"/>
                                        </p:tgtEl>
                                        <p:attrNameLst>
                                          <p:attrName>style.visibility</p:attrName>
                                        </p:attrNameLst>
                                      </p:cBhvr>
                                      <p:to>
                                        <p:strVal val="visible"/>
                                      </p:to>
                                    </p:set>
                                    <p:animEffect transition="in" filter="fade">
                                      <p:cBhvr>
                                        <p:cTn id="44" dur="500"/>
                                        <p:tgtEl>
                                          <p:spTgt spid="36"/>
                                        </p:tgtEl>
                                      </p:cBhvr>
                                    </p:animEffect>
                                  </p:childTnLst>
                                </p:cTn>
                              </p:par>
                              <p:par>
                                <p:cTn id="45" presetID="42" presetClass="path" presetSubtype="0" accel="50000" decel="50000" fill="hold" grpId="0" nodeType="withEffect">
                                  <p:stCondLst>
                                    <p:cond delay="0"/>
                                  </p:stCondLst>
                                  <p:childTnLst>
                                    <p:animMotion origin="layout" path="M -4.44444E-6 -2.96296E-6 L -0.55451 -0.00231 " pathEditMode="relative" rAng="0" ptsTypes="AA">
                                      <p:cBhvr>
                                        <p:cTn id="46" dur="1000" fill="hold"/>
                                        <p:tgtEl>
                                          <p:spTgt spid="36"/>
                                        </p:tgtEl>
                                        <p:attrNameLst>
                                          <p:attrName>ppt_x</p:attrName>
                                          <p:attrName>ppt_y</p:attrName>
                                        </p:attrNameLst>
                                      </p:cBhvr>
                                      <p:rCtr x="-27726" y="-116"/>
                                    </p:animMotion>
                                  </p:childTnLst>
                                </p:cTn>
                              </p:par>
                            </p:childTnLst>
                          </p:cTn>
                        </p:par>
                      </p:childTnLst>
                    </p:cTn>
                  </p:par>
                </p:childTnLst>
              </p:cTn>
              <p:nextCondLst>
                <p:cond evt="onClick" delay="0">
                  <p:tgtEl>
                    <p:spTgt spid="35"/>
                  </p:tgtEl>
                </p:cond>
              </p:nextCondLst>
            </p:seq>
            <p:seq concurrent="1" nextAc="seek">
              <p:cTn id="47" restart="whenNotActive" fill="hold" evtFilter="cancelBubble" nodeType="interactiveSeq">
                <p:stCondLst>
                  <p:cond evt="onClick" delay="0">
                    <p:tgtEl>
                      <p:spTgt spid="36"/>
                    </p:tgtEl>
                  </p:cond>
                </p:stCondLst>
                <p:endSync evt="end" delay="0">
                  <p:rtn val="all"/>
                </p:endSync>
                <p:childTnLst>
                  <p:par>
                    <p:cTn id="48" fill="hold">
                      <p:stCondLst>
                        <p:cond delay="0"/>
                      </p:stCondLst>
                      <p:childTnLst>
                        <p:par>
                          <p:cTn id="49" fill="hold">
                            <p:stCondLst>
                              <p:cond delay="0"/>
                            </p:stCondLst>
                            <p:childTnLst>
                              <p:par>
                                <p:cTn id="50" presetID="10" presetClass="exit" presetSubtype="0" fill="hold" grpId="1" nodeType="clickEffect">
                                  <p:stCondLst>
                                    <p:cond delay="0"/>
                                  </p:stCondLst>
                                  <p:childTnLst>
                                    <p:animEffect transition="out" filter="fade">
                                      <p:cBhvr>
                                        <p:cTn id="51" dur="500"/>
                                        <p:tgtEl>
                                          <p:spTgt spid="36"/>
                                        </p:tgtEl>
                                      </p:cBhvr>
                                    </p:animEffect>
                                    <p:set>
                                      <p:cBhvr>
                                        <p:cTn id="52" dur="1" fill="hold">
                                          <p:stCondLst>
                                            <p:cond delay="499"/>
                                          </p:stCondLst>
                                        </p:cTn>
                                        <p:tgtEl>
                                          <p:spTgt spid="36"/>
                                        </p:tgtEl>
                                        <p:attrNameLst>
                                          <p:attrName>style.visibility</p:attrName>
                                        </p:attrNameLst>
                                      </p:cBhvr>
                                      <p:to>
                                        <p:strVal val="hidden"/>
                                      </p:to>
                                    </p:set>
                                  </p:childTnLst>
                                </p:cTn>
                              </p:par>
                            </p:childTnLst>
                          </p:cTn>
                        </p:par>
                      </p:childTnLst>
                    </p:cTn>
                  </p:par>
                </p:childTnLst>
              </p:cTn>
              <p:nextCondLst>
                <p:cond evt="onClick" delay="0">
                  <p:tgtEl>
                    <p:spTgt spid="36"/>
                  </p:tgtEl>
                </p:cond>
              </p:nextCondLst>
            </p:seq>
          </p:childTnLst>
        </p:cTn>
      </p:par>
    </p:tnLst>
    <p:bldLst>
      <p:bldP spid="30" grpId="0" animBg="1"/>
      <p:bldP spid="30" grpId="1" animBg="1"/>
      <p:bldP spid="30" grpId="2" animBg="1"/>
      <p:bldP spid="34" grpId="0" animBg="1"/>
      <p:bldP spid="34" grpId="1" animBg="1"/>
      <p:bldP spid="34" grpId="2" animBg="1"/>
      <p:bldP spid="36" grpId="0" animBg="1"/>
      <p:bldP spid="36" grpId="1" animBg="1"/>
      <p:bldP spid="36" grpId="2"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tx2">
                    <a:lumMod val="20000"/>
                    <a:lumOff val="80000"/>
                  </a:schemeClr>
                </a:solidFill>
              </a:rPr>
              <a:t>Parallellogram</a:t>
            </a:r>
            <a:endParaRPr lang="nl-NL" dirty="0">
              <a:solidFill>
                <a:schemeClr val="tx2">
                  <a:lumMod val="20000"/>
                  <a:lumOff val="80000"/>
                </a:schemeClr>
              </a:solidFill>
            </a:endParaRPr>
          </a:p>
        </p:txBody>
      </p:sp>
      <p:sp>
        <p:nvSpPr>
          <p:cNvPr id="3" name="Tijdelijke aanduiding voor inhoud 2"/>
          <p:cNvSpPr>
            <a:spLocks noGrp="1"/>
          </p:cNvSpPr>
          <p:nvPr>
            <p:ph idx="1"/>
          </p:nvPr>
        </p:nvSpPr>
        <p:spPr>
          <a:xfrm>
            <a:off x="457200" y="1600200"/>
            <a:ext cx="8229600" cy="4829196"/>
          </a:xfrm>
        </p:spPr>
        <p:txBody>
          <a:bodyPr>
            <a:normAutofit/>
          </a:bodyPr>
          <a:lstStyle/>
          <a:p>
            <a:endParaRPr lang="nl-NL" dirty="0" smtClean="0">
              <a:solidFill>
                <a:schemeClr val="tx2">
                  <a:lumMod val="20000"/>
                  <a:lumOff val="80000"/>
                </a:schemeClr>
              </a:solidFill>
            </a:endParaRPr>
          </a:p>
          <a:p>
            <a:endParaRPr lang="nl-NL" dirty="0">
              <a:solidFill>
                <a:schemeClr val="tx2">
                  <a:lumMod val="20000"/>
                  <a:lumOff val="80000"/>
                </a:schemeClr>
              </a:solidFill>
            </a:endParaRPr>
          </a:p>
          <a:p>
            <a:endParaRPr lang="nl-NL" dirty="0" smtClean="0">
              <a:solidFill>
                <a:schemeClr val="tx2">
                  <a:lumMod val="20000"/>
                  <a:lumOff val="80000"/>
                </a:schemeClr>
              </a:solidFill>
            </a:endParaRPr>
          </a:p>
          <a:p>
            <a:endParaRPr lang="nl-NL" dirty="0">
              <a:solidFill>
                <a:schemeClr val="tx2">
                  <a:lumMod val="20000"/>
                  <a:lumOff val="80000"/>
                </a:schemeClr>
              </a:solidFill>
            </a:endParaRPr>
          </a:p>
          <a:p>
            <a:r>
              <a:rPr lang="nl-NL" b="1" dirty="0" smtClean="0">
                <a:solidFill>
                  <a:srgbClr val="FFFF00"/>
                </a:solidFill>
              </a:rPr>
              <a:t>parallellogram</a:t>
            </a:r>
            <a:r>
              <a:rPr lang="nl-NL" dirty="0">
                <a:solidFill>
                  <a:srgbClr val="FFFF00"/>
                </a:solidFill>
              </a:rPr>
              <a:t>.</a:t>
            </a:r>
            <a:r>
              <a:rPr lang="nl-NL" dirty="0">
                <a:solidFill>
                  <a:schemeClr val="tx2">
                    <a:lumMod val="20000"/>
                    <a:lumOff val="80000"/>
                  </a:schemeClr>
                </a:solidFill>
              </a:rPr>
              <a:t/>
            </a:r>
            <a:br>
              <a:rPr lang="nl-NL" dirty="0">
                <a:solidFill>
                  <a:schemeClr val="tx2">
                    <a:lumMod val="20000"/>
                    <a:lumOff val="80000"/>
                  </a:schemeClr>
                </a:solidFill>
              </a:rPr>
            </a:br>
            <a:r>
              <a:rPr lang="nl-NL" dirty="0">
                <a:solidFill>
                  <a:schemeClr val="tx2">
                    <a:lumMod val="20000"/>
                    <a:lumOff val="80000"/>
                  </a:schemeClr>
                </a:solidFill>
              </a:rPr>
              <a:t>In het tweede plaatje zie je dat de </a:t>
            </a:r>
            <a:r>
              <a:rPr lang="nl-NL" dirty="0" smtClean="0">
                <a:solidFill>
                  <a:schemeClr val="tx2">
                    <a:lumMod val="20000"/>
                    <a:lumOff val="80000"/>
                  </a:schemeClr>
                </a:solidFill>
              </a:rPr>
              <a:t>resultante vector (de diagonaal) precies </a:t>
            </a:r>
            <a:r>
              <a:rPr lang="nl-NL" dirty="0">
                <a:solidFill>
                  <a:schemeClr val="tx2">
                    <a:lumMod val="20000"/>
                    <a:lumOff val="80000"/>
                  </a:schemeClr>
                </a:solidFill>
              </a:rPr>
              <a:t>in het snijpunt van die parallelle lijnen uitkomt.</a:t>
            </a:r>
          </a:p>
        </p:txBody>
      </p:sp>
      <p:pic>
        <p:nvPicPr>
          <p:cNvPr id="5" name="Afbeelding 4" descr="http://www.wetenschapsforum.nl/moderator/krachtvectoren/k23.png"/>
          <p:cNvPicPr/>
          <p:nvPr/>
        </p:nvPicPr>
        <p:blipFill>
          <a:blip r:embed="rId2" cstate="print"/>
          <a:srcRect/>
          <a:stretch>
            <a:fillRect/>
          </a:stretch>
        </p:blipFill>
        <p:spPr bwMode="auto">
          <a:xfrm>
            <a:off x="214282" y="1142984"/>
            <a:ext cx="5064125" cy="2103120"/>
          </a:xfrm>
          <a:prstGeom prst="rect">
            <a:avLst/>
          </a:prstGeom>
          <a:noFill/>
          <a:ln w="9525">
            <a:noFill/>
            <a:miter lim="800000"/>
            <a:headEnd/>
            <a:tailEnd/>
          </a:ln>
        </p:spPr>
      </p:pic>
      <p:pic>
        <p:nvPicPr>
          <p:cNvPr id="6" name="Afbeelding 5" descr="http://www.wetenschapsforum.nl/moderator/krachtvectoren/k33.png"/>
          <p:cNvPicPr/>
          <p:nvPr/>
        </p:nvPicPr>
        <p:blipFill>
          <a:blip r:embed="rId3" cstate="print"/>
          <a:srcRect/>
          <a:stretch>
            <a:fillRect/>
          </a:stretch>
        </p:blipFill>
        <p:spPr bwMode="auto">
          <a:xfrm>
            <a:off x="6286512" y="1214422"/>
            <a:ext cx="1941195" cy="1990725"/>
          </a:xfrm>
          <a:prstGeom prst="rect">
            <a:avLst/>
          </a:prstGeom>
          <a:noFill/>
          <a:ln w="9525">
            <a:noFill/>
            <a:miter lim="800000"/>
            <a:headEnd/>
            <a:tailEnd/>
          </a:ln>
        </p:spPr>
      </p:pic>
      <p:pic>
        <p:nvPicPr>
          <p:cNvPr id="7" name="Rectangle 3"/>
          <p:cNvPicPr>
            <a:picLocks noChangeAspect="1"/>
          </p:cNvPicPr>
          <p:nvPr/>
        </p:nvPicPr>
        <p:blipFill>
          <a:blip r:embed="rId4">
            <a:extLst>
              <a:ext uri="{28A0092B-C50C-407E-A947-70E740481C1C}">
                <a14:useLocalDpi xmlns:a14="http://schemas.microsoft.com/office/drawing/2010/main" val="0"/>
              </a:ext>
            </a:extLst>
          </a:blip>
          <a:srcRect l="50781" r="39844"/>
          <a:stretch>
            <a:fillRect/>
          </a:stretch>
        </p:blipFill>
        <p:spPr bwMode="auto">
          <a:xfrm>
            <a:off x="2071688" y="0"/>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4"/>
          <p:cNvSpPr txBox="1">
            <a:spLocks noChangeArrowheads="1"/>
          </p:cNvSpPr>
          <p:nvPr/>
        </p:nvSpPr>
        <p:spPr bwMode="auto">
          <a:xfrm>
            <a:off x="13712" y="-31750"/>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1000" b="1" i="1" dirty="0" smtClean="0">
                <a:solidFill>
                  <a:schemeClr val="bg1"/>
                </a:solidFill>
              </a:rPr>
              <a:t>Vector</a:t>
            </a:r>
            <a:endParaRPr lang="nl-NL" sz="1000" b="1" i="1" dirty="0">
              <a:solidFill>
                <a:schemeClr val="bg1"/>
              </a:solidFill>
            </a:endParaRPr>
          </a:p>
        </p:txBody>
      </p:sp>
      <p:pic>
        <p:nvPicPr>
          <p:cNvPr id="9" name="Rectangle 3"/>
          <p:cNvPicPr>
            <a:picLocks noChangeAspect="1"/>
          </p:cNvPicPr>
          <p:nvPr/>
        </p:nvPicPr>
        <p:blipFill>
          <a:blip r:embed="rId4">
            <a:extLst>
              <a:ext uri="{28A0092B-C50C-407E-A947-70E740481C1C}">
                <a14:useLocalDpi xmlns:a14="http://schemas.microsoft.com/office/drawing/2010/main" val="0"/>
              </a:ext>
            </a:extLst>
          </a:blip>
          <a:srcRect r="46297"/>
          <a:stretch>
            <a:fillRect/>
          </a:stretch>
        </p:blipFill>
        <p:spPr bwMode="auto">
          <a:xfrm>
            <a:off x="0" y="0"/>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1063</TotalTime>
  <Words>819</Words>
  <Application>Microsoft Office PowerPoint</Application>
  <PresentationFormat>Diavoorstelling (4:3)</PresentationFormat>
  <Paragraphs>150</Paragraphs>
  <Slides>14</Slides>
  <Notes>3</Notes>
  <HiddenSlides>0</HiddenSlides>
  <MMClips>0</MMClips>
  <ScaleCrop>false</ScaleCrop>
  <HeadingPairs>
    <vt:vector size="4" baseType="variant">
      <vt:variant>
        <vt:lpstr>Thema</vt:lpstr>
      </vt:variant>
      <vt:variant>
        <vt:i4>1</vt:i4>
      </vt:variant>
      <vt:variant>
        <vt:lpstr>Diatitels</vt:lpstr>
      </vt:variant>
      <vt:variant>
        <vt:i4>14</vt:i4>
      </vt:variant>
    </vt:vector>
  </HeadingPairs>
  <TitlesOfParts>
    <vt:vector size="15" baseType="lpstr">
      <vt:lpstr>Office-thema</vt:lpstr>
      <vt:lpstr>PowerPoint-presentatie</vt:lpstr>
      <vt:lpstr>Krachten hebben een grootte en richting</vt:lpstr>
      <vt:lpstr>Vector</vt:lpstr>
      <vt:lpstr>Vector</vt:lpstr>
      <vt:lpstr>Krachtenschaal</vt:lpstr>
      <vt:lpstr>Aangrijpingspunt</vt:lpstr>
      <vt:lpstr>Resultante / som-kracht</vt:lpstr>
      <vt:lpstr>Kop staart meth</vt:lpstr>
      <vt:lpstr>Parallellogram</vt:lpstr>
      <vt:lpstr>Nog meer vectoren</vt:lpstr>
      <vt:lpstr>Somkracht</vt:lpstr>
      <vt:lpstr>Krachten tekenen</vt:lpstr>
      <vt:lpstr>Krachten tekenen</vt:lpstr>
      <vt:lpstr>Berekenen voor krachten onder een rechte hoek: Pythagoras: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w.tomassen</dc:creator>
  <cp:lastModifiedBy>tomassen</cp:lastModifiedBy>
  <cp:revision>37</cp:revision>
  <dcterms:created xsi:type="dcterms:W3CDTF">2009-05-07T17:30:56Z</dcterms:created>
  <dcterms:modified xsi:type="dcterms:W3CDTF">2011-04-03T18:36:40Z</dcterms:modified>
</cp:coreProperties>
</file>