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89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36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10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17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03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55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7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37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49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03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9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85000">
              <a:srgbClr val="0A128C">
                <a:lumMod val="45000"/>
              </a:srgbClr>
            </a:gs>
            <a:gs pos="100000">
              <a:schemeClr val="tx2">
                <a:lumMod val="37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7918-E03C-45D6-9D8F-B2AB56A952F5}" type="datetimeFigureOut">
              <a:rPr lang="nl-NL" smtClean="0"/>
              <a:t>18-1-2011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3EDAB-880A-484C-99C9-F27A64ACA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57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bg1"/>
                </a:solidFill>
              </a:rPr>
              <a:t>Trillingstijd en frequentie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 </a:t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96944" cy="2520280"/>
          </a:xfrm>
        </p:spPr>
        <p:txBody>
          <a:bodyPr>
            <a:noAutofit/>
          </a:bodyPr>
          <a:lstStyle/>
          <a:p>
            <a:r>
              <a:rPr lang="nl-NL" sz="2800" dirty="0" smtClean="0"/>
              <a:t>Trillingstijd de tijd van één trilling in sec.    </a:t>
            </a:r>
          </a:p>
          <a:p>
            <a:r>
              <a:rPr lang="nl-NL" sz="2800" dirty="0" smtClean="0"/>
              <a:t>T in s</a:t>
            </a:r>
            <a:br>
              <a:rPr lang="nl-NL" sz="2800" dirty="0" smtClean="0"/>
            </a:br>
            <a:r>
              <a:rPr lang="nl-NL" sz="2800" dirty="0" smtClean="0"/>
              <a:t> </a:t>
            </a:r>
            <a:br>
              <a:rPr lang="nl-NL" sz="2800" dirty="0" smtClean="0"/>
            </a:br>
            <a:r>
              <a:rPr lang="nl-NL" sz="2800" dirty="0" smtClean="0"/>
              <a:t>Frequentie het aantal trillingen in 1 seconde.</a:t>
            </a:r>
          </a:p>
          <a:p>
            <a:r>
              <a:rPr lang="nl-NL" sz="2800" dirty="0" smtClean="0"/>
              <a:t>f in Hz</a:t>
            </a:r>
            <a:br>
              <a:rPr lang="nl-NL" sz="2800" dirty="0" smtClean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592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</a:t>
            </a:r>
            <a:r>
              <a:rPr lang="nl-NL" dirty="0" smtClean="0">
                <a:solidFill>
                  <a:schemeClr val="bg1"/>
                </a:solidFill>
              </a:rPr>
              <a:t>trilling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smtClean="0">
                <a:solidFill>
                  <a:schemeClr val="bg1"/>
                </a:solidFill>
              </a:rPr>
              <a:t>in 1s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f = 1 Hz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422214" y="1556792"/>
                <a:ext cx="5626968" cy="2152094"/>
              </a:xfrm>
            </p:spPr>
            <p:txBody>
              <a:bodyPr>
                <a:normAutofit/>
              </a:bodyPr>
              <a:lstStyle/>
              <a:p>
                <a:r>
                  <a:rPr lang="nl-NL" sz="2800" dirty="0" smtClean="0">
                    <a:solidFill>
                      <a:schemeClr val="bg1"/>
                    </a:solidFill>
                  </a:rPr>
                  <a:t>T </a:t>
                </a:r>
                <a:r>
                  <a:rPr lang="nl-NL" sz="2800" dirty="0">
                    <a:solidFill>
                      <a:schemeClr val="bg1"/>
                    </a:solidFill>
                  </a:rPr>
                  <a:t>= 1 s   </a:t>
                </a:r>
                <a14:m>
                  <m:oMath xmlns:m="http://schemas.openxmlformats.org/officeDocument/2006/math">
                    <m:r>
                      <a:rPr lang="nl-NL" sz="2800" b="0" i="0" smtClean="0">
                        <a:solidFill>
                          <a:schemeClr val="bg1"/>
                        </a:solidFill>
                        <a:latin typeface="Cambria Math"/>
                      </a:rPr>
                      <m:t>  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𝑓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chemeClr val="bg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𝑓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1 </m:t>
                        </m:r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=1 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𝐻𝑧</m:t>
                    </m:r>
                  </m:oMath>
                </a14:m>
                <a:r>
                  <a:rPr lang="nl-NL" sz="2800" dirty="0">
                    <a:solidFill>
                      <a:schemeClr val="bg1"/>
                    </a:solidFill>
                  </a:rPr>
                  <a:t> </a:t>
                </a:r>
                <a:r>
                  <a:rPr lang="nl-NL" sz="2800" dirty="0" smtClean="0">
                    <a:solidFill>
                      <a:schemeClr val="bg1"/>
                    </a:solidFill>
                  </a:rPr>
                  <a:t/>
                </a:r>
                <a:br>
                  <a:rPr lang="nl-NL" sz="2800" dirty="0" smtClean="0">
                    <a:solidFill>
                      <a:schemeClr val="bg1"/>
                    </a:solidFill>
                  </a:rPr>
                </a:br>
                <a:r>
                  <a:rPr lang="nl-NL" sz="2800" dirty="0" smtClean="0">
                    <a:solidFill>
                      <a:schemeClr val="bg1"/>
                    </a:solidFill>
                  </a:rPr>
                  <a:t>  </a:t>
                </a:r>
                <a:endParaRPr lang="nl-NL" sz="2800" dirty="0">
                  <a:solidFill>
                    <a:schemeClr val="bg1"/>
                  </a:solidFill>
                </a:endParaRPr>
              </a:p>
              <a:p>
                <a:r>
                  <a:rPr lang="nl-NL" sz="2800" dirty="0">
                    <a:solidFill>
                      <a:schemeClr val="bg1"/>
                    </a:solidFill>
                  </a:rPr>
                  <a:t> </a:t>
                </a:r>
                <a:r>
                  <a:rPr lang="nl-NL" sz="2800" dirty="0" smtClean="0">
                    <a:solidFill>
                      <a:schemeClr val="bg1"/>
                    </a:solidFill>
                  </a:rPr>
                  <a:t>f </a:t>
                </a:r>
                <a:r>
                  <a:rPr lang="nl-NL" sz="2800" dirty="0">
                    <a:solidFill>
                      <a:schemeClr val="bg1"/>
                    </a:solidFill>
                  </a:rPr>
                  <a:t>= 1 Hz </a:t>
                </a:r>
                <a14:m>
                  <m:oMath xmlns:m="http://schemas.openxmlformats.org/officeDocument/2006/math">
                    <m:r>
                      <a:rPr lang="nl-NL" sz="2800" b="0" i="0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𝑇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chemeClr val="bg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𝑇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1 </m:t>
                        </m:r>
                        <m:r>
                          <a:rPr lang="nl-NL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𝐻𝑧</m:t>
                        </m:r>
                      </m:den>
                    </m:f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=1 </m:t>
                    </m:r>
                    <m:r>
                      <a:rPr lang="nl-NL" sz="2800" i="1">
                        <a:solidFill>
                          <a:schemeClr val="bg1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nl-NL" sz="2800" dirty="0">
                    <a:solidFill>
                      <a:schemeClr val="bg1"/>
                    </a:solidFill>
                  </a:rPr>
                  <a:t>  </a:t>
                </a:r>
              </a:p>
              <a:p>
                <a:endParaRPr lang="nl-NL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2214" y="1556792"/>
                <a:ext cx="5626968" cy="2152094"/>
              </a:xfrm>
              <a:blipFill rotWithShape="1">
                <a:blip r:embed="rId2"/>
                <a:stretch>
                  <a:fillRect l="-184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/>
          <p:cNvPicPr/>
          <p:nvPr/>
        </p:nvPicPr>
        <p:blipFill>
          <a:blip r:embed="rId3"/>
          <a:stretch>
            <a:fillRect/>
          </a:stretch>
        </p:blipFill>
        <p:spPr>
          <a:xfrm>
            <a:off x="109846" y="1556792"/>
            <a:ext cx="2921496" cy="2109589"/>
          </a:xfrm>
          <a:prstGeom prst="rect">
            <a:avLst/>
          </a:prstGeom>
        </p:spPr>
      </p:pic>
      <p:sp>
        <p:nvSpPr>
          <p:cNvPr id="5" name="Tekstvak 6"/>
          <p:cNvSpPr txBox="1"/>
          <p:nvPr/>
        </p:nvSpPr>
        <p:spPr>
          <a:xfrm>
            <a:off x="3019932" y="2449661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289714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 </a:t>
            </a:r>
            <a:r>
              <a:rPr lang="nl-NL" dirty="0" smtClean="0">
                <a:solidFill>
                  <a:schemeClr val="bg1"/>
                </a:solidFill>
              </a:rPr>
              <a:t>trillingen </a:t>
            </a:r>
            <a:r>
              <a:rPr lang="nl-NL" dirty="0">
                <a:solidFill>
                  <a:schemeClr val="bg1"/>
                </a:solidFill>
              </a:rPr>
              <a:t>in 1s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f = </a:t>
            </a:r>
            <a:r>
              <a:rPr lang="nl-NL" dirty="0" smtClean="0">
                <a:solidFill>
                  <a:schemeClr val="bg1"/>
                </a:solidFill>
              </a:rPr>
              <a:t>2 </a:t>
            </a:r>
            <a:r>
              <a:rPr lang="nl-NL" dirty="0">
                <a:solidFill>
                  <a:schemeClr val="bg1"/>
                </a:solidFill>
              </a:rPr>
              <a:t>Hz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49" name="Afbeelding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82" y="1793386"/>
            <a:ext cx="20669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6"/>
          <p:cNvSpPr txBox="1"/>
          <p:nvPr/>
        </p:nvSpPr>
        <p:spPr>
          <a:xfrm>
            <a:off x="2781300" y="2420131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3491880" y="1700808"/>
                <a:ext cx="5040560" cy="208823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T = 0,5 s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0,5 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=2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f = 2 Hz </a:t>
                </a: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=0,5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700808"/>
                <a:ext cx="5040560" cy="2088232"/>
              </a:xfrm>
              <a:prstGeom prst="rect">
                <a:avLst/>
              </a:prstGeom>
              <a:blipFill rotWithShape="1">
                <a:blip r:embed="rId3"/>
                <a:stretch>
                  <a:fillRect l="-1932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trilling</a:t>
            </a: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7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trillingen in 1s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f = </a:t>
            </a:r>
            <a:r>
              <a:rPr lang="nl-NL" dirty="0" smtClean="0">
                <a:solidFill>
                  <a:schemeClr val="bg1"/>
                </a:solidFill>
              </a:rPr>
              <a:t>4 </a:t>
            </a:r>
            <a:r>
              <a:rPr lang="nl-NL" dirty="0">
                <a:solidFill>
                  <a:schemeClr val="bg1"/>
                </a:solidFill>
              </a:rPr>
              <a:t>Hz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ekstvak 10"/>
          <p:cNvSpPr txBox="1"/>
          <p:nvPr/>
        </p:nvSpPr>
        <p:spPr>
          <a:xfrm>
            <a:off x="3038475" y="7380605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9"/>
              <p:cNvSpPr txBox="1"/>
              <p:nvPr/>
            </p:nvSpPr>
            <p:spPr>
              <a:xfrm>
                <a:off x="4038600" y="6990080"/>
                <a:ext cx="2819400" cy="107632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T = 0,25 s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0,25 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=4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f = 4 Hz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=0,25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990080"/>
                <a:ext cx="2819400" cy="10763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190875" y="7533005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9"/>
              <p:cNvSpPr txBox="1"/>
              <p:nvPr/>
            </p:nvSpPr>
            <p:spPr>
              <a:xfrm>
                <a:off x="4191000" y="7142480"/>
                <a:ext cx="2819400" cy="107632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T = 0,25 s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0,25 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=4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f = 4 Hz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=0,25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2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7142480"/>
                <a:ext cx="2819400" cy="10763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 trilling</a:t>
            </a: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5141" name="Afbeelding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89726"/>
            <a:ext cx="20764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kstvak 10"/>
          <p:cNvSpPr txBox="1"/>
          <p:nvPr/>
        </p:nvSpPr>
        <p:spPr>
          <a:xfrm>
            <a:off x="3038475" y="7380605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9"/>
              <p:cNvSpPr txBox="1"/>
              <p:nvPr/>
            </p:nvSpPr>
            <p:spPr>
              <a:xfrm>
                <a:off x="4038600" y="6990080"/>
                <a:ext cx="2819400" cy="107632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T = 0,25 s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0,25 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=4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1100">
                    <a:effectLst/>
                    <a:ea typeface="Calibri"/>
                    <a:cs typeface="Times New Roman"/>
                  </a:rPr>
                  <a:t>f = 4 Hz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4 </m:t>
                        </m:r>
                        <m:r>
                          <a:rPr lang="nl-NL" sz="1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=0,25 </m:t>
                    </m:r>
                    <m:r>
                      <a:rPr lang="nl-NL" sz="11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1100">
                    <a:effectLst/>
                    <a:ea typeface="Times New Roman"/>
                    <a:cs typeface="Times New Roman"/>
                  </a:rPr>
                  <a:t>  </a:t>
                </a:r>
                <a:endParaRPr lang="nl-NL" sz="110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9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990080"/>
                <a:ext cx="2819400" cy="10763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4"/>
          <p:cNvSpPr txBox="1"/>
          <p:nvPr/>
        </p:nvSpPr>
        <p:spPr>
          <a:xfrm>
            <a:off x="2676525" y="2904088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13"/>
              <p:cNvSpPr txBox="1"/>
              <p:nvPr/>
            </p:nvSpPr>
            <p:spPr>
              <a:xfrm>
                <a:off x="3448050" y="1813793"/>
                <a:ext cx="5156398" cy="2186707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T = 0,25 s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</m:t>
                        </m:r>
                        <m:r>
                          <a:rPr lang="nl-NL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nl-NL" sz="24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4 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400" dirty="0">
                    <a:effectLst/>
                    <a:ea typeface="Calibri"/>
                    <a:cs typeface="Times New Roman"/>
                  </a:rPr>
                  <a:t>f = </a:t>
                </a:r>
                <a:r>
                  <a:rPr lang="nl-NL" sz="2400" dirty="0" smtClean="0">
                    <a:effectLst/>
                    <a:ea typeface="Calibri"/>
                    <a:cs typeface="Times New Roman"/>
                  </a:rPr>
                  <a:t>4 </a:t>
                </a:r>
                <a:r>
                  <a:rPr lang="nl-NL" sz="2400" dirty="0">
                    <a:effectLst/>
                    <a:ea typeface="Calibri"/>
                    <a:cs typeface="Times New Roman"/>
                  </a:rPr>
                  <a:t>Hz </a:t>
                </a:r>
                <a14:m>
                  <m:oMath xmlns:m="http://schemas.openxmlformats.org/officeDocument/2006/math"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nl-NL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</m:t>
                    </m:r>
                    <m:r>
                      <a:rPr lang="nl-NL" sz="24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25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4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21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050" y="1813793"/>
                <a:ext cx="5156398" cy="2186707"/>
              </a:xfrm>
              <a:prstGeom prst="rect">
                <a:avLst/>
              </a:prstGeom>
              <a:blipFill rotWithShape="1">
                <a:blip r:embed="rId4"/>
                <a:stretch>
                  <a:fillRect l="-1891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 trilling</a:t>
            </a: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" name="Rectangle 32"/>
          <p:cNvSpPr>
            <a:spLocks noChangeArrowheads="1"/>
          </p:cNvSpPr>
          <p:nvPr/>
        </p:nvSpPr>
        <p:spPr bwMode="auto">
          <a:xfrm>
            <a:off x="0" y="400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25 trilling</a:t>
            </a: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0" y="445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0" y="5981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2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10 </a:t>
            </a:r>
            <a:r>
              <a:rPr lang="nl-NL" dirty="0">
                <a:solidFill>
                  <a:schemeClr val="bg1"/>
                </a:solidFill>
              </a:rPr>
              <a:t>trillingen in 1s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f = 2 Hz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2834305" cy="208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13"/>
              <p:cNvSpPr txBox="1"/>
              <p:nvPr/>
            </p:nvSpPr>
            <p:spPr>
              <a:xfrm>
                <a:off x="4211960" y="1772816"/>
                <a:ext cx="4565848" cy="2457698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 smtClean="0">
                    <a:effectLst/>
                    <a:ea typeface="Calibri"/>
                    <a:cs typeface="Times New Roman"/>
                  </a:rPr>
                  <a:t>T = 0,1 s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0,1 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=10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f = 10 Hz </a:t>
                </a:r>
                <a14:m>
                  <m:oMath xmlns:m="http://schemas.openxmlformats.org/officeDocument/2006/math">
                    <m:r>
                      <a:rPr lang="nl-NL" sz="2000" b="0" i="0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=0,1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6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72816"/>
                <a:ext cx="4565848" cy="2457698"/>
              </a:xfrm>
              <a:prstGeom prst="rect">
                <a:avLst/>
              </a:prstGeom>
              <a:blipFill rotWithShape="1">
                <a:blip r:embed="rId3"/>
                <a:stretch>
                  <a:fillRect l="-1467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19"/>
          <p:cNvSpPr txBox="1"/>
          <p:nvPr/>
        </p:nvSpPr>
        <p:spPr>
          <a:xfrm>
            <a:off x="3373857" y="2796740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24120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25 </a:t>
            </a:r>
            <a:r>
              <a:rPr lang="nl-NL" dirty="0">
                <a:solidFill>
                  <a:schemeClr val="bg1"/>
                </a:solidFill>
              </a:rPr>
              <a:t>trillingen in 1s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f = </a:t>
            </a:r>
            <a:r>
              <a:rPr lang="nl-NL" dirty="0" smtClean="0">
                <a:solidFill>
                  <a:schemeClr val="bg1"/>
                </a:solidFill>
              </a:rPr>
              <a:t>25 </a:t>
            </a:r>
            <a:r>
              <a:rPr lang="nl-NL" dirty="0">
                <a:solidFill>
                  <a:schemeClr val="bg1"/>
                </a:solidFill>
              </a:rPr>
              <a:t>Hz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9822"/>
            <a:ext cx="3013273" cy="222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18"/>
              <p:cNvSpPr txBox="1"/>
              <p:nvPr/>
            </p:nvSpPr>
            <p:spPr>
              <a:xfrm>
                <a:off x="4283968" y="1609822"/>
                <a:ext cx="4392488" cy="1831357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 smtClean="0">
                    <a:effectLst/>
                    <a:ea typeface="Calibri"/>
                    <a:cs typeface="Times New Roman"/>
                  </a:rPr>
                  <a:t>T = 0,04 s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0,04 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=25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f = 25 Hz </a:t>
                </a:r>
                <a14:m>
                  <m:oMath xmlns:m="http://schemas.openxmlformats.org/officeDocument/2006/math">
                    <m:r>
                      <a:rPr lang="nl-NL" sz="2000" b="0" i="0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  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=0,04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6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609822"/>
                <a:ext cx="4392488" cy="1831357"/>
              </a:xfrm>
              <a:prstGeom prst="rect">
                <a:avLst/>
              </a:prstGeom>
              <a:blipFill rotWithShape="1">
                <a:blip r:embed="rId3"/>
                <a:stretch>
                  <a:fillRect l="-1526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19"/>
          <p:cNvSpPr txBox="1"/>
          <p:nvPr/>
        </p:nvSpPr>
        <p:spPr>
          <a:xfrm>
            <a:off x="3515122" y="2583815"/>
            <a:ext cx="51435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nl-NL" sz="1100">
                <a:effectLst/>
                <a:ea typeface="Calibri"/>
                <a:cs typeface="Times New Roman"/>
              </a:rPr>
              <a:t>1s</a:t>
            </a:r>
          </a:p>
        </p:txBody>
      </p:sp>
    </p:spTree>
    <p:extLst>
      <p:ext uri="{BB962C8B-B14F-4D97-AF65-F5344CB8AC3E}">
        <p14:creationId xmlns:p14="http://schemas.microsoft.com/office/powerpoint/2010/main" val="20052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18"/>
              <p:cNvSpPr txBox="1"/>
              <p:nvPr/>
            </p:nvSpPr>
            <p:spPr>
              <a:xfrm>
                <a:off x="1187624" y="2060848"/>
                <a:ext cx="6624736" cy="1831357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 smtClean="0">
                    <a:effectLst/>
                    <a:ea typeface="Calibri"/>
                    <a:cs typeface="Times New Roman"/>
                  </a:rPr>
                  <a:t>T = 0,0002 </a:t>
                </a:r>
                <a:r>
                  <a:rPr lang="nl-NL" sz="2000" dirty="0">
                    <a:effectLst/>
                    <a:ea typeface="Calibri"/>
                    <a:cs typeface="Times New Roman"/>
                  </a:rPr>
                  <a:t>s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𝑇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0,0</m:t>
                        </m:r>
                        <m:r>
                          <a:rPr lang="nl-NL" sz="20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002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𝑠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50000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𝐻𝑧</m:t>
                    </m:r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=50 </m:t>
                    </m:r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𝑘𝐻𝑧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nl-NL" sz="2000" dirty="0">
                    <a:effectLst/>
                    <a:ea typeface="Calibri"/>
                    <a:cs typeface="Times New Roman"/>
                  </a:rPr>
                  <a:t>f = </a:t>
                </a:r>
                <a:r>
                  <a:rPr lang="nl-NL" sz="2000" dirty="0" smtClean="0">
                    <a:effectLst/>
                    <a:ea typeface="Calibri"/>
                    <a:cs typeface="Times New Roman"/>
                  </a:rPr>
                  <a:t>50 kHz       </a:t>
                </a:r>
                <a14:m>
                  <m:oMath xmlns:m="http://schemas.openxmlformats.org/officeDocument/2006/math"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𝑓</m:t>
                        </m:r>
                      </m:den>
                    </m:f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   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𝑇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  <m:r>
                          <a:rPr lang="nl-NL" sz="20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0.000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nl-NL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𝐻𝑧</m:t>
                        </m:r>
                      </m:den>
                    </m:f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=0,0</m:t>
                    </m:r>
                    <m:r>
                      <a:rPr lang="nl-NL" sz="20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002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nl-NL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r>
                  <a:rPr lang="nl-NL" sz="2000" dirty="0">
                    <a:effectLst/>
                    <a:ea typeface="Times New Roman"/>
                    <a:cs typeface="Times New Roman"/>
                  </a:rPr>
                  <a:t>  </a:t>
                </a:r>
                <a:endParaRPr lang="nl-NL" sz="20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4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060848"/>
                <a:ext cx="6624736" cy="1831357"/>
              </a:xfrm>
              <a:prstGeom prst="rect">
                <a:avLst/>
              </a:prstGeom>
              <a:blipFill rotWithShape="1">
                <a:blip r:embed="rId2"/>
                <a:stretch>
                  <a:fillRect l="-1011"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6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Factor tabel 3 Binas</a:t>
            </a:r>
            <a:endParaRPr lang="nl-N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>
                    <a:solidFill>
                      <a:schemeClr val="bg1"/>
                    </a:solidFill>
                  </a:rPr>
                  <a:t>M	Mega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  =1.000.000</m:t>
                    </m:r>
                  </m:oMath>
                </a14:m>
                <a:endParaRPr lang="nl-NL" dirty="0" smtClean="0">
                  <a:solidFill>
                    <a:schemeClr val="bg1"/>
                  </a:solidFill>
                </a:endParaRPr>
              </a:p>
              <a:p>
                <a:r>
                  <a:rPr lang="nl-NL" dirty="0">
                    <a:solidFill>
                      <a:schemeClr val="bg1"/>
                    </a:solidFill>
                  </a:rPr>
                  <a:t>k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	Kilo		</a:t>
                </a:r>
                <a:r>
                  <a:rPr lang="nl-NL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  =1.000</m:t>
                    </m:r>
                  </m:oMath>
                </a14:m>
                <a:endParaRPr lang="nl-NL" dirty="0" smtClean="0">
                  <a:solidFill>
                    <a:schemeClr val="bg1"/>
                  </a:solidFill>
                </a:endParaRPr>
              </a:p>
              <a:p>
                <a:r>
                  <a:rPr lang="nl-NL" dirty="0" smtClean="0">
                    <a:solidFill>
                      <a:schemeClr val="bg1"/>
                    </a:solidFill>
                  </a:rPr>
                  <a:t>m   </a:t>
                </a:r>
                <a:r>
                  <a:rPr lang="nl-NL" dirty="0" err="1" smtClean="0">
                    <a:solidFill>
                      <a:schemeClr val="bg1"/>
                    </a:solidFill>
                  </a:rPr>
                  <a:t>Milli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=1/1.000</m:t>
                    </m:r>
                  </m:oMath>
                </a14:m>
                <a:endParaRPr lang="nl-NL" dirty="0" smtClean="0">
                  <a:solidFill>
                    <a:schemeClr val="bg1"/>
                  </a:solidFill>
                </a:endParaRPr>
              </a:p>
              <a:p>
                <a:r>
                  <a:rPr lang="nl-NL" dirty="0" smtClean="0">
                    <a:solidFill>
                      <a:schemeClr val="bg1"/>
                    </a:solidFill>
                  </a:rPr>
                  <a:t>μ  	Micro      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=1/1.000.000</m:t>
                    </m:r>
                  </m:oMath>
                </a14:m>
                <a:r>
                  <a:rPr lang="nl-NL" dirty="0" smtClean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1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Factor tabel 3 Binas</a:t>
            </a:r>
            <a:endParaRPr lang="nl-N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>
                    <a:solidFill>
                      <a:schemeClr val="bg1"/>
                    </a:solidFill>
                  </a:rPr>
                  <a:t>5 MHz  = 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𝐻𝑧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nl-NL" dirty="0" smtClean="0">
                    <a:solidFill>
                      <a:schemeClr val="bg1"/>
                    </a:solidFill>
                  </a:rPr>
                  <a:t>5.000.000 Hz</a:t>
                </a:r>
              </a:p>
              <a:p>
                <a:r>
                  <a:rPr lang="nl-NL" dirty="0" smtClean="0">
                    <a:solidFill>
                      <a:schemeClr val="bg1"/>
                    </a:solidFill>
                  </a:rPr>
                  <a:t>5 kHz    =	 </a:t>
                </a:r>
                <a:r>
                  <a:rPr lang="nl-NL" dirty="0">
                    <a:solidFill>
                      <a:schemeClr val="bg1"/>
                    </a:solidFill>
                  </a:rPr>
                  <a:t>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𝐻𝑧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nl-NL" dirty="0" smtClean="0">
                    <a:solidFill>
                      <a:schemeClr val="bg1"/>
                    </a:solidFill>
                  </a:rPr>
                  <a:t>5.000 Hz</a:t>
                </a:r>
              </a:p>
              <a:p>
                <a:endParaRPr lang="nl-NL" dirty="0" smtClean="0">
                  <a:solidFill>
                    <a:schemeClr val="bg1"/>
                  </a:solidFill>
                </a:endParaRPr>
              </a:p>
              <a:p>
                <a:r>
                  <a:rPr lang="nl-NL" dirty="0" smtClean="0">
                    <a:solidFill>
                      <a:schemeClr val="bg1"/>
                    </a:solidFill>
                  </a:rPr>
                  <a:t>5 </a:t>
                </a:r>
                <a:r>
                  <a:rPr lang="nl-NL" dirty="0" err="1" smtClean="0">
                    <a:solidFill>
                      <a:schemeClr val="bg1"/>
                    </a:solidFill>
                  </a:rPr>
                  <a:t>ms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      = </a:t>
                </a:r>
                <a:r>
                  <a:rPr lang="nl-NL" dirty="0">
                    <a:solidFill>
                      <a:schemeClr val="bg1"/>
                    </a:solidFill>
                  </a:rPr>
                  <a:t>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/>
                      </a:rPr>
                      <m:t>0,00</m:t>
                    </m:r>
                  </m:oMath>
                </a14:m>
                <a:r>
                  <a:rPr lang="nl-NL" dirty="0">
                    <a:solidFill>
                      <a:schemeClr val="bg1"/>
                    </a:solidFill>
                  </a:rPr>
                  <a:t>5 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s</a:t>
                </a:r>
                <a:endParaRPr lang="nl-NL" dirty="0">
                  <a:solidFill>
                    <a:schemeClr val="bg1"/>
                  </a:solidFill>
                </a:endParaRPr>
              </a:p>
              <a:p>
                <a:r>
                  <a:rPr lang="nl-NL" dirty="0" smtClean="0">
                    <a:solidFill>
                      <a:schemeClr val="bg1"/>
                    </a:solidFill>
                  </a:rPr>
                  <a:t>5 </a:t>
                </a:r>
                <a:r>
                  <a:rPr lang="nl-NL" dirty="0" err="1" smtClean="0">
                    <a:solidFill>
                      <a:schemeClr val="bg1"/>
                    </a:solidFill>
                  </a:rPr>
                  <a:t>μs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nl-NL" dirty="0">
                    <a:solidFill>
                      <a:schemeClr val="bg1"/>
                    </a:solidFill>
                  </a:rPr>
                  <a:t>= 5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𝑠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/>
                      </a:rPr>
                      <m:t>=0,00000</m:t>
                    </m:r>
                  </m:oMath>
                </a14:m>
                <a:r>
                  <a:rPr lang="nl-NL" dirty="0">
                    <a:solidFill>
                      <a:schemeClr val="bg1"/>
                    </a:solidFill>
                  </a:rPr>
                  <a:t>5 </a:t>
                </a:r>
                <a:r>
                  <a:rPr lang="nl-NL" dirty="0" smtClean="0">
                    <a:solidFill>
                      <a:schemeClr val="bg1"/>
                    </a:solidFill>
                  </a:rPr>
                  <a:t>s</a:t>
                </a:r>
                <a:endParaRPr lang="nl-N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83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251</Words>
  <Application>Microsoft Office PowerPoint</Application>
  <PresentationFormat>Diavoorstelling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Trillingstijd en frequentie   </vt:lpstr>
      <vt:lpstr>1 trilling in 1s f = 1 Hz </vt:lpstr>
      <vt:lpstr>2 trillingen in 1s f = 2 Hz</vt:lpstr>
      <vt:lpstr>4 trillingen in 1s f = 4 Hz</vt:lpstr>
      <vt:lpstr>10 trillingen in 1s f = 2 Hz</vt:lpstr>
      <vt:lpstr>25 trillingen in 1s f = 25 Hz</vt:lpstr>
      <vt:lpstr>PowerPoint-presentatie</vt:lpstr>
      <vt:lpstr>Factor tabel 3 Binas</vt:lpstr>
      <vt:lpstr>Factor tabel 3 Binas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Trillingstijd en frequentie</dc:title>
  <dc:creator>W.tomassen</dc:creator>
  <cp:lastModifiedBy>W.tomassen</cp:lastModifiedBy>
  <cp:revision>6</cp:revision>
  <dcterms:created xsi:type="dcterms:W3CDTF">2011-01-17T17:40:51Z</dcterms:created>
  <dcterms:modified xsi:type="dcterms:W3CDTF">2011-01-18T17:52:07Z</dcterms:modified>
</cp:coreProperties>
</file>