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0" r:id="rId5"/>
    <p:sldId id="261" r:id="rId6"/>
    <p:sldId id="259" r:id="rId7"/>
    <p:sldId id="262" r:id="rId8"/>
    <p:sldId id="263" r:id="rId9"/>
    <p:sldId id="258"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7" r:id="rId3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10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374" y="-3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3197006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3441581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152473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7568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2806317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A91C691-2A3C-4D00-9AC5-5FC1A5E2341F}" type="datetimeFigureOut">
              <a:rPr lang="nl-NL" smtClean="0"/>
              <a:t>22-6-2011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2903877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A91C691-2A3C-4D00-9AC5-5FC1A5E2341F}" type="datetimeFigureOut">
              <a:rPr lang="nl-NL" smtClean="0"/>
              <a:t>22-6-2011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330625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A91C691-2A3C-4D00-9AC5-5FC1A5E2341F}" type="datetimeFigureOut">
              <a:rPr lang="nl-NL" smtClean="0"/>
              <a:t>22-6-2011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2871042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A91C691-2A3C-4D00-9AC5-5FC1A5E2341F}" type="datetimeFigureOut">
              <a:rPr lang="nl-NL" smtClean="0"/>
              <a:t>22-6-2011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47071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A91C691-2A3C-4D00-9AC5-5FC1A5E2341F}" type="datetimeFigureOut">
              <a:rPr lang="nl-NL" smtClean="0"/>
              <a:t>22-6-2011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185471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A91C691-2A3C-4D00-9AC5-5FC1A5E2341F}" type="datetimeFigureOut">
              <a:rPr lang="nl-NL" smtClean="0"/>
              <a:t>22-6-2011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125971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8101E">
                <a:lumMod val="17000"/>
              </a:srgbClr>
            </a:gs>
            <a:gs pos="50000">
              <a:schemeClr val="tx2">
                <a:lumMod val="14000"/>
              </a:schemeClr>
            </a:gs>
            <a:gs pos="100000">
              <a:schemeClr val="tx2">
                <a:lumMod val="26000"/>
              </a:schemeClr>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8F14C7-F90C-44C5-A757-0EAACB2BAEBF}" type="slidenum">
              <a:rPr lang="nl-NL" smtClean="0"/>
              <a:t>‹nr.›</a:t>
            </a:fld>
            <a:endParaRPr lang="nl-NL"/>
          </a:p>
        </p:txBody>
      </p:sp>
    </p:spTree>
    <p:extLst>
      <p:ext uri="{BB962C8B-B14F-4D97-AF65-F5344CB8AC3E}">
        <p14:creationId xmlns:p14="http://schemas.microsoft.com/office/powerpoint/2010/main" val="3509857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13.png"/></Relationships>
</file>

<file path=ppt/slides/_rels/slide29.xml.rels><?xml version="1.0" encoding="UTF-8" standalone="yes"?>
<Relationships xmlns="http://schemas.openxmlformats.org/package/2006/relationships"><Relationship Id="rId3" Type="http://schemas.openxmlformats.org/officeDocument/2006/relationships/hyperlink" Target="http://www.betavakken.nl/natuurkunde" TargetMode="Externa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7.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solidFill>
                  <a:schemeClr val="bg1"/>
                </a:solidFill>
              </a:rPr>
              <a:t>Oefeningen Elektriciteit 2 AH</a:t>
            </a:r>
            <a:endParaRPr lang="nl-NL" dirty="0">
              <a:solidFill>
                <a:schemeClr val="bg1"/>
              </a:solidFill>
            </a:endParaRPr>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698768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9900" y="15240"/>
            <a:ext cx="8229600" cy="1143000"/>
          </a:xfrm>
        </p:spPr>
        <p:txBody>
          <a:bodyPr/>
          <a:lstStyle/>
          <a:p>
            <a:r>
              <a:rPr lang="nl-NL" dirty="0" smtClean="0">
                <a:solidFill>
                  <a:schemeClr val="bg1"/>
                </a:solidFill>
              </a:rPr>
              <a:t>Vraag 6</a:t>
            </a:r>
            <a:endParaRPr lang="nl-NL" dirty="0">
              <a:solidFill>
                <a:schemeClr val="bg1"/>
              </a:solidFill>
            </a:endParaRPr>
          </a:p>
        </p:txBody>
      </p:sp>
      <p:sp>
        <p:nvSpPr>
          <p:cNvPr id="3" name="Tijdelijke aanduiding voor inhoud 2"/>
          <p:cNvSpPr>
            <a:spLocks noGrp="1"/>
          </p:cNvSpPr>
          <p:nvPr>
            <p:ph idx="1"/>
          </p:nvPr>
        </p:nvSpPr>
        <p:spPr>
          <a:xfrm>
            <a:off x="469900" y="918600"/>
            <a:ext cx="8229600" cy="4525963"/>
          </a:xfrm>
        </p:spPr>
        <p:txBody>
          <a:bodyPr>
            <a:normAutofit/>
          </a:bodyPr>
          <a:lstStyle/>
          <a:p>
            <a:r>
              <a:rPr lang="nl-NL" dirty="0" smtClean="0">
                <a:solidFill>
                  <a:schemeClr val="bg1"/>
                </a:solidFill>
              </a:rPr>
              <a:t>De fiets van jan heeft een dynamo om er voor te zorgen dat de voor en </a:t>
            </a:r>
            <a:r>
              <a:rPr lang="nl-NL" dirty="0" err="1" smtClean="0">
                <a:solidFill>
                  <a:schemeClr val="bg1"/>
                </a:solidFill>
              </a:rPr>
              <a:t>achterlamp</a:t>
            </a:r>
            <a:r>
              <a:rPr lang="nl-NL" dirty="0" smtClean="0">
                <a:solidFill>
                  <a:schemeClr val="bg1"/>
                </a:solidFill>
              </a:rPr>
              <a:t> kan branden. Hoe zijn deze geschakeld?</a:t>
            </a:r>
          </a:p>
          <a:p>
            <a:pPr marL="514350" indent="-514350">
              <a:buFont typeface="+mj-lt"/>
              <a:buAutoNum type="alphaUcPeriod"/>
            </a:pPr>
            <a:r>
              <a:rPr lang="nl-NL" dirty="0" smtClean="0">
                <a:solidFill>
                  <a:srgbClr val="FFFF00"/>
                </a:solidFill>
              </a:rPr>
              <a:t>Enkel</a:t>
            </a:r>
          </a:p>
          <a:p>
            <a:pPr marL="514350" indent="-514350">
              <a:buFont typeface="+mj-lt"/>
              <a:buAutoNum type="alphaUcPeriod"/>
            </a:pPr>
            <a:r>
              <a:rPr lang="nl-NL" dirty="0" smtClean="0">
                <a:solidFill>
                  <a:srgbClr val="FFFF00"/>
                </a:solidFill>
              </a:rPr>
              <a:t>Serie</a:t>
            </a:r>
          </a:p>
          <a:p>
            <a:pPr marL="514350" indent="-514350">
              <a:buFont typeface="+mj-lt"/>
              <a:buAutoNum type="alphaUcPeriod"/>
            </a:pPr>
            <a:r>
              <a:rPr lang="nl-NL" dirty="0" smtClean="0">
                <a:solidFill>
                  <a:srgbClr val="FFFF00"/>
                </a:solidFill>
              </a:rPr>
              <a:t>Parallel</a:t>
            </a:r>
          </a:p>
          <a:p>
            <a:pPr marL="514350" indent="-514350">
              <a:buFont typeface="+mj-lt"/>
              <a:buAutoNum type="alphaUcPeriod"/>
            </a:pPr>
            <a:r>
              <a:rPr lang="nl-NL" dirty="0" smtClean="0">
                <a:solidFill>
                  <a:srgbClr val="FFFF00"/>
                </a:solidFill>
              </a:rPr>
              <a:t>Combinatie</a:t>
            </a:r>
          </a:p>
          <a:p>
            <a:pPr marL="514350" indent="-514350">
              <a:buFont typeface="+mj-lt"/>
              <a:buAutoNum type="alphaUcPeriod"/>
            </a:pPr>
            <a:r>
              <a:rPr lang="nl-NL" dirty="0" smtClean="0">
                <a:solidFill>
                  <a:srgbClr val="FFFF00"/>
                </a:solidFill>
              </a:rPr>
              <a:t>Kan je niet zeggen</a:t>
            </a:r>
            <a:endParaRPr lang="nl-NL" dirty="0">
              <a:solidFill>
                <a:srgbClr val="FFFF00"/>
              </a:solidFill>
            </a:endParaRPr>
          </a:p>
        </p:txBody>
      </p:sp>
      <p:pic>
        <p:nvPicPr>
          <p:cNvPr id="17"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36727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7</a:t>
            </a:r>
            <a:endParaRPr lang="nl-NL" dirty="0">
              <a:solidFill>
                <a:schemeClr val="bg1"/>
              </a:solidFill>
            </a:endParaRPr>
          </a:p>
        </p:txBody>
      </p:sp>
      <p:sp>
        <p:nvSpPr>
          <p:cNvPr id="3" name="Tijdelijke aanduiding voor inhoud 2"/>
          <p:cNvSpPr>
            <a:spLocks noGrp="1"/>
          </p:cNvSpPr>
          <p:nvPr>
            <p:ph idx="1"/>
          </p:nvPr>
        </p:nvSpPr>
        <p:spPr/>
        <p:txBody>
          <a:bodyPr/>
          <a:lstStyle/>
          <a:p>
            <a:pPr marL="0" indent="0">
              <a:buNone/>
            </a:pPr>
            <a:r>
              <a:rPr lang="nl-NL" dirty="0" smtClean="0">
                <a:solidFill>
                  <a:schemeClr val="bg1"/>
                </a:solidFill>
              </a:rPr>
              <a:t>Wat weet je van het verband tussen spanning en stroom in een enkele schakeling in een ideale situatie?</a:t>
            </a:r>
          </a:p>
          <a:p>
            <a:pPr marL="514350" indent="-514350">
              <a:buFont typeface="+mj-lt"/>
              <a:buAutoNum type="alphaUcPeriod"/>
            </a:pPr>
            <a:r>
              <a:rPr lang="nl-NL" dirty="0" smtClean="0">
                <a:solidFill>
                  <a:srgbClr val="FFFF00"/>
                </a:solidFill>
              </a:rPr>
              <a:t>Gelijk</a:t>
            </a:r>
          </a:p>
          <a:p>
            <a:pPr marL="514350" indent="-514350">
              <a:buFont typeface="+mj-lt"/>
              <a:buAutoNum type="alphaUcPeriod"/>
            </a:pPr>
            <a:r>
              <a:rPr lang="nl-NL" dirty="0" smtClean="0">
                <a:solidFill>
                  <a:srgbClr val="FFFF00"/>
                </a:solidFill>
              </a:rPr>
              <a:t>Evenredig</a:t>
            </a:r>
          </a:p>
          <a:p>
            <a:pPr marL="514350" indent="-514350">
              <a:buFont typeface="+mj-lt"/>
              <a:buAutoNum type="alphaUcPeriod"/>
            </a:pPr>
            <a:r>
              <a:rPr lang="nl-NL" dirty="0" smtClean="0">
                <a:solidFill>
                  <a:srgbClr val="FFFF00"/>
                </a:solidFill>
              </a:rPr>
              <a:t>Omgekeerd evenredig</a:t>
            </a:r>
          </a:p>
          <a:p>
            <a:pPr marL="514350" indent="-514350">
              <a:buFont typeface="+mj-lt"/>
              <a:buAutoNum type="alphaUcPeriod"/>
            </a:pPr>
            <a:r>
              <a:rPr lang="nl-NL" dirty="0" smtClean="0">
                <a:solidFill>
                  <a:srgbClr val="FFFF00"/>
                </a:solidFill>
              </a:rPr>
              <a:t>Kwadratisch</a:t>
            </a:r>
          </a:p>
          <a:p>
            <a:pPr marL="514350" indent="-514350">
              <a:buFont typeface="+mj-lt"/>
              <a:buAutoNum type="alphaUcPeriod"/>
            </a:pPr>
            <a:r>
              <a:rPr lang="nl-NL" dirty="0" smtClean="0">
                <a:solidFill>
                  <a:srgbClr val="FFFF00"/>
                </a:solidFill>
              </a:rPr>
              <a:t>Wortel</a:t>
            </a:r>
          </a:p>
          <a:p>
            <a:endParaRPr lang="nl-NL" dirty="0">
              <a:solidFill>
                <a:schemeClr val="bg1"/>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4031854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8</a:t>
            </a:r>
            <a:endParaRPr lang="nl-NL" dirty="0">
              <a:solidFill>
                <a:schemeClr val="bg1"/>
              </a:solidFill>
            </a:endParaRPr>
          </a:p>
        </p:txBody>
      </p:sp>
      <p:sp>
        <p:nvSpPr>
          <p:cNvPr id="3" name="Tijdelijke aanduiding voor inhoud 2"/>
          <p:cNvSpPr>
            <a:spLocks noGrp="1"/>
          </p:cNvSpPr>
          <p:nvPr>
            <p:ph idx="1"/>
          </p:nvPr>
        </p:nvSpPr>
        <p:spPr/>
        <p:txBody>
          <a:bodyPr/>
          <a:lstStyle/>
          <a:p>
            <a:pPr marL="0" indent="0">
              <a:buNone/>
            </a:pPr>
            <a:r>
              <a:rPr lang="nl-NL" dirty="0" smtClean="0">
                <a:solidFill>
                  <a:schemeClr val="bg1"/>
                </a:solidFill>
              </a:rPr>
              <a:t>Wat weet ik van de stroom door de meters?</a:t>
            </a:r>
          </a:p>
          <a:p>
            <a:pPr marL="514350" indent="-514350">
              <a:buFont typeface="+mj-lt"/>
              <a:buAutoNum type="alphaUcPeriod"/>
            </a:pPr>
            <a:r>
              <a:rPr lang="nl-NL" dirty="0" smtClean="0">
                <a:solidFill>
                  <a:srgbClr val="FFFF00"/>
                </a:solidFill>
              </a:rPr>
              <a:t>Die wordt minder </a:t>
            </a:r>
            <a:br>
              <a:rPr lang="nl-NL" dirty="0" smtClean="0">
                <a:solidFill>
                  <a:srgbClr val="FFFF00"/>
                </a:solidFill>
              </a:rPr>
            </a:br>
            <a:r>
              <a:rPr lang="nl-NL" dirty="0" smtClean="0">
                <a:solidFill>
                  <a:srgbClr val="FFFF00"/>
                </a:solidFill>
              </a:rPr>
              <a:t>(energie gaat wordt opgebruikt.)</a:t>
            </a:r>
          </a:p>
          <a:p>
            <a:pPr marL="514350" indent="-514350">
              <a:buFont typeface="+mj-lt"/>
              <a:buAutoNum type="alphaUcPeriod"/>
            </a:pPr>
            <a:r>
              <a:rPr lang="nl-NL" dirty="0" smtClean="0">
                <a:solidFill>
                  <a:srgbClr val="FFFF00"/>
                </a:solidFill>
              </a:rPr>
              <a:t>Die wordt meer</a:t>
            </a:r>
            <a:br>
              <a:rPr lang="nl-NL" dirty="0" smtClean="0">
                <a:solidFill>
                  <a:srgbClr val="FFFF00"/>
                </a:solidFill>
              </a:rPr>
            </a:br>
            <a:r>
              <a:rPr lang="nl-NL" dirty="0" smtClean="0">
                <a:solidFill>
                  <a:srgbClr val="FFFF00"/>
                </a:solidFill>
              </a:rPr>
              <a:t>(De batterij trekt harder aan de elektronen.)</a:t>
            </a:r>
          </a:p>
          <a:p>
            <a:pPr marL="514350" indent="-514350">
              <a:buFont typeface="+mj-lt"/>
              <a:buAutoNum type="alphaUcPeriod"/>
            </a:pPr>
            <a:r>
              <a:rPr lang="nl-NL" dirty="0" smtClean="0">
                <a:solidFill>
                  <a:srgbClr val="FFFF00"/>
                </a:solidFill>
              </a:rPr>
              <a:t>Die is overal het zelfde.</a:t>
            </a:r>
            <a:br>
              <a:rPr lang="nl-NL" dirty="0" smtClean="0">
                <a:solidFill>
                  <a:srgbClr val="FFFF00"/>
                </a:solidFill>
              </a:rPr>
            </a:br>
            <a:r>
              <a:rPr lang="nl-NL" dirty="0" smtClean="0">
                <a:solidFill>
                  <a:srgbClr val="FFFF00"/>
                </a:solidFill>
              </a:rPr>
              <a:t>(Stroom gaat nooit verloren)</a:t>
            </a:r>
          </a:p>
          <a:p>
            <a:pPr marL="514350" indent="-514350">
              <a:buFont typeface="+mj-lt"/>
              <a:buAutoNum type="alphaUcPeriod"/>
            </a:pPr>
            <a:r>
              <a:rPr lang="nl-NL" dirty="0" smtClean="0">
                <a:solidFill>
                  <a:srgbClr val="FFFF00"/>
                </a:solidFill>
              </a:rPr>
              <a:t>Dat kan je niet zeggen</a:t>
            </a:r>
          </a:p>
          <a:p>
            <a:endParaRPr lang="nl-NL" dirty="0">
              <a:solidFill>
                <a:schemeClr val="bg1"/>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8779" y="17780"/>
            <a:ext cx="3566764" cy="1539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9660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9</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Wat moet je doen om de lamp te </a:t>
            </a:r>
          </a:p>
          <a:p>
            <a:pPr marL="0" indent="0">
              <a:buNone/>
            </a:pPr>
            <a:r>
              <a:rPr lang="nl-NL" dirty="0" smtClean="0">
                <a:solidFill>
                  <a:schemeClr val="bg1"/>
                </a:solidFill>
              </a:rPr>
              <a:t>laten branden?</a:t>
            </a:r>
          </a:p>
          <a:p>
            <a:pPr marL="514350" indent="-514350">
              <a:buFont typeface="+mj-lt"/>
              <a:buAutoNum type="alphaUcPeriod"/>
            </a:pPr>
            <a:r>
              <a:rPr lang="nl-NL" dirty="0" smtClean="0">
                <a:solidFill>
                  <a:srgbClr val="FFFF00"/>
                </a:solidFill>
              </a:rPr>
              <a:t>De schakelaar sluiten</a:t>
            </a:r>
          </a:p>
          <a:p>
            <a:pPr marL="514350" indent="-514350">
              <a:buFont typeface="+mj-lt"/>
              <a:buAutoNum type="alphaUcPeriod"/>
            </a:pPr>
            <a:r>
              <a:rPr lang="nl-NL" dirty="0" smtClean="0">
                <a:solidFill>
                  <a:srgbClr val="FFFF00"/>
                </a:solidFill>
              </a:rPr>
              <a:t>Een lamp toevoegen samen met een extra cel.</a:t>
            </a:r>
          </a:p>
          <a:p>
            <a:pPr marL="514350" indent="-514350">
              <a:buFont typeface="+mj-lt"/>
              <a:buAutoNum type="alphaUcPeriod"/>
            </a:pPr>
            <a:r>
              <a:rPr lang="nl-NL" dirty="0" smtClean="0">
                <a:solidFill>
                  <a:srgbClr val="FFFF00"/>
                </a:solidFill>
              </a:rPr>
              <a:t>Een voedingsbron toevoegen en de schakelaar sluiten.</a:t>
            </a: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39504"/>
            <a:ext cx="2162175"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9102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10</a:t>
            </a:r>
            <a:endParaRPr lang="nl-NL" dirty="0">
              <a:solidFill>
                <a:schemeClr val="bg1"/>
              </a:solidFill>
            </a:endParaRPr>
          </a:p>
        </p:txBody>
      </p:sp>
      <p:sp>
        <p:nvSpPr>
          <p:cNvPr id="3" name="Tijdelijke aanduiding voor inhoud 2"/>
          <p:cNvSpPr>
            <a:spLocks noGrp="1"/>
          </p:cNvSpPr>
          <p:nvPr>
            <p:ph idx="1"/>
          </p:nvPr>
        </p:nvSpPr>
        <p:spPr>
          <a:xfrm>
            <a:off x="457200" y="1268760"/>
            <a:ext cx="8686800" cy="4525963"/>
          </a:xfrm>
        </p:spPr>
        <p:txBody>
          <a:bodyPr>
            <a:normAutofit fontScale="92500" lnSpcReduction="20000"/>
          </a:bodyPr>
          <a:lstStyle/>
          <a:p>
            <a:pPr marL="0" indent="0">
              <a:buNone/>
            </a:pPr>
            <a:r>
              <a:rPr lang="nl-NL" dirty="0" smtClean="0">
                <a:solidFill>
                  <a:schemeClr val="bg1"/>
                </a:solidFill>
              </a:rPr>
              <a:t>Gegeven de tekening hiernaast.</a:t>
            </a:r>
          </a:p>
          <a:p>
            <a:pPr marL="0" indent="0">
              <a:buNone/>
            </a:pPr>
            <a:r>
              <a:rPr lang="nl-NL" dirty="0" smtClean="0">
                <a:solidFill>
                  <a:schemeClr val="bg1"/>
                </a:solidFill>
              </a:rPr>
              <a:t>Op het lampje staat 6 V geschreven </a:t>
            </a:r>
          </a:p>
          <a:p>
            <a:pPr marL="0" indent="0">
              <a:buNone/>
            </a:pPr>
            <a:r>
              <a:rPr lang="nl-NL" dirty="0" smtClean="0">
                <a:solidFill>
                  <a:schemeClr val="bg1"/>
                </a:solidFill>
              </a:rPr>
              <a:t>en je weet dat de weerstand 600 </a:t>
            </a:r>
            <a:r>
              <a:rPr lang="el-GR" dirty="0" smtClean="0">
                <a:solidFill>
                  <a:schemeClr val="bg1"/>
                </a:solidFill>
              </a:rPr>
              <a:t>Ω</a:t>
            </a:r>
            <a:r>
              <a:rPr lang="nl-NL" dirty="0" smtClean="0">
                <a:solidFill>
                  <a:schemeClr val="bg1"/>
                </a:solidFill>
              </a:rPr>
              <a:t> is.</a:t>
            </a:r>
          </a:p>
          <a:p>
            <a:pPr marL="0" indent="0">
              <a:buNone/>
            </a:pPr>
            <a:r>
              <a:rPr lang="nl-NL" dirty="0" smtClean="0">
                <a:solidFill>
                  <a:schemeClr val="bg1"/>
                </a:solidFill>
              </a:rPr>
              <a:t>Hoe groot is de stroom als de schakelaar gesloten is.</a:t>
            </a:r>
          </a:p>
          <a:p>
            <a:pPr marL="514350" indent="-514350">
              <a:buFont typeface="+mj-lt"/>
              <a:buAutoNum type="alphaUcPeriod"/>
            </a:pPr>
            <a:r>
              <a:rPr lang="nl-NL" dirty="0" smtClean="0">
                <a:solidFill>
                  <a:srgbClr val="FFFF00"/>
                </a:solidFill>
              </a:rPr>
              <a:t>0 A</a:t>
            </a:r>
          </a:p>
          <a:p>
            <a:pPr marL="514350" indent="-514350">
              <a:buFont typeface="+mj-lt"/>
              <a:buAutoNum type="alphaUcPeriod"/>
            </a:pPr>
            <a:r>
              <a:rPr lang="nl-NL" dirty="0" smtClean="0">
                <a:solidFill>
                  <a:srgbClr val="FFFF00"/>
                </a:solidFill>
              </a:rPr>
              <a:t>Er loopt geen stroom de schakelaar is open</a:t>
            </a:r>
          </a:p>
          <a:p>
            <a:pPr marL="514350" indent="-514350">
              <a:buFont typeface="+mj-lt"/>
              <a:buAutoNum type="alphaUcPeriod"/>
            </a:pPr>
            <a:r>
              <a:rPr lang="nl-NL" dirty="0" smtClean="0">
                <a:solidFill>
                  <a:srgbClr val="FFFF00"/>
                </a:solidFill>
              </a:rPr>
              <a:t>0,01 A</a:t>
            </a:r>
          </a:p>
          <a:p>
            <a:pPr marL="514350" indent="-514350">
              <a:buFont typeface="+mj-lt"/>
              <a:buAutoNum type="alphaUcPeriod"/>
            </a:pPr>
            <a:r>
              <a:rPr lang="nl-NL" dirty="0" smtClean="0">
                <a:solidFill>
                  <a:srgbClr val="FFFF00"/>
                </a:solidFill>
              </a:rPr>
              <a:t>3600 A</a:t>
            </a:r>
          </a:p>
          <a:p>
            <a:pPr marL="514350" indent="-514350">
              <a:buFont typeface="+mj-lt"/>
              <a:buAutoNum type="alphaUcPeriod"/>
            </a:pPr>
            <a:r>
              <a:rPr lang="nl-NL" dirty="0" smtClean="0">
                <a:solidFill>
                  <a:srgbClr val="FFFF00"/>
                </a:solidFill>
              </a:rPr>
              <a:t>100 A</a:t>
            </a: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39504"/>
            <a:ext cx="2162175"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75819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6948264" y="0"/>
            <a:ext cx="2195736" cy="1628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2" name="Titel 1"/>
          <p:cNvSpPr>
            <a:spLocks noGrp="1"/>
          </p:cNvSpPr>
          <p:nvPr>
            <p:ph type="title"/>
          </p:nvPr>
        </p:nvSpPr>
        <p:spPr/>
        <p:txBody>
          <a:bodyPr/>
          <a:lstStyle/>
          <a:p>
            <a:r>
              <a:rPr lang="nl-NL" dirty="0" smtClean="0">
                <a:solidFill>
                  <a:schemeClr val="bg1"/>
                </a:solidFill>
              </a:rPr>
              <a:t>Vraag 11</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Wat gebeurd er </a:t>
            </a:r>
            <a:r>
              <a:rPr lang="nl-NL" dirty="0" smtClean="0">
                <a:solidFill>
                  <a:schemeClr val="bg1"/>
                </a:solidFill>
              </a:rPr>
              <a:t>als </a:t>
            </a:r>
            <a:r>
              <a:rPr lang="nl-NL" dirty="0" smtClean="0">
                <a:solidFill>
                  <a:schemeClr val="bg1"/>
                </a:solidFill>
              </a:rPr>
              <a:t>lampje 1 wordt los gedraaid?</a:t>
            </a:r>
          </a:p>
          <a:p>
            <a:pPr marL="514350" indent="-514350">
              <a:buFont typeface="+mj-lt"/>
              <a:buAutoNum type="alphaUcPeriod"/>
            </a:pPr>
            <a:r>
              <a:rPr lang="nl-NL" dirty="0" smtClean="0">
                <a:solidFill>
                  <a:srgbClr val="FFFF00"/>
                </a:solidFill>
              </a:rPr>
              <a:t>Lampje 2 gaat uit.</a:t>
            </a:r>
          </a:p>
          <a:p>
            <a:pPr marL="514350" indent="-514350">
              <a:buFont typeface="+mj-lt"/>
              <a:buAutoNum type="alphaUcPeriod"/>
            </a:pPr>
            <a:r>
              <a:rPr lang="nl-NL" dirty="0" smtClean="0">
                <a:solidFill>
                  <a:srgbClr val="FFFF00"/>
                </a:solidFill>
              </a:rPr>
              <a:t>Lampje 2 gaat gedimd branden.</a:t>
            </a:r>
          </a:p>
          <a:p>
            <a:pPr marL="514350" indent="-514350">
              <a:buFont typeface="+mj-lt"/>
              <a:buAutoNum type="alphaUcPeriod"/>
            </a:pPr>
            <a:r>
              <a:rPr lang="nl-NL" dirty="0" smtClean="0">
                <a:solidFill>
                  <a:srgbClr val="FFFF00"/>
                </a:solidFill>
              </a:rPr>
              <a:t>Lampje 2 blijft branden.</a:t>
            </a:r>
          </a:p>
          <a:p>
            <a:pPr marL="514350" indent="-514350">
              <a:buFont typeface="+mj-lt"/>
              <a:buAutoNum type="alphaUcPeriod"/>
            </a:pPr>
            <a:r>
              <a:rPr lang="nl-NL" dirty="0" smtClean="0">
                <a:solidFill>
                  <a:srgbClr val="FFFF00"/>
                </a:solidFill>
              </a:rPr>
              <a:t>Hier kan je geen antwoord op geven.</a:t>
            </a:r>
          </a:p>
          <a:p>
            <a:pPr marL="514350" indent="-514350">
              <a:buFont typeface="+mj-lt"/>
              <a:buAutoNum type="alphaUcPeriod"/>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160809"/>
            <a:ext cx="21717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2714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6948264" y="0"/>
            <a:ext cx="2195736" cy="29249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2" name="Titel 1"/>
          <p:cNvSpPr>
            <a:spLocks noGrp="1"/>
          </p:cNvSpPr>
          <p:nvPr>
            <p:ph type="title"/>
          </p:nvPr>
        </p:nvSpPr>
        <p:spPr/>
        <p:txBody>
          <a:bodyPr/>
          <a:lstStyle/>
          <a:p>
            <a:r>
              <a:rPr lang="nl-NL" dirty="0" smtClean="0">
                <a:solidFill>
                  <a:schemeClr val="bg1"/>
                </a:solidFill>
              </a:rPr>
              <a:t>Vraag 12</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Wat weet je van het schema</a:t>
            </a:r>
            <a:r>
              <a:rPr lang="nl-NL" dirty="0">
                <a:solidFill>
                  <a:schemeClr val="bg1"/>
                </a:solidFill>
              </a:rPr>
              <a:t>?</a:t>
            </a:r>
            <a:endParaRPr lang="nl-NL" dirty="0" smtClean="0">
              <a:solidFill>
                <a:schemeClr val="bg1"/>
              </a:solidFill>
            </a:endParaRPr>
          </a:p>
          <a:p>
            <a:pPr marL="514350" indent="-514350">
              <a:buFont typeface="+mj-lt"/>
              <a:buAutoNum type="alphaUcPeriod"/>
            </a:pPr>
            <a:r>
              <a:rPr lang="nl-NL" dirty="0" smtClean="0">
                <a:solidFill>
                  <a:srgbClr val="FFFF00"/>
                </a:solidFill>
              </a:rPr>
              <a:t>Een batterij geeft te weinig spanning</a:t>
            </a:r>
          </a:p>
          <a:p>
            <a:pPr marL="0" indent="0">
              <a:buNone/>
            </a:pPr>
            <a:r>
              <a:rPr lang="nl-NL" dirty="0">
                <a:solidFill>
                  <a:srgbClr val="FFFF00"/>
                </a:solidFill>
              </a:rPr>
              <a:t> </a:t>
            </a:r>
            <a:r>
              <a:rPr lang="nl-NL" dirty="0" smtClean="0">
                <a:solidFill>
                  <a:srgbClr val="FFFF00"/>
                </a:solidFill>
              </a:rPr>
              <a:t>    de lamp te laten branden.</a:t>
            </a:r>
          </a:p>
          <a:p>
            <a:pPr marL="514350" indent="-514350">
              <a:buFont typeface="+mj-lt"/>
              <a:buAutoNum type="alphaUcPeriod"/>
            </a:pPr>
            <a:r>
              <a:rPr lang="nl-NL" dirty="0" smtClean="0">
                <a:solidFill>
                  <a:srgbClr val="FFFF00"/>
                </a:solidFill>
              </a:rPr>
              <a:t>De ampèremeter moet in serie</a:t>
            </a:r>
          </a:p>
          <a:p>
            <a:pPr marL="514350" indent="-514350">
              <a:buFont typeface="+mj-lt"/>
              <a:buAutoNum type="alphaUcPeriod"/>
            </a:pPr>
            <a:r>
              <a:rPr lang="nl-NL" dirty="0" smtClean="0">
                <a:solidFill>
                  <a:srgbClr val="FFFF00"/>
                </a:solidFill>
              </a:rPr>
              <a:t>De ampèremeter moet parallel.</a:t>
            </a:r>
          </a:p>
          <a:p>
            <a:pPr marL="514350" indent="-514350">
              <a:buFont typeface="+mj-lt"/>
              <a:buAutoNum type="alphaUcPeriod"/>
            </a:pPr>
            <a:r>
              <a:rPr lang="nl-NL" dirty="0" smtClean="0">
                <a:solidFill>
                  <a:srgbClr val="FFFF00"/>
                </a:solidFill>
              </a:rPr>
              <a:t>Er is niks verkeerd.</a:t>
            </a:r>
          </a:p>
          <a:p>
            <a:pPr marL="514350" indent="-514350">
              <a:buFont typeface="+mj-lt"/>
              <a:buAutoNum type="alphaUcPeriod"/>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37728"/>
            <a:ext cx="2066925"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91442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13</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In een batterij zit</a:t>
            </a:r>
          </a:p>
          <a:p>
            <a:pPr marL="514350" indent="-514350">
              <a:buFont typeface="+mj-lt"/>
              <a:buAutoNum type="alphaUcPeriod"/>
            </a:pPr>
            <a:r>
              <a:rPr lang="nl-NL" dirty="0" smtClean="0">
                <a:solidFill>
                  <a:srgbClr val="FFFF00"/>
                </a:solidFill>
              </a:rPr>
              <a:t>Chemische energie.</a:t>
            </a:r>
          </a:p>
          <a:p>
            <a:pPr marL="514350" indent="-514350">
              <a:buFont typeface="+mj-lt"/>
              <a:buAutoNum type="alphaUcPeriod"/>
            </a:pPr>
            <a:r>
              <a:rPr lang="nl-NL" dirty="0" smtClean="0">
                <a:solidFill>
                  <a:srgbClr val="FFFF00"/>
                </a:solidFill>
              </a:rPr>
              <a:t>Elektrische energie</a:t>
            </a:r>
          </a:p>
          <a:p>
            <a:pPr marL="514350" indent="-514350">
              <a:buFont typeface="+mj-lt"/>
              <a:buAutoNum type="alphaUcPeriod"/>
            </a:pPr>
            <a:r>
              <a:rPr lang="nl-NL" dirty="0" smtClean="0">
                <a:solidFill>
                  <a:srgbClr val="FFFF00"/>
                </a:solidFill>
              </a:rPr>
              <a:t>Licht energie</a:t>
            </a:r>
          </a:p>
          <a:p>
            <a:pPr marL="514350" indent="-514350">
              <a:buFont typeface="+mj-lt"/>
              <a:buAutoNum type="alphaUcPeriod"/>
            </a:pPr>
            <a:r>
              <a:rPr lang="nl-NL" dirty="0" smtClean="0">
                <a:solidFill>
                  <a:srgbClr val="FFFF00"/>
                </a:solidFill>
              </a:rPr>
              <a:t>Warmte energie</a:t>
            </a:r>
          </a:p>
          <a:p>
            <a:pPr marL="514350" indent="-514350">
              <a:buFont typeface="+mj-lt"/>
              <a:buAutoNum type="alphaUcPeriod"/>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1824947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14</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Welke twee energie vormen worden geleverd door een ventilator</a:t>
            </a:r>
          </a:p>
          <a:p>
            <a:pPr marL="514350" indent="-514350">
              <a:buFont typeface="+mj-lt"/>
              <a:buAutoNum type="alphaUcPeriod"/>
            </a:pPr>
            <a:r>
              <a:rPr lang="nl-NL" dirty="0" smtClean="0">
                <a:solidFill>
                  <a:srgbClr val="FFFF00"/>
                </a:solidFill>
              </a:rPr>
              <a:t>Elektriciteit en beweging.</a:t>
            </a:r>
          </a:p>
          <a:p>
            <a:pPr marL="514350" indent="-514350">
              <a:buFont typeface="+mj-lt"/>
              <a:buAutoNum type="alphaUcPeriod"/>
            </a:pPr>
            <a:r>
              <a:rPr lang="nl-NL" dirty="0" smtClean="0">
                <a:solidFill>
                  <a:srgbClr val="FFFF00"/>
                </a:solidFill>
              </a:rPr>
              <a:t>Elektriciteit en warmte</a:t>
            </a:r>
          </a:p>
          <a:p>
            <a:pPr marL="514350" indent="-514350">
              <a:buFont typeface="+mj-lt"/>
              <a:buAutoNum type="alphaUcPeriod"/>
            </a:pPr>
            <a:r>
              <a:rPr lang="nl-NL" dirty="0" smtClean="0">
                <a:solidFill>
                  <a:srgbClr val="FFFF00"/>
                </a:solidFill>
              </a:rPr>
              <a:t>Beweging en Warmte</a:t>
            </a:r>
          </a:p>
          <a:p>
            <a:pPr marL="514350" indent="-514350">
              <a:buFont typeface="+mj-lt"/>
              <a:buAutoNum type="alphaUcPeriod"/>
            </a:pPr>
            <a:r>
              <a:rPr lang="nl-NL" dirty="0" smtClean="0">
                <a:solidFill>
                  <a:srgbClr val="FFFF00"/>
                </a:solidFill>
              </a:rPr>
              <a:t>Licht en geluid</a:t>
            </a:r>
          </a:p>
          <a:p>
            <a:pPr marL="514350" indent="-514350">
              <a:buFont typeface="+mj-lt"/>
              <a:buAutoNum type="alphaUcPeriod"/>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3203433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15</a:t>
            </a:r>
            <a:endParaRPr lang="nl-NL" dirty="0">
              <a:solidFill>
                <a:schemeClr val="bg1"/>
              </a:solidFill>
            </a:endParaRPr>
          </a:p>
        </p:txBody>
      </p:sp>
      <p:sp>
        <p:nvSpPr>
          <p:cNvPr id="3" name="Tijdelijke aanduiding voor inhoud 2"/>
          <p:cNvSpPr>
            <a:spLocks noGrp="1"/>
          </p:cNvSpPr>
          <p:nvPr>
            <p:ph idx="1"/>
          </p:nvPr>
        </p:nvSpPr>
        <p:spPr>
          <a:xfrm>
            <a:off x="467568" y="1124744"/>
            <a:ext cx="8229600" cy="4525963"/>
          </a:xfrm>
        </p:spPr>
        <p:txBody>
          <a:bodyPr>
            <a:normAutofit/>
          </a:bodyPr>
          <a:lstStyle/>
          <a:p>
            <a:pPr marL="0" indent="0">
              <a:buNone/>
            </a:pPr>
            <a:r>
              <a:rPr lang="nl-NL" dirty="0" smtClean="0">
                <a:solidFill>
                  <a:schemeClr val="bg1"/>
                </a:solidFill>
              </a:rPr>
              <a:t>De weerstand blijft gelijk. Welk antwoord vult de volgende zin correct aan. Als je de stroomsterkte groter wilt maken…</a:t>
            </a:r>
          </a:p>
          <a:p>
            <a:pPr marL="0" indent="0">
              <a:buNone/>
            </a:pPr>
            <a:endParaRPr lang="nl-NL" dirty="0" smtClean="0">
              <a:solidFill>
                <a:schemeClr val="bg1"/>
              </a:solidFill>
            </a:endParaRPr>
          </a:p>
          <a:p>
            <a:pPr marL="514350" indent="-514350">
              <a:buFont typeface="+mj-lt"/>
              <a:buAutoNum type="alphaUcPeriod"/>
            </a:pPr>
            <a:r>
              <a:rPr lang="nl-NL" dirty="0" smtClean="0">
                <a:solidFill>
                  <a:srgbClr val="FFFF00"/>
                </a:solidFill>
              </a:rPr>
              <a:t>moet je de spanning kleiner </a:t>
            </a:r>
          </a:p>
          <a:p>
            <a:pPr marL="514350" indent="-514350">
              <a:buFont typeface="+mj-lt"/>
              <a:buAutoNum type="alphaUcPeriod"/>
            </a:pPr>
            <a:r>
              <a:rPr lang="nl-NL" dirty="0" smtClean="0">
                <a:solidFill>
                  <a:srgbClr val="FFFF00"/>
                </a:solidFill>
              </a:rPr>
              <a:t>moet je de spanning groter</a:t>
            </a:r>
          </a:p>
          <a:p>
            <a:pPr marL="514350" indent="-514350">
              <a:buFont typeface="+mj-lt"/>
              <a:buAutoNum type="alphaUcPeriod"/>
            </a:pPr>
            <a:r>
              <a:rPr lang="nl-NL" dirty="0" smtClean="0">
                <a:solidFill>
                  <a:srgbClr val="FFFF00"/>
                </a:solidFill>
              </a:rPr>
              <a:t>kun je niet weten hoe de spanning </a:t>
            </a:r>
            <a:r>
              <a:rPr lang="nl-NL" dirty="0" smtClean="0">
                <a:solidFill>
                  <a:srgbClr val="FFFF00"/>
                </a:solidFill>
              </a:rPr>
              <a:t>verandert.</a:t>
            </a:r>
            <a:endParaRPr lang="nl-NL" dirty="0" smtClean="0">
              <a:solidFill>
                <a:srgbClr val="FFFF00"/>
              </a:solidFill>
            </a:endParaRPr>
          </a:p>
          <a:p>
            <a:pPr marL="514350" indent="-514350">
              <a:buFont typeface="+mj-lt"/>
              <a:buAutoNum type="alphaUcPeriod"/>
            </a:pPr>
            <a:r>
              <a:rPr lang="nl-NL" dirty="0" smtClean="0">
                <a:solidFill>
                  <a:srgbClr val="FFFF00"/>
                </a:solidFill>
              </a:rPr>
              <a:t>blijft de spanning gelijk</a:t>
            </a:r>
          </a:p>
          <a:p>
            <a:pPr marL="0" indent="0">
              <a:buNone/>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979861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9900" y="63500"/>
            <a:ext cx="8229600" cy="1143000"/>
          </a:xfrm>
        </p:spPr>
        <p:txBody>
          <a:bodyPr/>
          <a:lstStyle/>
          <a:p>
            <a:r>
              <a:rPr lang="nl-NL" dirty="0" smtClean="0">
                <a:solidFill>
                  <a:schemeClr val="bg1"/>
                </a:solidFill>
              </a:rPr>
              <a:t>Vraag 1</a:t>
            </a:r>
            <a:endParaRPr lang="nl-NL" dirty="0">
              <a:solidFill>
                <a:schemeClr val="bg1"/>
              </a:solidFill>
            </a:endParaRPr>
          </a:p>
        </p:txBody>
      </p:sp>
      <mc:AlternateContent xmlns:mc="http://schemas.openxmlformats.org/markup-compatibility/2006" xmlns:a14="http://schemas.microsoft.com/office/drawing/2010/main">
        <mc:Choice Requires="a14">
          <p:sp>
            <p:nvSpPr>
              <p:cNvPr id="5" name="Tijdelijke aanduiding voor inhoud 4"/>
              <p:cNvSpPr>
                <a:spLocks noGrp="1"/>
              </p:cNvSpPr>
              <p:nvPr>
                <p:ph idx="1"/>
              </p:nvPr>
            </p:nvSpPr>
            <p:spPr>
              <a:xfrm>
                <a:off x="469890" y="1052736"/>
                <a:ext cx="8229600" cy="4525963"/>
              </a:xfrm>
            </p:spPr>
            <p:txBody>
              <a:bodyPr>
                <a:normAutofit lnSpcReduction="10000"/>
              </a:bodyPr>
              <a:lstStyle/>
              <a:p>
                <a:pPr marL="0" indent="0" fontAlgn="t">
                  <a:buNone/>
                </a:pPr>
                <a:r>
                  <a:rPr lang="nl-NL" dirty="0" smtClean="0">
                    <a:solidFill>
                      <a:schemeClr val="bg1"/>
                    </a:solidFill>
                  </a:rPr>
                  <a:t>Schrijf 25 µA wetenschappelijk?</a:t>
                </a:r>
                <a:endParaRPr lang="nl-NL" dirty="0">
                  <a:solidFill>
                    <a:schemeClr val="bg1"/>
                  </a:solidFill>
                </a:endParaRPr>
              </a:p>
              <a:p>
                <a:pPr marL="514350" indent="-514350" fontAlgn="t">
                  <a:buFont typeface="+mj-lt"/>
                  <a:buAutoNum type="alphaUcPeriod"/>
                </a:pPr>
                <a:r>
                  <a:rPr lang="nl-NL" dirty="0" smtClean="0">
                    <a:solidFill>
                      <a:schemeClr val="bg1"/>
                    </a:solidFill>
                  </a:rPr>
                  <a:t>0,000025 A</a:t>
                </a:r>
                <a:endParaRPr lang="nl-NL" dirty="0">
                  <a:solidFill>
                    <a:schemeClr val="bg1"/>
                  </a:solidFill>
                </a:endParaRPr>
              </a:p>
              <a:p>
                <a:pPr marL="514350" indent="-514350" fontAlgn="t">
                  <a:buFont typeface="+mj-lt"/>
                  <a:buAutoNum type="alphaUcPeriod"/>
                </a:pPr>
                <a:r>
                  <a:rPr lang="nl-NL" dirty="0" smtClean="0">
                    <a:solidFill>
                      <a:schemeClr val="bg1"/>
                    </a:solidFill>
                  </a:rPr>
                  <a:t>0,0025 A</a:t>
                </a:r>
                <a:endParaRPr lang="nl-NL" dirty="0">
                  <a:solidFill>
                    <a:schemeClr val="bg1"/>
                  </a:solidFill>
                </a:endParaRPr>
              </a:p>
              <a:p>
                <a:pPr marL="514350" indent="-514350" fontAlgn="t">
                  <a:buFont typeface="+mj-lt"/>
                  <a:buAutoNum type="alphaUcPeriod"/>
                </a:pPr>
                <a:r>
                  <a:rPr lang="nl-NL" dirty="0" smtClean="0">
                    <a:solidFill>
                      <a:schemeClr val="bg1"/>
                    </a:solidFill>
                  </a:rPr>
                  <a:t>25.000 A</a:t>
                </a:r>
              </a:p>
              <a:p>
                <a:pPr marL="514350" indent="-514350" fontAlgn="t">
                  <a:buFont typeface="+mj-lt"/>
                  <a:buAutoNum type="alphaUcPeriod"/>
                </a:pPr>
                <a:r>
                  <a:rPr lang="nl-NL" dirty="0" smtClean="0">
                    <a:solidFill>
                      <a:schemeClr val="bg1"/>
                    </a:solidFill>
                  </a:rPr>
                  <a:t>25.000.000 A</a:t>
                </a:r>
                <a:endParaRPr lang="nl-NL" dirty="0">
                  <a:solidFill>
                    <a:schemeClr val="bg1"/>
                  </a:solidFill>
                </a:endParaRPr>
              </a:p>
              <a:p>
                <a:pPr marL="514350" indent="-514350" fontAlgn="t">
                  <a:buFont typeface="+mj-lt"/>
                  <a:buAutoNum type="alphaUcPeriod"/>
                </a:pPr>
                <a14:m>
                  <m:oMath xmlns:m="http://schemas.openxmlformats.org/officeDocument/2006/math">
                    <m:r>
                      <a:rPr lang="en-US" b="0" i="1" smtClean="0">
                        <a:solidFill>
                          <a:schemeClr val="bg1"/>
                        </a:solidFill>
                        <a:latin typeface="Cambria Math"/>
                      </a:rPr>
                      <m:t>25 </m:t>
                    </m:r>
                    <m:sSup>
                      <m:sSupPr>
                        <m:ctrlPr>
                          <a:rPr lang="en-US" b="0" i="1" smtClean="0">
                            <a:solidFill>
                              <a:schemeClr val="bg1"/>
                            </a:solidFill>
                            <a:latin typeface="Cambria Math"/>
                          </a:rPr>
                        </m:ctrlPr>
                      </m:sSupPr>
                      <m:e>
                        <m:r>
                          <a:rPr lang="en-US" b="0" i="1" smtClean="0">
                            <a:solidFill>
                              <a:schemeClr val="bg1"/>
                            </a:solidFill>
                            <a:latin typeface="Cambria Math"/>
                          </a:rPr>
                          <m:t>10</m:t>
                        </m:r>
                      </m:e>
                      <m:sup>
                        <m:r>
                          <a:rPr lang="en-US" b="0" i="1" smtClean="0">
                            <a:solidFill>
                              <a:schemeClr val="bg1"/>
                            </a:solidFill>
                            <a:latin typeface="Cambria Math"/>
                          </a:rPr>
                          <m:t>−6</m:t>
                        </m:r>
                      </m:sup>
                    </m:sSup>
                    <m:r>
                      <a:rPr lang="en-US" b="0" i="1" smtClean="0">
                        <a:solidFill>
                          <a:schemeClr val="bg1"/>
                        </a:solidFill>
                        <a:latin typeface="Cambria Math"/>
                      </a:rPr>
                      <m:t> </m:t>
                    </m:r>
                    <m:r>
                      <a:rPr lang="en-US" b="0" i="1" smtClean="0">
                        <a:solidFill>
                          <a:schemeClr val="bg1"/>
                        </a:solidFill>
                        <a:latin typeface="Cambria Math"/>
                      </a:rPr>
                      <m:t>𝐴</m:t>
                    </m:r>
                  </m:oMath>
                </a14:m>
                <a:endParaRPr lang="nl-NL" dirty="0" smtClean="0">
                  <a:solidFill>
                    <a:schemeClr val="bg1"/>
                  </a:solidFill>
                </a:endParaRPr>
              </a:p>
              <a:p>
                <a:pPr marL="514350" indent="-514350" fontAlgn="t">
                  <a:buFont typeface="+mj-lt"/>
                  <a:buAutoNum type="alphaUcPeriod"/>
                </a:pPr>
                <a14:m>
                  <m:oMath xmlns:m="http://schemas.openxmlformats.org/officeDocument/2006/math">
                    <m:r>
                      <a:rPr lang="en-US" b="0" i="1" smtClean="0">
                        <a:solidFill>
                          <a:schemeClr val="bg1"/>
                        </a:solidFill>
                        <a:latin typeface="Cambria Math"/>
                      </a:rPr>
                      <m:t>2,5 </m:t>
                    </m:r>
                    <m:sSup>
                      <m:sSupPr>
                        <m:ctrlPr>
                          <a:rPr lang="en-US" b="0" i="1" smtClean="0">
                            <a:solidFill>
                              <a:schemeClr val="bg1"/>
                            </a:solidFill>
                            <a:latin typeface="Cambria Math"/>
                          </a:rPr>
                        </m:ctrlPr>
                      </m:sSupPr>
                      <m:e>
                        <m:r>
                          <a:rPr lang="en-US" b="0" i="1" smtClean="0">
                            <a:solidFill>
                              <a:schemeClr val="bg1"/>
                            </a:solidFill>
                            <a:latin typeface="Cambria Math"/>
                          </a:rPr>
                          <m:t>10</m:t>
                        </m:r>
                      </m:e>
                      <m:sup>
                        <m:r>
                          <a:rPr lang="en-US" b="0" i="1" smtClean="0">
                            <a:solidFill>
                              <a:schemeClr val="bg1"/>
                            </a:solidFill>
                            <a:latin typeface="Cambria Math"/>
                          </a:rPr>
                          <m:t>−5</m:t>
                        </m:r>
                      </m:sup>
                    </m:sSup>
                    <m:r>
                      <a:rPr lang="en-US" b="0" i="1" smtClean="0">
                        <a:solidFill>
                          <a:schemeClr val="bg1"/>
                        </a:solidFill>
                        <a:latin typeface="Cambria Math"/>
                      </a:rPr>
                      <m:t> </m:t>
                    </m:r>
                    <m:r>
                      <a:rPr lang="en-US" b="0" i="1" smtClean="0">
                        <a:solidFill>
                          <a:schemeClr val="bg1"/>
                        </a:solidFill>
                        <a:latin typeface="Cambria Math"/>
                      </a:rPr>
                      <m:t>𝐴</m:t>
                    </m:r>
                  </m:oMath>
                </a14:m>
                <a:endParaRPr lang="nl-NL" dirty="0" smtClean="0">
                  <a:solidFill>
                    <a:schemeClr val="bg1"/>
                  </a:solidFill>
                </a:endParaRPr>
              </a:p>
              <a:p>
                <a:pPr marL="514350" indent="-514350" fontAlgn="t">
                  <a:buFont typeface="+mj-lt"/>
                  <a:buAutoNum type="alphaUcPeriod"/>
                </a:pPr>
                <a14:m>
                  <m:oMath xmlns:m="http://schemas.openxmlformats.org/officeDocument/2006/math">
                    <m:r>
                      <a:rPr lang="en-US" b="0" i="1" smtClean="0">
                        <a:solidFill>
                          <a:schemeClr val="bg1"/>
                        </a:solidFill>
                        <a:latin typeface="Cambria Math"/>
                      </a:rPr>
                      <m:t>2,5 </m:t>
                    </m:r>
                    <m:sSup>
                      <m:sSupPr>
                        <m:ctrlPr>
                          <a:rPr lang="en-US" b="0" i="1" smtClean="0">
                            <a:solidFill>
                              <a:schemeClr val="bg1"/>
                            </a:solidFill>
                            <a:latin typeface="Cambria Math"/>
                          </a:rPr>
                        </m:ctrlPr>
                      </m:sSupPr>
                      <m:e>
                        <m:r>
                          <a:rPr lang="en-US" b="0" i="1" smtClean="0">
                            <a:solidFill>
                              <a:schemeClr val="bg1"/>
                            </a:solidFill>
                            <a:latin typeface="Cambria Math"/>
                          </a:rPr>
                          <m:t>10</m:t>
                        </m:r>
                      </m:e>
                      <m:sup>
                        <m:r>
                          <a:rPr lang="en-US" b="0" i="1" smtClean="0">
                            <a:solidFill>
                              <a:schemeClr val="bg1"/>
                            </a:solidFill>
                            <a:latin typeface="Cambria Math"/>
                          </a:rPr>
                          <m:t>−7</m:t>
                        </m:r>
                      </m:sup>
                    </m:sSup>
                    <m:r>
                      <a:rPr lang="en-US" b="0" i="1" smtClean="0">
                        <a:solidFill>
                          <a:schemeClr val="bg1"/>
                        </a:solidFill>
                        <a:latin typeface="Cambria Math"/>
                      </a:rPr>
                      <m:t> </m:t>
                    </m:r>
                    <m:r>
                      <a:rPr lang="en-US" b="0" i="1" smtClean="0">
                        <a:solidFill>
                          <a:schemeClr val="bg1"/>
                        </a:solidFill>
                        <a:latin typeface="Cambria Math"/>
                      </a:rPr>
                      <m:t>𝐴</m:t>
                    </m:r>
                  </m:oMath>
                </a14:m>
                <a:endParaRPr lang="nl-NL" dirty="0">
                  <a:solidFill>
                    <a:schemeClr val="bg1"/>
                  </a:solidFill>
                </a:endParaRPr>
              </a:p>
              <a:p>
                <a:pPr marL="0" indent="0">
                  <a:buNone/>
                </a:pPr>
                <a:endParaRPr lang="nl-NL" dirty="0">
                  <a:solidFill>
                    <a:schemeClr val="bg1"/>
                  </a:solidFill>
                </a:endParaRPr>
              </a:p>
            </p:txBody>
          </p:sp>
        </mc:Choice>
        <mc:Fallback xmlns="">
          <p:sp>
            <p:nvSpPr>
              <p:cNvPr id="5" name="Tijdelijke aanduiding voor inhoud 4"/>
              <p:cNvSpPr>
                <a:spLocks noGrp="1" noRot="1" noChangeAspect="1" noMove="1" noResize="1" noEditPoints="1" noAdjustHandles="1" noChangeArrowheads="1" noChangeShapeType="1" noTextEdit="1"/>
              </p:cNvSpPr>
              <p:nvPr>
                <p:ph idx="1"/>
              </p:nvPr>
            </p:nvSpPr>
            <p:spPr>
              <a:xfrm>
                <a:off x="469890" y="1052736"/>
                <a:ext cx="8229600" cy="4525963"/>
              </a:xfrm>
              <a:blipFill rotWithShape="1">
                <a:blip r:embed="rId3"/>
                <a:stretch>
                  <a:fillRect l="-1926" t="-2561"/>
                </a:stretch>
              </a:blipFill>
            </p:spPr>
            <p:txBody>
              <a:bodyPr/>
              <a:lstStyle/>
              <a:p>
                <a:r>
                  <a:rPr lang="nl-NL">
                    <a:noFill/>
                  </a:rPr>
                  <a:t> </a:t>
                </a:r>
              </a:p>
            </p:txBody>
          </p:sp>
        </mc:Fallback>
      </mc:AlternateContent>
      <p:pic>
        <p:nvPicPr>
          <p:cNvPr id="6" name="PRS Question Icon" descr="PRS Question Icon"/>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24532714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16</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fontScale="92500"/>
          </a:bodyPr>
          <a:lstStyle/>
          <a:p>
            <a:pPr marL="0" indent="0">
              <a:buNone/>
            </a:pPr>
            <a:r>
              <a:rPr lang="nl-NL" dirty="0" smtClean="0">
                <a:solidFill>
                  <a:schemeClr val="bg1"/>
                </a:solidFill>
              </a:rPr>
              <a:t>Het stopcontact is een spanningsbron.</a:t>
            </a:r>
          </a:p>
          <a:p>
            <a:pPr marL="0" indent="0">
              <a:buNone/>
            </a:pPr>
            <a:r>
              <a:rPr lang="nl-NL" dirty="0" smtClean="0">
                <a:solidFill>
                  <a:schemeClr val="bg1"/>
                </a:solidFill>
              </a:rPr>
              <a:t>Is deze uitspraak waar of niet?"</a:t>
            </a:r>
          </a:p>
          <a:p>
            <a:pPr marL="514350" indent="-514350">
              <a:buFont typeface="+mj-lt"/>
              <a:buAutoNum type="alphaUcPeriod"/>
            </a:pPr>
            <a:r>
              <a:rPr lang="nl-NL" dirty="0" smtClean="0">
                <a:solidFill>
                  <a:srgbClr val="FFFF00"/>
                </a:solidFill>
              </a:rPr>
              <a:t>Nee, de spanning komt via kabels van een energie centrale.</a:t>
            </a:r>
          </a:p>
          <a:p>
            <a:pPr marL="514350" indent="-514350">
              <a:buFont typeface="+mj-lt"/>
              <a:buAutoNum type="alphaUcPeriod"/>
            </a:pPr>
            <a:r>
              <a:rPr lang="nl-NL" dirty="0" smtClean="0">
                <a:solidFill>
                  <a:srgbClr val="FFFF00"/>
                </a:solidFill>
              </a:rPr>
              <a:t>Ja, anders zou je er geen apparaten mee kunnen laten werken.</a:t>
            </a:r>
          </a:p>
          <a:p>
            <a:pPr marL="514350" indent="-514350">
              <a:buFont typeface="+mj-lt"/>
              <a:buAutoNum type="alphaUcPeriod"/>
            </a:pPr>
            <a:r>
              <a:rPr lang="nl-NL" dirty="0" smtClean="0">
                <a:solidFill>
                  <a:srgbClr val="FFFF00"/>
                </a:solidFill>
              </a:rPr>
              <a:t>Nee, maar alleen als je er een apparaat op aansluit.</a:t>
            </a:r>
          </a:p>
          <a:p>
            <a:pPr marL="514350" indent="-514350">
              <a:buFont typeface="+mj-lt"/>
              <a:buAutoNum type="alphaUcPeriod"/>
            </a:pPr>
            <a:r>
              <a:rPr lang="nl-NL" dirty="0" smtClean="0">
                <a:solidFill>
                  <a:srgbClr val="FFFF00"/>
                </a:solidFill>
              </a:rPr>
              <a:t>Ja, maar alleen als je er een apparaat op aansluit.</a:t>
            </a:r>
          </a:p>
          <a:p>
            <a:pPr marL="0" indent="0">
              <a:buNone/>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42928351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17</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Rubber noemen we een isolator. Toch gaat bij bliksem een deel van de stroom door het rubber van de autobanden. Wat is de beste beschrijving van een isolator.</a:t>
            </a:r>
          </a:p>
          <a:p>
            <a:pPr marL="514350" indent="-514350">
              <a:buFont typeface="+mj-lt"/>
              <a:buAutoNum type="alphaUcPeriod"/>
            </a:pPr>
            <a:r>
              <a:rPr lang="nl-NL" dirty="0" smtClean="0">
                <a:solidFill>
                  <a:srgbClr val="FFFF00"/>
                </a:solidFill>
              </a:rPr>
              <a:t>een stof die elektriciteit goed tegenhoud.</a:t>
            </a:r>
          </a:p>
          <a:p>
            <a:pPr marL="514350" indent="-514350">
              <a:buFont typeface="+mj-lt"/>
              <a:buAutoNum type="alphaUcPeriod"/>
            </a:pPr>
            <a:r>
              <a:rPr lang="nl-NL" dirty="0" smtClean="0">
                <a:solidFill>
                  <a:srgbClr val="FFFF00"/>
                </a:solidFill>
              </a:rPr>
              <a:t>een stof met een kleine weerstand.</a:t>
            </a:r>
          </a:p>
          <a:p>
            <a:pPr marL="514350" indent="-514350">
              <a:buFont typeface="+mj-lt"/>
              <a:buAutoNum type="alphaUcPeriod"/>
            </a:pPr>
            <a:r>
              <a:rPr lang="nl-NL" dirty="0" smtClean="0">
                <a:solidFill>
                  <a:srgbClr val="FFFF00"/>
                </a:solidFill>
              </a:rPr>
              <a:t>een stof die warmte goed tegenhoud.</a:t>
            </a:r>
          </a:p>
          <a:p>
            <a:pPr marL="514350" indent="-514350">
              <a:buFont typeface="+mj-lt"/>
              <a:buAutoNum type="alphaUcPeriod"/>
            </a:pPr>
            <a:r>
              <a:rPr lang="nl-NL" dirty="0" smtClean="0">
                <a:solidFill>
                  <a:srgbClr val="FFFF00"/>
                </a:solidFill>
              </a:rPr>
              <a:t>een stof die weinig spanning nodig heeft.</a:t>
            </a: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2284519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18</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fontScale="92500" lnSpcReduction="10000"/>
          </a:bodyPr>
          <a:lstStyle/>
          <a:p>
            <a:pPr marL="0" indent="0">
              <a:buNone/>
            </a:pPr>
            <a:r>
              <a:rPr lang="nl-NL" dirty="0" smtClean="0">
                <a:solidFill>
                  <a:schemeClr val="bg1"/>
                </a:solidFill>
              </a:rPr>
              <a:t>In de schakeling hierboven loopt </a:t>
            </a:r>
          </a:p>
          <a:p>
            <a:pPr marL="0" indent="0">
              <a:buNone/>
            </a:pPr>
            <a:r>
              <a:rPr lang="nl-NL" dirty="0" smtClean="0">
                <a:solidFill>
                  <a:schemeClr val="bg1"/>
                </a:solidFill>
              </a:rPr>
              <a:t>een grotere stroom door lampje 1 dan </a:t>
            </a:r>
          </a:p>
          <a:p>
            <a:pPr marL="0" indent="0">
              <a:buNone/>
            </a:pPr>
            <a:r>
              <a:rPr lang="nl-NL" dirty="0" smtClean="0">
                <a:solidFill>
                  <a:schemeClr val="bg1"/>
                </a:solidFill>
              </a:rPr>
              <a:t>door lampje 2. Wat weet je over de weerstand van de twee lampjes.</a:t>
            </a:r>
          </a:p>
          <a:p>
            <a:pPr marL="514350" indent="-514350">
              <a:buFont typeface="+mj-lt"/>
              <a:buAutoNum type="alphaUcPeriod"/>
            </a:pPr>
            <a:r>
              <a:rPr lang="nl-NL" dirty="0" smtClean="0">
                <a:solidFill>
                  <a:srgbClr val="FFFF00"/>
                </a:solidFill>
              </a:rPr>
              <a:t>Lampje 1 heeft een kleinere weerstand dan lampje 2.</a:t>
            </a:r>
          </a:p>
          <a:p>
            <a:pPr marL="514350" indent="-514350">
              <a:buFont typeface="+mj-lt"/>
              <a:buAutoNum type="alphaUcPeriod"/>
            </a:pPr>
            <a:r>
              <a:rPr lang="nl-NL" dirty="0" smtClean="0">
                <a:solidFill>
                  <a:srgbClr val="FFFF00"/>
                </a:solidFill>
              </a:rPr>
              <a:t>Lampje 1 heeft een grotere weerstand dan lampje 2.</a:t>
            </a:r>
          </a:p>
          <a:p>
            <a:pPr marL="514350" indent="-514350">
              <a:buFont typeface="+mj-lt"/>
              <a:buAutoNum type="alphaUcPeriod"/>
            </a:pPr>
            <a:r>
              <a:rPr lang="nl-NL" dirty="0" smtClean="0">
                <a:solidFill>
                  <a:srgbClr val="FFFF00"/>
                </a:solidFill>
              </a:rPr>
              <a:t>De stroomsterkte hangt niet af van de weerstand.</a:t>
            </a:r>
          </a:p>
          <a:p>
            <a:pPr marL="514350" indent="-514350">
              <a:buFont typeface="+mj-lt"/>
              <a:buAutoNum type="alphaUcPeriod"/>
            </a:pPr>
            <a:r>
              <a:rPr lang="nl-NL" dirty="0" smtClean="0">
                <a:solidFill>
                  <a:srgbClr val="FFFF00"/>
                </a:solidFill>
              </a:rPr>
              <a:t>Beide lampjes hebben evenveel weerstand, het is een parallelschakeling.</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9736" y="1"/>
            <a:ext cx="2534264" cy="21328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vak 8"/>
          <p:cNvSpPr txBox="1"/>
          <p:nvPr/>
        </p:nvSpPr>
        <p:spPr>
          <a:xfrm>
            <a:off x="8298632" y="469900"/>
            <a:ext cx="391454" cy="369332"/>
          </a:xfrm>
          <a:prstGeom prst="rect">
            <a:avLst/>
          </a:prstGeom>
          <a:noFill/>
        </p:spPr>
        <p:txBody>
          <a:bodyPr wrap="none" rtlCol="0">
            <a:spAutoFit/>
          </a:bodyPr>
          <a:lstStyle/>
          <a:p>
            <a:r>
              <a:rPr lang="nl-NL" dirty="0" smtClean="0"/>
              <a:t>L</a:t>
            </a:r>
            <a:r>
              <a:rPr lang="nl-NL" sz="1100" dirty="0" smtClean="0"/>
              <a:t>1</a:t>
            </a:r>
            <a:endParaRPr lang="nl-NL" dirty="0"/>
          </a:p>
        </p:txBody>
      </p:sp>
      <p:sp>
        <p:nvSpPr>
          <p:cNvPr id="10" name="Rechthoek 9"/>
          <p:cNvSpPr/>
          <p:nvPr/>
        </p:nvSpPr>
        <p:spPr>
          <a:xfrm>
            <a:off x="8258038" y="1338971"/>
            <a:ext cx="391454" cy="369332"/>
          </a:xfrm>
          <a:prstGeom prst="rect">
            <a:avLst/>
          </a:prstGeom>
        </p:spPr>
        <p:txBody>
          <a:bodyPr wrap="none">
            <a:spAutoFit/>
          </a:bodyPr>
          <a:lstStyle/>
          <a:p>
            <a:r>
              <a:rPr lang="nl-NL" dirty="0" smtClean="0"/>
              <a:t>L</a:t>
            </a:r>
            <a:r>
              <a:rPr lang="nl-NL" sz="1100" dirty="0" smtClean="0"/>
              <a:t>2</a:t>
            </a:r>
            <a:endParaRPr lang="nl-NL" dirty="0"/>
          </a:p>
        </p:txBody>
      </p:sp>
    </p:spTree>
    <p:extLst>
      <p:ext uri="{BB962C8B-B14F-4D97-AF65-F5344CB8AC3E}">
        <p14:creationId xmlns:p14="http://schemas.microsoft.com/office/powerpoint/2010/main" val="42080844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19</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De weerstand van lamp 1 en 2 zijn</a:t>
            </a:r>
            <a:br>
              <a:rPr lang="nl-NL" dirty="0" smtClean="0">
                <a:solidFill>
                  <a:schemeClr val="bg1"/>
                </a:solidFill>
              </a:rPr>
            </a:br>
            <a:r>
              <a:rPr lang="nl-NL" dirty="0" smtClean="0">
                <a:solidFill>
                  <a:schemeClr val="bg1"/>
                </a:solidFill>
              </a:rPr>
              <a:t>allebei is 250 </a:t>
            </a:r>
            <a:r>
              <a:rPr lang="el-GR" dirty="0" smtClean="0">
                <a:solidFill>
                  <a:schemeClr val="bg1"/>
                </a:solidFill>
              </a:rPr>
              <a:t>Ω</a:t>
            </a:r>
            <a:r>
              <a:rPr lang="en-US" dirty="0" smtClean="0">
                <a:solidFill>
                  <a:schemeClr val="bg1"/>
                </a:solidFill>
              </a:rPr>
              <a:t>. </a:t>
            </a:r>
            <a:r>
              <a:rPr lang="en-US" dirty="0" err="1" smtClean="0">
                <a:solidFill>
                  <a:schemeClr val="bg1"/>
                </a:solidFill>
              </a:rPr>
              <a:t>Wat</a:t>
            </a:r>
            <a:r>
              <a:rPr lang="en-US" dirty="0" smtClean="0">
                <a:solidFill>
                  <a:schemeClr val="bg1"/>
                </a:solidFill>
              </a:rPr>
              <a:t> </a:t>
            </a:r>
            <a:r>
              <a:rPr lang="en-US" dirty="0" err="1" smtClean="0">
                <a:solidFill>
                  <a:schemeClr val="bg1"/>
                </a:solidFill>
              </a:rPr>
              <a:t>weet</a:t>
            </a:r>
            <a:r>
              <a:rPr lang="en-US" dirty="0" smtClean="0">
                <a:solidFill>
                  <a:schemeClr val="bg1"/>
                </a:solidFill>
              </a:rPr>
              <a:t> je van </a:t>
            </a:r>
            <a:br>
              <a:rPr lang="en-US" dirty="0" smtClean="0">
                <a:solidFill>
                  <a:schemeClr val="bg1"/>
                </a:solidFill>
              </a:rPr>
            </a:br>
            <a:r>
              <a:rPr lang="en-US" dirty="0" smtClean="0">
                <a:solidFill>
                  <a:schemeClr val="bg1"/>
                </a:solidFill>
              </a:rPr>
              <a:t>de </a:t>
            </a:r>
            <a:r>
              <a:rPr lang="en-US" dirty="0" err="1" smtClean="0">
                <a:solidFill>
                  <a:schemeClr val="bg1"/>
                </a:solidFill>
              </a:rPr>
              <a:t>vervang</a:t>
            </a:r>
            <a:r>
              <a:rPr lang="en-US" dirty="0" smtClean="0">
                <a:solidFill>
                  <a:schemeClr val="bg1"/>
                </a:solidFill>
              </a:rPr>
              <a:t> </a:t>
            </a:r>
            <a:r>
              <a:rPr lang="en-US" dirty="0" err="1" smtClean="0">
                <a:solidFill>
                  <a:schemeClr val="bg1"/>
                </a:solidFill>
              </a:rPr>
              <a:t>weerstand</a:t>
            </a:r>
            <a:r>
              <a:rPr lang="en-US" dirty="0" smtClean="0">
                <a:solidFill>
                  <a:schemeClr val="bg1"/>
                </a:solidFill>
              </a:rPr>
              <a:t> (</a:t>
            </a:r>
            <a:r>
              <a:rPr lang="en-US" dirty="0" err="1" smtClean="0">
                <a:solidFill>
                  <a:schemeClr val="bg1"/>
                </a:solidFill>
              </a:rPr>
              <a:t>R</a:t>
            </a:r>
            <a:r>
              <a:rPr lang="en-US" sz="2000" dirty="0" err="1" smtClean="0">
                <a:solidFill>
                  <a:schemeClr val="bg1"/>
                </a:solidFill>
              </a:rPr>
              <a:t>tot</a:t>
            </a:r>
            <a:r>
              <a:rPr lang="en-US" dirty="0" smtClean="0">
                <a:solidFill>
                  <a:schemeClr val="bg1"/>
                </a:solidFill>
              </a:rPr>
              <a:t>)?</a:t>
            </a:r>
            <a:endParaRPr lang="nl-NL" dirty="0" smtClean="0">
              <a:solidFill>
                <a:schemeClr val="bg1"/>
              </a:solidFill>
            </a:endParaRPr>
          </a:p>
          <a:p>
            <a:pPr marL="514350" indent="-514350">
              <a:buFont typeface="+mj-lt"/>
              <a:buAutoNum type="alphaUcPeriod"/>
            </a:pPr>
            <a:r>
              <a:rPr lang="nl-NL" dirty="0" smtClean="0">
                <a:solidFill>
                  <a:srgbClr val="FFFF00"/>
                </a:solidFill>
              </a:rPr>
              <a:t>Ook 250 </a:t>
            </a:r>
            <a:r>
              <a:rPr lang="el-GR" dirty="0" smtClean="0">
                <a:solidFill>
                  <a:srgbClr val="FFFF00"/>
                </a:solidFill>
              </a:rPr>
              <a:t>Ω</a:t>
            </a:r>
            <a:r>
              <a:rPr lang="nl-NL" dirty="0" smtClean="0">
                <a:solidFill>
                  <a:srgbClr val="FFFF00"/>
                </a:solidFill>
              </a:rPr>
              <a:t>.</a:t>
            </a:r>
          </a:p>
          <a:p>
            <a:pPr marL="514350" indent="-514350">
              <a:buFont typeface="+mj-lt"/>
              <a:buAutoNum type="alphaUcPeriod"/>
            </a:pPr>
            <a:r>
              <a:rPr lang="nl-NL" dirty="0" smtClean="0">
                <a:solidFill>
                  <a:srgbClr val="FFFF00"/>
                </a:solidFill>
              </a:rPr>
              <a:t>Groter dan 250 </a:t>
            </a:r>
            <a:r>
              <a:rPr lang="el-GR" dirty="0" smtClean="0">
                <a:solidFill>
                  <a:srgbClr val="FFFF00"/>
                </a:solidFill>
              </a:rPr>
              <a:t>Ω</a:t>
            </a:r>
            <a:r>
              <a:rPr lang="nl-NL" dirty="0" smtClean="0">
                <a:solidFill>
                  <a:srgbClr val="FFFF00"/>
                </a:solidFill>
              </a:rPr>
              <a:t>.</a:t>
            </a:r>
          </a:p>
          <a:p>
            <a:pPr marL="514350" indent="-514350">
              <a:buFont typeface="+mj-lt"/>
              <a:buAutoNum type="alphaUcPeriod"/>
            </a:pPr>
            <a:r>
              <a:rPr lang="nl-NL" dirty="0" smtClean="0">
                <a:solidFill>
                  <a:srgbClr val="FFFF00"/>
                </a:solidFill>
              </a:rPr>
              <a:t>Kleiner dan  250 </a:t>
            </a:r>
            <a:r>
              <a:rPr lang="el-GR" dirty="0" smtClean="0">
                <a:solidFill>
                  <a:srgbClr val="FFFF00"/>
                </a:solidFill>
              </a:rPr>
              <a:t>Ω</a:t>
            </a:r>
            <a:r>
              <a:rPr lang="nl-NL" dirty="0" smtClean="0">
                <a:solidFill>
                  <a:srgbClr val="FFFF00"/>
                </a:solidFill>
              </a:rPr>
              <a:t>.</a:t>
            </a:r>
          </a:p>
          <a:p>
            <a:pPr marL="514350" indent="-514350">
              <a:buFont typeface="+mj-lt"/>
              <a:buAutoNum type="alphaUcPeriod"/>
            </a:pPr>
            <a:r>
              <a:rPr lang="nl-NL" dirty="0" smtClean="0">
                <a:solidFill>
                  <a:srgbClr val="FFFF00"/>
                </a:solidFill>
              </a:rPr>
              <a:t>Daar zijn te weinig gegevens voor.</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9736" y="1"/>
            <a:ext cx="2534264" cy="21328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vak 8"/>
          <p:cNvSpPr txBox="1"/>
          <p:nvPr/>
        </p:nvSpPr>
        <p:spPr>
          <a:xfrm>
            <a:off x="8298632" y="469900"/>
            <a:ext cx="391454" cy="369332"/>
          </a:xfrm>
          <a:prstGeom prst="rect">
            <a:avLst/>
          </a:prstGeom>
          <a:noFill/>
        </p:spPr>
        <p:txBody>
          <a:bodyPr wrap="none" rtlCol="0">
            <a:spAutoFit/>
          </a:bodyPr>
          <a:lstStyle/>
          <a:p>
            <a:r>
              <a:rPr lang="nl-NL" dirty="0" smtClean="0"/>
              <a:t>L</a:t>
            </a:r>
            <a:r>
              <a:rPr lang="nl-NL" sz="1100" dirty="0" smtClean="0"/>
              <a:t>1</a:t>
            </a:r>
            <a:endParaRPr lang="nl-NL" dirty="0"/>
          </a:p>
        </p:txBody>
      </p:sp>
      <p:sp>
        <p:nvSpPr>
          <p:cNvPr id="10" name="Rechthoek 9"/>
          <p:cNvSpPr/>
          <p:nvPr/>
        </p:nvSpPr>
        <p:spPr>
          <a:xfrm>
            <a:off x="8258038" y="1338971"/>
            <a:ext cx="391454" cy="369332"/>
          </a:xfrm>
          <a:prstGeom prst="rect">
            <a:avLst/>
          </a:prstGeom>
        </p:spPr>
        <p:txBody>
          <a:bodyPr wrap="none">
            <a:spAutoFit/>
          </a:bodyPr>
          <a:lstStyle/>
          <a:p>
            <a:r>
              <a:rPr lang="nl-NL" dirty="0" smtClean="0"/>
              <a:t>L</a:t>
            </a:r>
            <a:r>
              <a:rPr lang="nl-NL" sz="1100" dirty="0" smtClean="0"/>
              <a:t>2</a:t>
            </a:r>
            <a:endParaRPr lang="nl-NL" dirty="0"/>
          </a:p>
        </p:txBody>
      </p:sp>
    </p:spTree>
    <p:extLst>
      <p:ext uri="{BB962C8B-B14F-4D97-AF65-F5344CB8AC3E}">
        <p14:creationId xmlns:p14="http://schemas.microsoft.com/office/powerpoint/2010/main" val="1579222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20</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lnSpcReduction="10000"/>
          </a:bodyPr>
          <a:lstStyle/>
          <a:p>
            <a:pPr marL="0" indent="0">
              <a:buNone/>
            </a:pPr>
            <a:r>
              <a:rPr lang="nl-NL" dirty="0" smtClean="0">
                <a:solidFill>
                  <a:schemeClr val="bg1"/>
                </a:solidFill>
              </a:rPr>
              <a:t>Je wilt een schakelschema tekenen waarin een batterij aangesloten is op twee lampjes en een schakelaar. Met de schakelaar bedien je één lampje terwijl de andere blijft branden. (TIP teken het schema)</a:t>
            </a:r>
          </a:p>
          <a:p>
            <a:pPr marL="514350" indent="-514350">
              <a:buFont typeface="+mj-lt"/>
              <a:buAutoNum type="alphaUcPeriod"/>
            </a:pPr>
            <a:r>
              <a:rPr lang="nl-NL" dirty="0" smtClean="0">
                <a:solidFill>
                  <a:srgbClr val="FFFF00"/>
                </a:solidFill>
              </a:rPr>
              <a:t>Je moet minimaal 3 snoeren tekenen.</a:t>
            </a:r>
          </a:p>
          <a:p>
            <a:pPr marL="514350" indent="-514350">
              <a:buFont typeface="+mj-lt"/>
              <a:buAutoNum type="alphaUcPeriod"/>
            </a:pPr>
            <a:r>
              <a:rPr lang="nl-NL" dirty="0" smtClean="0">
                <a:solidFill>
                  <a:srgbClr val="FFFF00"/>
                </a:solidFill>
              </a:rPr>
              <a:t>Je moet minimaal 4 snoeren tekenen.</a:t>
            </a:r>
          </a:p>
          <a:p>
            <a:pPr marL="514350" indent="-514350">
              <a:buFont typeface="+mj-lt"/>
              <a:buAutoNum type="alphaUcPeriod"/>
            </a:pPr>
            <a:r>
              <a:rPr lang="nl-NL" dirty="0" smtClean="0">
                <a:solidFill>
                  <a:srgbClr val="FFFF00"/>
                </a:solidFill>
              </a:rPr>
              <a:t>Je moet minimaal 5 snoeren tekenen.</a:t>
            </a:r>
          </a:p>
          <a:p>
            <a:pPr marL="514350" indent="-514350">
              <a:buFont typeface="+mj-lt"/>
              <a:buAutoNum type="alphaUcPeriod"/>
            </a:pPr>
            <a:r>
              <a:rPr lang="nl-NL" dirty="0" smtClean="0">
                <a:solidFill>
                  <a:srgbClr val="FFFF00"/>
                </a:solidFill>
              </a:rPr>
              <a:t>Je moet minimaal 6 snoeren tekenen.</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878555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21</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Gegeven een serie schakeling. Lamp 1 heeft een weerstand van 93 Ω en lamp 3 heeft een weerstand van 111 Ω. Als de totale weerstand 278 Ω is, hoe groot is de weerstand dan in lamp 2?</a:t>
            </a:r>
          </a:p>
          <a:p>
            <a:pPr marL="514350" indent="-514350">
              <a:buFont typeface="+mj-lt"/>
              <a:buAutoNum type="alphaUcPeriod"/>
            </a:pPr>
            <a:r>
              <a:rPr lang="nl-NL" dirty="0" smtClean="0">
                <a:solidFill>
                  <a:srgbClr val="FFFF00"/>
                </a:solidFill>
              </a:rPr>
              <a:t>74 Ω</a:t>
            </a:r>
          </a:p>
          <a:p>
            <a:pPr marL="514350" indent="-514350">
              <a:buFont typeface="+mj-lt"/>
              <a:buAutoNum type="alphaUcPeriod"/>
            </a:pPr>
            <a:r>
              <a:rPr lang="nl-NL" dirty="0" smtClean="0">
                <a:solidFill>
                  <a:srgbClr val="FFFF00"/>
                </a:solidFill>
              </a:rPr>
              <a:t>102 Ω</a:t>
            </a:r>
          </a:p>
          <a:p>
            <a:pPr marL="514350" indent="-514350">
              <a:buFont typeface="+mj-lt"/>
              <a:buAutoNum type="alphaUcPeriod"/>
            </a:pPr>
            <a:r>
              <a:rPr lang="nl-NL" dirty="0" smtClean="0">
                <a:solidFill>
                  <a:srgbClr val="FFFF00"/>
                </a:solidFill>
              </a:rPr>
              <a:t>18 Ω</a:t>
            </a:r>
          </a:p>
          <a:p>
            <a:pPr marL="514350" indent="-514350">
              <a:buFont typeface="+mj-lt"/>
              <a:buAutoNum type="alphaUcPeriod"/>
            </a:pPr>
            <a:r>
              <a:rPr lang="nl-NL" dirty="0" smtClean="0">
                <a:solidFill>
                  <a:srgbClr val="FFFF00"/>
                </a:solidFill>
              </a:rPr>
              <a:t>92 Ω</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7115385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22</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Welke energie zit er niet in een kerncentrale</a:t>
            </a:r>
          </a:p>
          <a:p>
            <a:pPr marL="514350" indent="-514350">
              <a:buFont typeface="+mj-lt"/>
              <a:buAutoNum type="alphaUcPeriod"/>
            </a:pPr>
            <a:r>
              <a:rPr lang="nl-NL" dirty="0" smtClean="0">
                <a:solidFill>
                  <a:srgbClr val="FFFF00"/>
                </a:solidFill>
              </a:rPr>
              <a:t>Straling</a:t>
            </a:r>
          </a:p>
          <a:p>
            <a:pPr marL="514350" indent="-514350">
              <a:buFont typeface="+mj-lt"/>
              <a:buAutoNum type="alphaUcPeriod"/>
            </a:pPr>
            <a:r>
              <a:rPr lang="nl-NL" dirty="0" smtClean="0">
                <a:solidFill>
                  <a:srgbClr val="FFFF00"/>
                </a:solidFill>
              </a:rPr>
              <a:t>Warmte</a:t>
            </a:r>
          </a:p>
          <a:p>
            <a:pPr marL="514350" indent="-514350">
              <a:buFont typeface="+mj-lt"/>
              <a:buAutoNum type="alphaUcPeriod"/>
            </a:pPr>
            <a:r>
              <a:rPr lang="nl-NL" dirty="0" smtClean="0">
                <a:solidFill>
                  <a:srgbClr val="FFFF00"/>
                </a:solidFill>
              </a:rPr>
              <a:t>Beweging</a:t>
            </a:r>
          </a:p>
          <a:p>
            <a:pPr marL="514350" indent="-514350">
              <a:buFont typeface="+mj-lt"/>
              <a:buAutoNum type="alphaUcPeriod"/>
            </a:pPr>
            <a:r>
              <a:rPr lang="nl-NL" dirty="0" smtClean="0">
                <a:solidFill>
                  <a:srgbClr val="FFFF00"/>
                </a:solidFill>
              </a:rPr>
              <a:t>Elektrische</a:t>
            </a:r>
          </a:p>
          <a:p>
            <a:pPr marL="514350" indent="-514350">
              <a:buFont typeface="+mj-lt"/>
              <a:buAutoNum type="alphaUcPeriod"/>
            </a:pPr>
            <a:r>
              <a:rPr lang="nl-NL" dirty="0" smtClean="0">
                <a:solidFill>
                  <a:srgbClr val="FFFF00"/>
                </a:solidFill>
              </a:rPr>
              <a:t>Zonne</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28576799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23</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Welke energie is nuttig bij een elektrische tandenborstel.</a:t>
            </a:r>
          </a:p>
          <a:p>
            <a:pPr marL="514350" indent="-514350">
              <a:buFont typeface="+mj-lt"/>
              <a:buAutoNum type="alphaUcPeriod"/>
            </a:pPr>
            <a:r>
              <a:rPr lang="nl-NL" dirty="0" smtClean="0">
                <a:solidFill>
                  <a:srgbClr val="FFFF00"/>
                </a:solidFill>
              </a:rPr>
              <a:t>Beweging</a:t>
            </a:r>
          </a:p>
          <a:p>
            <a:pPr marL="514350" indent="-514350">
              <a:buFont typeface="+mj-lt"/>
              <a:buAutoNum type="alphaUcPeriod"/>
            </a:pPr>
            <a:r>
              <a:rPr lang="nl-NL" dirty="0" smtClean="0">
                <a:solidFill>
                  <a:srgbClr val="FFFF00"/>
                </a:solidFill>
              </a:rPr>
              <a:t>Warmte</a:t>
            </a:r>
          </a:p>
          <a:p>
            <a:pPr marL="514350" indent="-514350">
              <a:buFont typeface="+mj-lt"/>
              <a:buAutoNum type="alphaUcPeriod"/>
            </a:pPr>
            <a:r>
              <a:rPr lang="nl-NL" dirty="0" smtClean="0">
                <a:solidFill>
                  <a:srgbClr val="FFFF00"/>
                </a:solidFill>
              </a:rPr>
              <a:t>Elektrische</a:t>
            </a:r>
          </a:p>
          <a:p>
            <a:pPr marL="514350" indent="-514350">
              <a:buFont typeface="+mj-lt"/>
              <a:buAutoNum type="alphaUcPeriod"/>
            </a:pPr>
            <a:r>
              <a:rPr lang="nl-NL" dirty="0" smtClean="0">
                <a:solidFill>
                  <a:srgbClr val="FFFF00"/>
                </a:solidFill>
              </a:rPr>
              <a:t>Draai</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40077295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24</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Wat is de nuttige energie van een windmolen</a:t>
            </a:r>
          </a:p>
          <a:p>
            <a:pPr marL="514350" indent="-514350">
              <a:buFont typeface="+mj-lt"/>
              <a:buAutoNum type="alphaUcPeriod"/>
            </a:pPr>
            <a:r>
              <a:rPr lang="nl-NL" dirty="0" smtClean="0">
                <a:solidFill>
                  <a:srgbClr val="FFFF00"/>
                </a:solidFill>
              </a:rPr>
              <a:t>Wind</a:t>
            </a:r>
          </a:p>
          <a:p>
            <a:pPr marL="514350" indent="-514350">
              <a:buFont typeface="+mj-lt"/>
              <a:buAutoNum type="alphaUcPeriod"/>
            </a:pPr>
            <a:r>
              <a:rPr lang="nl-NL" dirty="0" smtClean="0">
                <a:solidFill>
                  <a:srgbClr val="FFFF00"/>
                </a:solidFill>
              </a:rPr>
              <a:t>beweging</a:t>
            </a:r>
          </a:p>
          <a:p>
            <a:pPr marL="514350" indent="-514350">
              <a:buFont typeface="+mj-lt"/>
              <a:buAutoNum type="alphaUcPeriod"/>
            </a:pPr>
            <a:r>
              <a:rPr lang="nl-NL" dirty="0" smtClean="0">
                <a:solidFill>
                  <a:srgbClr val="FFFF00"/>
                </a:solidFill>
              </a:rPr>
              <a:t>Elektrische energie</a:t>
            </a:r>
          </a:p>
          <a:p>
            <a:pPr marL="514350" indent="-514350">
              <a:buFont typeface="+mj-lt"/>
              <a:buAutoNum type="alphaUcPeriod"/>
            </a:pPr>
            <a:r>
              <a:rPr lang="nl-NL" dirty="0" smtClean="0">
                <a:solidFill>
                  <a:srgbClr val="FFFF00"/>
                </a:solidFill>
              </a:rPr>
              <a:t>Warmte</a:t>
            </a:r>
          </a:p>
          <a:p>
            <a:pPr marL="514350" indent="-514350">
              <a:buFont typeface="+mj-lt"/>
              <a:buAutoNum type="alphaUcPeriod"/>
            </a:pPr>
            <a:r>
              <a:rPr lang="nl-NL" dirty="0" smtClean="0">
                <a:solidFill>
                  <a:srgbClr val="FFFF00"/>
                </a:solidFill>
              </a:rPr>
              <a:t>Chemische</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3143" y="2060848"/>
            <a:ext cx="3290728" cy="2263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77295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fgeronde rechthoek 3"/>
          <p:cNvSpPr/>
          <p:nvPr/>
        </p:nvSpPr>
        <p:spPr>
          <a:xfrm>
            <a:off x="63500" y="4509120"/>
            <a:ext cx="5876652"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nl-NL"/>
          </a:p>
        </p:txBody>
      </p:sp>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Serie en parallel</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Ken de formules voor enkel, serie en parallel uit je hooft. Weet waar en wanneer je ze toepast.</a:t>
            </a:r>
          </a:p>
          <a:p>
            <a:pPr marL="0" indent="0">
              <a:buNone/>
            </a:pPr>
            <a:endParaRPr lang="nl-NL" dirty="0">
              <a:solidFill>
                <a:schemeClr val="bg1"/>
              </a:solidFill>
            </a:endParaRPr>
          </a:p>
          <a:p>
            <a:pPr marL="0" indent="0">
              <a:buNone/>
            </a:pPr>
            <a:r>
              <a:rPr lang="nl-NL" dirty="0" smtClean="0">
                <a:solidFill>
                  <a:schemeClr val="bg1"/>
                </a:solidFill>
              </a:rPr>
              <a:t>Zorg er voor dat je de schakelingen kan tekenen.</a:t>
            </a:r>
          </a:p>
          <a:p>
            <a:pPr marL="0" indent="0">
              <a:buNone/>
            </a:pPr>
            <a:endParaRPr lang="nl-NL" dirty="0">
              <a:solidFill>
                <a:schemeClr val="bg1"/>
              </a:solidFill>
            </a:endParaRPr>
          </a:p>
          <a:p>
            <a:pPr marL="0" indent="0">
              <a:buNone/>
            </a:pPr>
            <a:r>
              <a:rPr lang="nl-NL" dirty="0" smtClean="0">
                <a:solidFill>
                  <a:schemeClr val="bg1"/>
                </a:solidFill>
              </a:rPr>
              <a:t>Kijk voor oefeningen op </a:t>
            </a:r>
            <a:r>
              <a:rPr lang="nl-NL" dirty="0" smtClean="0">
                <a:solidFill>
                  <a:schemeClr val="bg1"/>
                </a:solidFill>
                <a:hlinkClick r:id="rId3"/>
              </a:rPr>
              <a:t>www.betavakken.nl/natuurkunde</a:t>
            </a:r>
            <a:endParaRPr lang="nl-NL" dirty="0" smtClean="0">
              <a:solidFill>
                <a:schemeClr val="bg1"/>
              </a:solidFill>
            </a:endParaRP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4007729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9900" y="63500"/>
            <a:ext cx="8229600" cy="1143000"/>
          </a:xfrm>
        </p:spPr>
        <p:txBody>
          <a:bodyPr/>
          <a:lstStyle/>
          <a:p>
            <a:r>
              <a:rPr lang="nl-NL" dirty="0" smtClean="0">
                <a:solidFill>
                  <a:schemeClr val="bg1"/>
                </a:solidFill>
              </a:rPr>
              <a:t>Vraag 2</a:t>
            </a:r>
            <a:endParaRPr lang="nl-NL" dirty="0">
              <a:solidFill>
                <a:schemeClr val="bg1"/>
              </a:solidFill>
            </a:endParaRPr>
          </a:p>
        </p:txBody>
      </p:sp>
      <p:sp>
        <p:nvSpPr>
          <p:cNvPr id="5" name="Tijdelijke aanduiding voor inhoud 4"/>
          <p:cNvSpPr>
            <a:spLocks noGrp="1"/>
          </p:cNvSpPr>
          <p:nvPr>
            <p:ph idx="1"/>
          </p:nvPr>
        </p:nvSpPr>
        <p:spPr>
          <a:xfrm>
            <a:off x="469890" y="1052736"/>
            <a:ext cx="8229600" cy="4525963"/>
          </a:xfrm>
        </p:spPr>
        <p:txBody>
          <a:bodyPr>
            <a:normAutofit/>
          </a:bodyPr>
          <a:lstStyle/>
          <a:p>
            <a:pPr marL="0" indent="0" fontAlgn="t">
              <a:buNone/>
            </a:pPr>
            <a:r>
              <a:rPr lang="nl-NL" dirty="0" smtClean="0">
                <a:solidFill>
                  <a:schemeClr val="bg1"/>
                </a:solidFill>
              </a:rPr>
              <a:t>Schrijf 25 µA in A?</a:t>
            </a:r>
            <a:endParaRPr lang="nl-NL" dirty="0">
              <a:solidFill>
                <a:schemeClr val="bg1"/>
              </a:solidFill>
            </a:endParaRPr>
          </a:p>
          <a:p>
            <a:pPr marL="514350" indent="-514350" fontAlgn="t">
              <a:buFont typeface="+mj-lt"/>
              <a:buAutoNum type="alphaUcPeriod"/>
            </a:pPr>
            <a:r>
              <a:rPr lang="nl-NL" dirty="0" smtClean="0">
                <a:solidFill>
                  <a:schemeClr val="bg1"/>
                </a:solidFill>
              </a:rPr>
              <a:t>0,000025 A</a:t>
            </a:r>
            <a:endParaRPr lang="nl-NL" dirty="0">
              <a:solidFill>
                <a:schemeClr val="bg1"/>
              </a:solidFill>
            </a:endParaRPr>
          </a:p>
          <a:p>
            <a:pPr marL="514350" indent="-514350" fontAlgn="t">
              <a:buFont typeface="+mj-lt"/>
              <a:buAutoNum type="alphaUcPeriod"/>
            </a:pPr>
            <a:r>
              <a:rPr lang="nl-NL" dirty="0" smtClean="0">
                <a:solidFill>
                  <a:schemeClr val="bg1"/>
                </a:solidFill>
              </a:rPr>
              <a:t>0,0025 A</a:t>
            </a:r>
            <a:endParaRPr lang="nl-NL" dirty="0">
              <a:solidFill>
                <a:schemeClr val="bg1"/>
              </a:solidFill>
            </a:endParaRPr>
          </a:p>
          <a:p>
            <a:pPr marL="514350" indent="-514350" fontAlgn="t">
              <a:buFont typeface="+mj-lt"/>
              <a:buAutoNum type="alphaUcPeriod"/>
            </a:pPr>
            <a:r>
              <a:rPr lang="nl-NL" dirty="0" smtClean="0">
                <a:solidFill>
                  <a:schemeClr val="bg1"/>
                </a:solidFill>
              </a:rPr>
              <a:t>25.000 A</a:t>
            </a:r>
          </a:p>
          <a:p>
            <a:pPr marL="514350" indent="-514350" fontAlgn="t">
              <a:buFont typeface="+mj-lt"/>
              <a:buAutoNum type="alphaUcPeriod"/>
            </a:pPr>
            <a:r>
              <a:rPr lang="nl-NL" dirty="0" smtClean="0">
                <a:solidFill>
                  <a:schemeClr val="bg1"/>
                </a:solidFill>
              </a:rPr>
              <a:t>25.000.000 A</a:t>
            </a:r>
            <a:endParaRPr lang="nl-NL" dirty="0">
              <a:solidFill>
                <a:schemeClr val="bg1"/>
              </a:solidFill>
            </a:endParaRPr>
          </a:p>
          <a:p>
            <a:pPr marL="0" indent="0">
              <a:buNone/>
            </a:pPr>
            <a:endParaRPr lang="nl-NL" dirty="0">
              <a:solidFill>
                <a:schemeClr val="bg1"/>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38281003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numCol="3">
            <a:normAutofit fontScale="85000" lnSpcReduction="20000"/>
          </a:bodyPr>
          <a:lstStyle/>
          <a:p>
            <a:pPr marL="514350" indent="-514350">
              <a:buFont typeface="+mj-lt"/>
              <a:buAutoNum type="arabicPeriod"/>
            </a:pPr>
            <a:r>
              <a:rPr lang="nl-NL" dirty="0" smtClean="0">
                <a:solidFill>
                  <a:schemeClr val="bg1"/>
                </a:solidFill>
              </a:rPr>
              <a:t>F</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B, E, F, G</a:t>
            </a:r>
          </a:p>
          <a:p>
            <a:pPr marL="514350" indent="-514350">
              <a:buFont typeface="+mj-lt"/>
              <a:buAutoNum type="arabicPeriod"/>
            </a:pPr>
            <a:r>
              <a:rPr lang="nl-NL" dirty="0" smtClean="0">
                <a:solidFill>
                  <a:schemeClr val="bg1"/>
                </a:solidFill>
              </a:rPr>
              <a:t>A, H</a:t>
            </a:r>
          </a:p>
          <a:p>
            <a:pPr marL="514350" indent="-514350">
              <a:buFont typeface="+mj-lt"/>
              <a:buAutoNum type="arabicPeriod"/>
            </a:pPr>
            <a:r>
              <a:rPr lang="nl-NL" dirty="0" smtClean="0">
                <a:solidFill>
                  <a:schemeClr val="bg1"/>
                </a:solidFill>
              </a:rPr>
              <a:t>B</a:t>
            </a:r>
          </a:p>
          <a:p>
            <a:pPr marL="514350" indent="-514350">
              <a:buFont typeface="+mj-lt"/>
              <a:buAutoNum type="arabicPeriod"/>
            </a:pPr>
            <a:r>
              <a:rPr lang="nl-NL" dirty="0" smtClean="0">
                <a:solidFill>
                  <a:schemeClr val="bg1"/>
                </a:solidFill>
              </a:rPr>
              <a:t>C</a:t>
            </a:r>
          </a:p>
          <a:p>
            <a:pPr marL="514350" indent="-514350">
              <a:buFont typeface="+mj-lt"/>
              <a:buAutoNum type="arabicPeriod"/>
            </a:pPr>
            <a:r>
              <a:rPr lang="nl-NL" dirty="0" smtClean="0">
                <a:solidFill>
                  <a:schemeClr val="bg1"/>
                </a:solidFill>
              </a:rPr>
              <a:t>B</a:t>
            </a:r>
          </a:p>
          <a:p>
            <a:pPr marL="514350" indent="-514350">
              <a:buFont typeface="+mj-lt"/>
              <a:buAutoNum type="arabicPeriod"/>
            </a:pPr>
            <a:r>
              <a:rPr lang="nl-NL" dirty="0">
                <a:solidFill>
                  <a:schemeClr val="bg1"/>
                </a:solidFill>
              </a:rPr>
              <a:t>C</a:t>
            </a:r>
            <a:endParaRPr lang="nl-NL" dirty="0" smtClean="0">
              <a:solidFill>
                <a:schemeClr val="bg1"/>
              </a:solidFill>
            </a:endParaRPr>
          </a:p>
          <a:p>
            <a:pPr marL="514350" indent="-514350">
              <a:buFont typeface="+mj-lt"/>
              <a:buAutoNum type="arabicPeriod"/>
            </a:pPr>
            <a:r>
              <a:rPr lang="nl-NL" dirty="0" smtClean="0">
                <a:solidFill>
                  <a:schemeClr val="bg1"/>
                </a:solidFill>
              </a:rPr>
              <a:t>C</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C</a:t>
            </a:r>
          </a:p>
          <a:p>
            <a:pPr marL="514350" indent="-514350">
              <a:buFont typeface="+mj-lt"/>
              <a:buAutoNum type="arabicPeriod"/>
            </a:pPr>
            <a:r>
              <a:rPr lang="nl-NL" dirty="0" smtClean="0">
                <a:solidFill>
                  <a:schemeClr val="bg1"/>
                </a:solidFill>
              </a:rPr>
              <a:t>B</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C</a:t>
            </a:r>
          </a:p>
          <a:p>
            <a:pPr marL="514350" indent="-514350">
              <a:buFont typeface="+mj-lt"/>
              <a:buAutoNum type="arabicPeriod"/>
            </a:pPr>
            <a:r>
              <a:rPr lang="nl-NL" dirty="0" smtClean="0">
                <a:solidFill>
                  <a:schemeClr val="bg1"/>
                </a:solidFill>
              </a:rPr>
              <a:t>B</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C</a:t>
            </a:r>
          </a:p>
          <a:p>
            <a:pPr marL="514350" indent="-514350">
              <a:buFont typeface="+mj-lt"/>
              <a:buAutoNum type="arabicPeriod"/>
            </a:pPr>
            <a:r>
              <a:rPr lang="nl-NL" dirty="0" smtClean="0">
                <a:solidFill>
                  <a:schemeClr val="bg1"/>
                </a:solidFill>
              </a:rPr>
              <a:t>C</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E</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a:solidFill>
                  <a:schemeClr val="bg1"/>
                </a:solidFill>
              </a:rPr>
              <a:t>C</a:t>
            </a: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a:solidFill>
                <a:schemeClr val="bg1"/>
              </a:solidFill>
            </a:endParaRPr>
          </a:p>
        </p:txBody>
      </p:sp>
    </p:spTree>
    <p:extLst>
      <p:ext uri="{BB962C8B-B14F-4D97-AF65-F5344CB8AC3E}">
        <p14:creationId xmlns:p14="http://schemas.microsoft.com/office/powerpoint/2010/main" val="928638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28625"/>
            <a:ext cx="8229600" cy="1143000"/>
          </a:xfrm>
        </p:spPr>
        <p:txBody>
          <a:bodyPr>
            <a:normAutofit fontScale="90000"/>
          </a:bodyPr>
          <a:lstStyle/>
          <a:p>
            <a:r>
              <a:rPr lang="nl-NL" dirty="0" smtClean="0">
                <a:solidFill>
                  <a:schemeClr val="accent1">
                    <a:lumMod val="40000"/>
                    <a:lumOff val="60000"/>
                  </a:schemeClr>
                </a:solidFill>
              </a:rPr>
              <a:t>Ken ze uit je hoofd.</a:t>
            </a:r>
            <a:br>
              <a:rPr lang="nl-NL" dirty="0" smtClean="0">
                <a:solidFill>
                  <a:schemeClr val="accent1">
                    <a:lumMod val="40000"/>
                    <a:lumOff val="60000"/>
                  </a:schemeClr>
                </a:solidFill>
              </a:rPr>
            </a:br>
            <a:r>
              <a:rPr lang="nl-NL" dirty="0" smtClean="0">
                <a:solidFill>
                  <a:schemeClr val="accent1">
                    <a:lumMod val="40000"/>
                    <a:lumOff val="60000"/>
                  </a:schemeClr>
                </a:solidFill>
              </a:rPr>
              <a:t>Samen met de formules.</a:t>
            </a:r>
            <a:endParaRPr lang="nl-NL" dirty="0">
              <a:solidFill>
                <a:schemeClr val="accent1">
                  <a:lumMod val="40000"/>
                  <a:lumOff val="60000"/>
                </a:schemeClr>
              </a:solidFill>
            </a:endParaRPr>
          </a:p>
        </p:txBody>
      </p:sp>
      <p:sp>
        <p:nvSpPr>
          <p:cNvPr id="3" name="Tijdelijke aanduiding voor inhoud 2"/>
          <p:cNvSpPr>
            <a:spLocks noGrp="1"/>
          </p:cNvSpPr>
          <p:nvPr>
            <p:ph idx="1"/>
          </p:nvPr>
        </p:nvSpPr>
        <p:spPr>
          <a:xfrm>
            <a:off x="457200" y="1600200"/>
            <a:ext cx="8579296" cy="4525963"/>
          </a:xfrm>
        </p:spPr>
        <p:txBody>
          <a:bodyPr/>
          <a:lstStyle/>
          <a:p>
            <a:r>
              <a:rPr lang="nl-NL" dirty="0" smtClean="0">
                <a:solidFill>
                  <a:schemeClr val="tx2">
                    <a:lumMod val="40000"/>
                    <a:lumOff val="60000"/>
                  </a:schemeClr>
                </a:solidFill>
              </a:rPr>
              <a:t>Spanning   	</a:t>
            </a:r>
            <a:r>
              <a:rPr lang="nl-NL" dirty="0" smtClean="0">
                <a:solidFill>
                  <a:srgbClr val="FFFF00"/>
                </a:solidFill>
              </a:rPr>
              <a:t>U</a:t>
            </a:r>
            <a:r>
              <a:rPr lang="nl-NL" dirty="0" smtClean="0">
                <a:solidFill>
                  <a:schemeClr val="tx2">
                    <a:lumMod val="40000"/>
                    <a:lumOff val="60000"/>
                  </a:schemeClr>
                </a:solidFill>
              </a:rPr>
              <a:t>    	in     	Volt      	</a:t>
            </a:r>
            <a:r>
              <a:rPr lang="nl-NL" dirty="0" smtClean="0">
                <a:solidFill>
                  <a:srgbClr val="FFFF00"/>
                </a:solidFill>
              </a:rPr>
              <a:t>V</a:t>
            </a:r>
          </a:p>
          <a:p>
            <a:r>
              <a:rPr lang="nl-NL" dirty="0" smtClean="0">
                <a:solidFill>
                  <a:schemeClr val="tx2">
                    <a:lumMod val="40000"/>
                    <a:lumOff val="60000"/>
                  </a:schemeClr>
                </a:solidFill>
              </a:rPr>
              <a:t>Stroom		</a:t>
            </a:r>
            <a:r>
              <a:rPr lang="nl-NL" dirty="0" smtClean="0">
                <a:solidFill>
                  <a:srgbClr val="FFFF00"/>
                </a:solidFill>
              </a:rPr>
              <a:t>I</a:t>
            </a:r>
            <a:r>
              <a:rPr lang="nl-NL" dirty="0" smtClean="0">
                <a:solidFill>
                  <a:schemeClr val="tx2">
                    <a:lumMod val="40000"/>
                    <a:lumOff val="60000"/>
                  </a:schemeClr>
                </a:solidFill>
              </a:rPr>
              <a:t>	in	Ampère	</a:t>
            </a:r>
            <a:r>
              <a:rPr lang="nl-NL" dirty="0" smtClean="0">
                <a:solidFill>
                  <a:srgbClr val="FFFF00"/>
                </a:solidFill>
              </a:rPr>
              <a:t>A</a:t>
            </a:r>
          </a:p>
          <a:p>
            <a:r>
              <a:rPr lang="nl-NL" dirty="0" smtClean="0">
                <a:solidFill>
                  <a:schemeClr val="tx2">
                    <a:lumMod val="40000"/>
                    <a:lumOff val="60000"/>
                  </a:schemeClr>
                </a:solidFill>
              </a:rPr>
              <a:t>Weerstand	</a:t>
            </a:r>
            <a:r>
              <a:rPr lang="nl-NL" dirty="0" smtClean="0">
                <a:solidFill>
                  <a:srgbClr val="FFFF00"/>
                </a:solidFill>
              </a:rPr>
              <a:t>R</a:t>
            </a:r>
            <a:r>
              <a:rPr lang="nl-NL" dirty="0" smtClean="0">
                <a:solidFill>
                  <a:schemeClr val="tx2">
                    <a:lumMod val="40000"/>
                    <a:lumOff val="60000"/>
                  </a:schemeClr>
                </a:solidFill>
              </a:rPr>
              <a:t>	in 	Ohm		</a:t>
            </a:r>
            <a:r>
              <a:rPr lang="el-GR" dirty="0" smtClean="0">
                <a:solidFill>
                  <a:srgbClr val="FFFF00"/>
                </a:solidFill>
              </a:rPr>
              <a:t>Ω</a:t>
            </a:r>
            <a:endParaRPr lang="en-US" dirty="0" smtClean="0">
              <a:solidFill>
                <a:srgbClr val="FFFF00"/>
              </a:solidFill>
            </a:endParaRPr>
          </a:p>
          <a:p>
            <a:endParaRPr lang="en-US" sz="1600" dirty="0">
              <a:solidFill>
                <a:srgbClr val="FFFF00"/>
              </a:solidFill>
            </a:endParaRPr>
          </a:p>
        </p:txBody>
      </p:sp>
      <p:pic>
        <p:nvPicPr>
          <p:cNvPr id="4"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GROOTHEDEN EN EENHEDEN</a:t>
            </a:r>
            <a:endParaRPr lang="nl-NL" sz="1000" b="1" i="1" dirty="0">
              <a:solidFill>
                <a:schemeClr val="bg1"/>
              </a:solidFill>
            </a:endParaRPr>
          </a:p>
        </p:txBody>
      </p:sp>
      <p:pic>
        <p:nvPicPr>
          <p:cNvPr id="6"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4148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27038"/>
            <a:ext cx="8229600" cy="1143000"/>
          </a:xfrm>
        </p:spPr>
        <p:txBody>
          <a:bodyPr rtlCol="0">
            <a:normAutofit fontScale="90000"/>
          </a:bodyPr>
          <a:lstStyle/>
          <a:p>
            <a:pPr eaLnBrk="1" fontAlgn="auto" hangingPunct="1">
              <a:spcAft>
                <a:spcPts val="0"/>
              </a:spcAft>
              <a:defRPr/>
            </a:pPr>
            <a:r>
              <a:rPr lang="nl-NL" dirty="0" smtClean="0">
                <a:solidFill>
                  <a:schemeClr val="accent1">
                    <a:lumMod val="40000"/>
                    <a:lumOff val="60000"/>
                  </a:schemeClr>
                </a:solidFill>
              </a:rPr>
              <a:t>Kennis symbolen en de betekenis.</a:t>
            </a:r>
            <a:br>
              <a:rPr lang="nl-NL" dirty="0" smtClean="0">
                <a:solidFill>
                  <a:schemeClr val="accent1">
                    <a:lumMod val="40000"/>
                    <a:lumOff val="60000"/>
                  </a:schemeClr>
                </a:solidFill>
              </a:rPr>
            </a:br>
            <a:r>
              <a:rPr lang="nl-NL" dirty="0" smtClean="0">
                <a:solidFill>
                  <a:schemeClr val="accent1">
                    <a:lumMod val="40000"/>
                    <a:lumOff val="60000"/>
                  </a:schemeClr>
                </a:solidFill>
              </a:rPr>
              <a:t>Kan de 4 schakelingen tekenen/lezen.</a:t>
            </a:r>
          </a:p>
        </p:txBody>
      </p:sp>
      <p:sp>
        <p:nvSpPr>
          <p:cNvPr id="3" name="Tijdelijke aanduiding voor inhoud 2"/>
          <p:cNvSpPr>
            <a:spLocks noGrp="1"/>
          </p:cNvSpPr>
          <p:nvPr>
            <p:ph idx="1"/>
          </p:nvPr>
        </p:nvSpPr>
        <p:spPr/>
        <p:txBody>
          <a:bodyPr rtlCol="0">
            <a:normAutofit/>
          </a:bodyPr>
          <a:lstStyle/>
          <a:p>
            <a:pPr marL="271463" indent="0" eaLnBrk="1" fontAlgn="auto" hangingPunct="1">
              <a:spcAft>
                <a:spcPts val="0"/>
              </a:spcAft>
              <a:buFont typeface="Arial" pitchFamily="34" charset="0"/>
              <a:buNone/>
              <a:defRPr/>
            </a:pPr>
            <a:r>
              <a:rPr lang="nl-NL" dirty="0" smtClean="0">
                <a:solidFill>
                  <a:schemeClr val="tx2">
                    <a:lumMod val="20000"/>
                    <a:lumOff val="80000"/>
                  </a:schemeClr>
                </a:solidFill>
              </a:rPr>
              <a:t>Met symbolen (tabel 14 </a:t>
            </a:r>
            <a:r>
              <a:rPr lang="nl-NL" dirty="0" err="1" smtClean="0">
                <a:solidFill>
                  <a:schemeClr val="tx2">
                    <a:lumMod val="20000"/>
                    <a:lumOff val="80000"/>
                  </a:schemeClr>
                </a:solidFill>
              </a:rPr>
              <a:t>binas</a:t>
            </a:r>
            <a:r>
              <a:rPr lang="nl-NL" dirty="0" smtClean="0">
                <a:solidFill>
                  <a:schemeClr val="tx2">
                    <a:lumMod val="20000"/>
                    <a:lumOff val="80000"/>
                  </a:schemeClr>
                </a:solidFill>
              </a:rPr>
              <a:t>)</a:t>
            </a:r>
          </a:p>
          <a:p>
            <a:pPr marL="271463" indent="0" eaLnBrk="1" fontAlgn="auto" hangingPunct="1">
              <a:spcAft>
                <a:spcPts val="0"/>
              </a:spcAft>
              <a:buFont typeface="Arial" pitchFamily="34" charset="0"/>
              <a:buNone/>
              <a:defRPr/>
            </a:pPr>
            <a:endParaRPr lang="nl-NL" dirty="0" smtClean="0">
              <a:solidFill>
                <a:srgbClr val="FFFF00"/>
              </a:solidFill>
            </a:endParaRPr>
          </a:p>
        </p:txBody>
      </p:sp>
      <p:sp>
        <p:nvSpPr>
          <p:cNvPr id="4" name="Titel 1"/>
          <p:cNvSpPr txBox="1">
            <a:spLocks/>
          </p:cNvSpPr>
          <p:nvPr/>
        </p:nvSpPr>
        <p:spPr>
          <a:xfrm>
            <a:off x="609600" y="427038"/>
            <a:ext cx="8229600" cy="1143000"/>
          </a:xfrm>
          <a:prstGeom prst="rect">
            <a:avLst/>
          </a:prstGeom>
        </p:spPr>
        <p:txBody>
          <a:bodyPr anchor="ctr">
            <a:normAutofit fontScale="97500"/>
          </a:bodyPr>
          <a:lstStyle/>
          <a:p>
            <a:pPr algn="ctr" fontAlgn="auto">
              <a:spcAft>
                <a:spcPts val="0"/>
              </a:spcAft>
              <a:defRPr/>
            </a:pPr>
            <a:endParaRPr lang="nl-NL" sz="4400" dirty="0">
              <a:latin typeface="+mj-lt"/>
              <a:ea typeface="+mj-ea"/>
              <a:cs typeface="+mj-cs"/>
            </a:endParaRPr>
          </a:p>
        </p:txBody>
      </p:sp>
      <p:sp>
        <p:nvSpPr>
          <p:cNvPr id="19461" name="Tijdelijke aanduiding voor inhoud 2"/>
          <p:cNvSpPr txBox="1">
            <a:spLocks/>
          </p:cNvSpPr>
          <p:nvPr/>
        </p:nvSpPr>
        <p:spPr bwMode="auto">
          <a:xfrm>
            <a:off x="609600" y="2204863"/>
            <a:ext cx="8229600" cy="4073700"/>
          </a:xfrm>
          <a:prstGeom prst="rect">
            <a:avLst/>
          </a:prstGeom>
          <a:noFill/>
          <a:ln w="9525">
            <a:noFill/>
            <a:miter lim="800000"/>
            <a:headEnd/>
            <a:tailEnd/>
          </a:ln>
        </p:spPr>
        <p:txBody>
          <a:bodyPr/>
          <a:lstStyle/>
          <a:p>
            <a:pPr marL="342900" indent="-342900">
              <a:spcBef>
                <a:spcPct val="20000"/>
              </a:spcBef>
              <a:buFont typeface="Arial" charset="0"/>
              <a:buNone/>
            </a:pPr>
            <a:r>
              <a:rPr lang="nl-NL" sz="1600" dirty="0" smtClean="0">
                <a:solidFill>
                  <a:schemeClr val="bg1"/>
                </a:solidFill>
                <a:latin typeface="Calibri" pitchFamily="34" charset="0"/>
              </a:rPr>
              <a:t>Schakelaar</a:t>
            </a:r>
          </a:p>
          <a:p>
            <a:pPr marL="342900" indent="-342900">
              <a:spcBef>
                <a:spcPct val="20000"/>
              </a:spcBef>
              <a:buFont typeface="Arial" charset="0"/>
              <a:buNone/>
            </a:pPr>
            <a:endParaRPr lang="nl-NL" sz="2400" dirty="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Draad</a:t>
            </a:r>
          </a:p>
          <a:p>
            <a:pPr marL="342900" indent="-342900">
              <a:spcBef>
                <a:spcPct val="20000"/>
              </a:spcBef>
              <a:buFont typeface="Arial" charset="0"/>
              <a:buNone/>
            </a:pPr>
            <a:endParaRPr lang="nl-NL" sz="2400" dirty="0" smtClean="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Lamp</a:t>
            </a:r>
          </a:p>
          <a:p>
            <a:pPr marL="342900" indent="-342900">
              <a:spcBef>
                <a:spcPct val="20000"/>
              </a:spcBef>
              <a:buFont typeface="Arial" charset="0"/>
              <a:buNone/>
            </a:pPr>
            <a:endParaRPr lang="nl-NL" sz="2400" dirty="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Voeding</a:t>
            </a:r>
          </a:p>
          <a:p>
            <a:pPr marL="342900" indent="-342900">
              <a:spcBef>
                <a:spcPct val="20000"/>
              </a:spcBef>
              <a:buFont typeface="Arial" charset="0"/>
              <a:buNone/>
            </a:pPr>
            <a:endParaRPr lang="nl-NL" sz="2000" dirty="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Voltmeter</a:t>
            </a:r>
          </a:p>
          <a:p>
            <a:pPr marL="342900" indent="-342900">
              <a:spcBef>
                <a:spcPct val="20000"/>
              </a:spcBef>
              <a:buFont typeface="Arial" charset="0"/>
              <a:buNone/>
            </a:pPr>
            <a:endParaRPr lang="nl-NL" sz="2000" dirty="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Ampèremeter</a:t>
            </a:r>
          </a:p>
        </p:txBody>
      </p:sp>
      <p:pic>
        <p:nvPicPr>
          <p:cNvPr id="8"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ELEKTRISCHE TEKENINGEN</a:t>
            </a:r>
            <a:endParaRPr lang="nl-NL" sz="1000" b="1" i="1" dirty="0">
              <a:solidFill>
                <a:schemeClr val="bg1"/>
              </a:solidFill>
            </a:endParaRPr>
          </a:p>
        </p:txBody>
      </p:sp>
      <p:pic>
        <p:nvPicPr>
          <p:cNvPr id="10"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2235621"/>
            <a:ext cx="1400175" cy="3929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jdelijke aanduiding voor datum 4"/>
          <p:cNvSpPr>
            <a:spLocks noGrp="1"/>
          </p:cNvSpPr>
          <p:nvPr>
            <p:ph type="dt" sz="half" idx="10"/>
          </p:nvPr>
        </p:nvSpPr>
        <p:spPr/>
        <p:txBody>
          <a:bodyPr/>
          <a:lstStyle/>
          <a:p>
            <a:pPr>
              <a:defRPr/>
            </a:pPr>
            <a:fld id="{B2EFB778-FE41-4145-8256-AF8107D5D36B}" type="datetime8">
              <a:rPr lang="nl-NL" smtClean="0"/>
              <a:t>22-6-2011 8:10</a:t>
            </a:fld>
            <a:endParaRPr lang="nl-NL"/>
          </a:p>
        </p:txBody>
      </p:sp>
      <p:sp>
        <p:nvSpPr>
          <p:cNvPr id="6" name="Tijdelijke aanduiding voor voettekst 5"/>
          <p:cNvSpPr>
            <a:spLocks noGrp="1"/>
          </p:cNvSpPr>
          <p:nvPr>
            <p:ph type="ftr" sz="quarter" idx="11"/>
          </p:nvPr>
        </p:nvSpPr>
        <p:spPr/>
        <p:txBody>
          <a:bodyPr/>
          <a:lstStyle/>
          <a:p>
            <a:pPr>
              <a:defRPr/>
            </a:pPr>
            <a:r>
              <a:rPr lang="nl-NL" smtClean="0"/>
              <a:t>Ing W.T.N.G. Tomassen</a:t>
            </a:r>
            <a:endParaRPr lang="nl-NL"/>
          </a:p>
        </p:txBody>
      </p:sp>
      <p:sp>
        <p:nvSpPr>
          <p:cNvPr id="7" name="Tekstvak 6"/>
          <p:cNvSpPr txBox="1"/>
          <p:nvPr/>
        </p:nvSpPr>
        <p:spPr>
          <a:xfrm>
            <a:off x="4283969" y="2564904"/>
            <a:ext cx="4464496" cy="830997"/>
          </a:xfrm>
          <a:prstGeom prst="rect">
            <a:avLst/>
          </a:prstGeom>
          <a:noFill/>
        </p:spPr>
        <p:txBody>
          <a:bodyPr wrap="square" rtlCol="0">
            <a:spAutoFit/>
          </a:bodyPr>
          <a:lstStyle/>
          <a:p>
            <a:r>
              <a:rPr lang="nl-NL" sz="2400" dirty="0" smtClean="0">
                <a:solidFill>
                  <a:schemeClr val="bg2"/>
                </a:solidFill>
              </a:rPr>
              <a:t>Teken schema’s altijd met horizontale en verticale lijnen.</a:t>
            </a:r>
            <a:endParaRPr lang="nl-NL" sz="2400" dirty="0">
              <a:solidFill>
                <a:schemeClr val="bg2"/>
              </a:solidFill>
            </a:endParaRP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6092" y="3455665"/>
            <a:ext cx="2000250" cy="13049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0485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3</a:t>
            </a:r>
            <a:endParaRPr lang="nl-NL" dirty="0">
              <a:solidFill>
                <a:schemeClr val="bg1"/>
              </a:solidFill>
            </a:endParaRPr>
          </a:p>
        </p:txBody>
      </p:sp>
      <p:sp>
        <p:nvSpPr>
          <p:cNvPr id="3" name="Tijdelijke aanduiding voor inhoud 2"/>
          <p:cNvSpPr>
            <a:spLocks noGrp="1"/>
          </p:cNvSpPr>
          <p:nvPr>
            <p:ph idx="1"/>
          </p:nvPr>
        </p:nvSpPr>
        <p:spPr/>
        <p:txBody>
          <a:bodyPr>
            <a:normAutofit fontScale="92500" lnSpcReduction="20000"/>
          </a:bodyPr>
          <a:lstStyle/>
          <a:p>
            <a:r>
              <a:rPr lang="nl-NL" dirty="0" smtClean="0">
                <a:solidFill>
                  <a:schemeClr val="bg1"/>
                </a:solidFill>
              </a:rPr>
              <a:t>Waar plaats je de ampère meter om I</a:t>
            </a:r>
            <a:r>
              <a:rPr lang="nl-NL" sz="2000" dirty="0" smtClean="0">
                <a:solidFill>
                  <a:schemeClr val="bg1"/>
                </a:solidFill>
              </a:rPr>
              <a:t>2</a:t>
            </a:r>
            <a:r>
              <a:rPr lang="nl-NL" dirty="0" smtClean="0">
                <a:solidFill>
                  <a:schemeClr val="bg1"/>
                </a:solidFill>
              </a:rPr>
              <a:t> te meten? (Geef alle goede antwoorden aan)</a:t>
            </a:r>
          </a:p>
          <a:p>
            <a:pPr marL="514350" indent="-514350">
              <a:buFont typeface="+mj-lt"/>
              <a:buAutoNum type="alphaUcPeriod"/>
            </a:pPr>
            <a:r>
              <a:rPr lang="nl-NL" dirty="0" smtClean="0">
                <a:solidFill>
                  <a:schemeClr val="bg1"/>
                </a:solidFill>
              </a:rPr>
              <a:t>1</a:t>
            </a:r>
          </a:p>
          <a:p>
            <a:pPr marL="514350" indent="-514350">
              <a:buFont typeface="+mj-lt"/>
              <a:buAutoNum type="alphaUcPeriod"/>
            </a:pPr>
            <a:r>
              <a:rPr lang="nl-NL" dirty="0" smtClean="0">
                <a:solidFill>
                  <a:schemeClr val="bg1"/>
                </a:solidFill>
              </a:rPr>
              <a:t>2</a:t>
            </a:r>
          </a:p>
          <a:p>
            <a:pPr marL="514350" indent="-514350">
              <a:buFont typeface="+mj-lt"/>
              <a:buAutoNum type="alphaUcPeriod"/>
            </a:pPr>
            <a:r>
              <a:rPr lang="nl-NL" dirty="0" smtClean="0">
                <a:solidFill>
                  <a:schemeClr val="bg1"/>
                </a:solidFill>
              </a:rPr>
              <a:t>3</a:t>
            </a:r>
          </a:p>
          <a:p>
            <a:pPr marL="514350" indent="-514350">
              <a:buFont typeface="+mj-lt"/>
              <a:buAutoNum type="alphaUcPeriod"/>
            </a:pPr>
            <a:r>
              <a:rPr lang="nl-NL" dirty="0" smtClean="0">
                <a:solidFill>
                  <a:schemeClr val="bg1"/>
                </a:solidFill>
              </a:rPr>
              <a:t>4</a:t>
            </a:r>
          </a:p>
          <a:p>
            <a:pPr marL="514350" indent="-514350">
              <a:buFont typeface="+mj-lt"/>
              <a:buAutoNum type="alphaUcPeriod"/>
            </a:pPr>
            <a:r>
              <a:rPr lang="nl-NL" dirty="0" smtClean="0">
                <a:solidFill>
                  <a:schemeClr val="bg1"/>
                </a:solidFill>
              </a:rPr>
              <a:t>5</a:t>
            </a:r>
          </a:p>
          <a:p>
            <a:pPr marL="514350" indent="-514350">
              <a:buFont typeface="+mj-lt"/>
              <a:buAutoNum type="alphaUcPeriod"/>
            </a:pPr>
            <a:r>
              <a:rPr lang="nl-NL" dirty="0" smtClean="0">
                <a:solidFill>
                  <a:schemeClr val="bg1"/>
                </a:solidFill>
              </a:rPr>
              <a:t>6</a:t>
            </a:r>
          </a:p>
          <a:p>
            <a:pPr marL="514350" indent="-514350">
              <a:buFont typeface="+mj-lt"/>
              <a:buAutoNum type="alphaUcPeriod"/>
            </a:pPr>
            <a:r>
              <a:rPr lang="nl-NL" dirty="0" smtClean="0">
                <a:solidFill>
                  <a:schemeClr val="bg1"/>
                </a:solidFill>
              </a:rPr>
              <a:t>7</a:t>
            </a:r>
          </a:p>
          <a:p>
            <a:pPr marL="514350" indent="-514350">
              <a:buFont typeface="+mj-lt"/>
              <a:buAutoNum type="alphaUcPeriod"/>
            </a:pPr>
            <a:r>
              <a:rPr lang="nl-NL" dirty="0">
                <a:solidFill>
                  <a:schemeClr val="bg1"/>
                </a:solidFill>
              </a:rPr>
              <a:t>8</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0338" y="2570798"/>
            <a:ext cx="2880320" cy="24240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kstvak 4"/>
          <p:cNvSpPr txBox="1"/>
          <p:nvPr/>
        </p:nvSpPr>
        <p:spPr>
          <a:xfrm>
            <a:off x="8312772" y="2605197"/>
            <a:ext cx="500458" cy="369332"/>
          </a:xfrm>
          <a:prstGeom prst="rect">
            <a:avLst/>
          </a:prstGeom>
          <a:noFill/>
        </p:spPr>
        <p:txBody>
          <a:bodyPr wrap="none" rtlCol="0">
            <a:spAutoFit/>
          </a:bodyPr>
          <a:lstStyle/>
          <a:p>
            <a:r>
              <a:rPr lang="nl-NL" dirty="0" err="1" smtClean="0"/>
              <a:t>U</a:t>
            </a:r>
            <a:r>
              <a:rPr lang="nl-NL" sz="1050" dirty="0" err="1" smtClean="0"/>
              <a:t>tot</a:t>
            </a:r>
            <a:endParaRPr lang="nl-NL" dirty="0"/>
          </a:p>
        </p:txBody>
      </p:sp>
      <p:sp>
        <p:nvSpPr>
          <p:cNvPr id="7" name="Tekstvak 6"/>
          <p:cNvSpPr txBox="1"/>
          <p:nvPr/>
        </p:nvSpPr>
        <p:spPr>
          <a:xfrm>
            <a:off x="7995148" y="3285903"/>
            <a:ext cx="391454" cy="369332"/>
          </a:xfrm>
          <a:prstGeom prst="rect">
            <a:avLst/>
          </a:prstGeom>
          <a:noFill/>
        </p:spPr>
        <p:txBody>
          <a:bodyPr wrap="none" rtlCol="0">
            <a:spAutoFit/>
          </a:bodyPr>
          <a:lstStyle/>
          <a:p>
            <a:r>
              <a:rPr lang="nl-NL" dirty="0" smtClean="0"/>
              <a:t>L</a:t>
            </a:r>
            <a:r>
              <a:rPr lang="nl-NL" sz="1100" dirty="0" smtClean="0"/>
              <a:t>1</a:t>
            </a:r>
            <a:endParaRPr lang="nl-NL" dirty="0"/>
          </a:p>
        </p:txBody>
      </p:sp>
      <p:sp>
        <p:nvSpPr>
          <p:cNvPr id="8" name="Rechthoek 7"/>
          <p:cNvSpPr/>
          <p:nvPr/>
        </p:nvSpPr>
        <p:spPr>
          <a:xfrm>
            <a:off x="7954554" y="4154974"/>
            <a:ext cx="391454" cy="369332"/>
          </a:xfrm>
          <a:prstGeom prst="rect">
            <a:avLst/>
          </a:prstGeom>
        </p:spPr>
        <p:txBody>
          <a:bodyPr wrap="none">
            <a:spAutoFit/>
          </a:bodyPr>
          <a:lstStyle/>
          <a:p>
            <a:r>
              <a:rPr lang="nl-NL" dirty="0" smtClean="0"/>
              <a:t>L</a:t>
            </a:r>
            <a:r>
              <a:rPr lang="nl-NL" sz="1100" dirty="0" smtClean="0"/>
              <a:t>2</a:t>
            </a:r>
            <a:endParaRPr lang="nl-NL" dirty="0"/>
          </a:p>
        </p:txBody>
      </p:sp>
      <p:sp>
        <p:nvSpPr>
          <p:cNvPr id="9" name="Tekstvak 8"/>
          <p:cNvSpPr txBox="1"/>
          <p:nvPr/>
        </p:nvSpPr>
        <p:spPr>
          <a:xfrm>
            <a:off x="8471542" y="2996916"/>
            <a:ext cx="490840" cy="369332"/>
          </a:xfrm>
          <a:prstGeom prst="rect">
            <a:avLst/>
          </a:prstGeom>
          <a:noFill/>
        </p:spPr>
        <p:txBody>
          <a:bodyPr wrap="none" rtlCol="0">
            <a:spAutoFit/>
          </a:bodyPr>
          <a:lstStyle/>
          <a:p>
            <a:r>
              <a:rPr lang="nl-NL" dirty="0" smtClean="0"/>
              <a:t>⑧</a:t>
            </a:r>
            <a:endParaRPr lang="nl-NL" dirty="0"/>
          </a:p>
        </p:txBody>
      </p:sp>
      <p:sp>
        <p:nvSpPr>
          <p:cNvPr id="10" name="Tekstvak 9"/>
          <p:cNvSpPr txBox="1"/>
          <p:nvPr/>
        </p:nvSpPr>
        <p:spPr>
          <a:xfrm>
            <a:off x="8471542" y="3982763"/>
            <a:ext cx="490840" cy="369332"/>
          </a:xfrm>
          <a:prstGeom prst="rect">
            <a:avLst/>
          </a:prstGeom>
          <a:noFill/>
        </p:spPr>
        <p:txBody>
          <a:bodyPr wrap="none" rtlCol="0">
            <a:spAutoFit/>
          </a:bodyPr>
          <a:lstStyle/>
          <a:p>
            <a:r>
              <a:rPr lang="nl-NL" dirty="0" smtClean="0"/>
              <a:t>⑦</a:t>
            </a:r>
            <a:endParaRPr lang="nl-NL" dirty="0"/>
          </a:p>
        </p:txBody>
      </p:sp>
      <p:sp>
        <p:nvSpPr>
          <p:cNvPr id="11" name="Tekstvak 10"/>
          <p:cNvSpPr txBox="1"/>
          <p:nvPr/>
        </p:nvSpPr>
        <p:spPr>
          <a:xfrm>
            <a:off x="8312772" y="4492436"/>
            <a:ext cx="490840" cy="369332"/>
          </a:xfrm>
          <a:prstGeom prst="rect">
            <a:avLst/>
          </a:prstGeom>
          <a:noFill/>
        </p:spPr>
        <p:txBody>
          <a:bodyPr wrap="none" rtlCol="0">
            <a:spAutoFit/>
          </a:bodyPr>
          <a:lstStyle/>
          <a:p>
            <a:r>
              <a:rPr lang="nl-NL" dirty="0" smtClean="0"/>
              <a:t>⑥</a:t>
            </a:r>
            <a:endParaRPr lang="nl-NL" dirty="0"/>
          </a:p>
        </p:txBody>
      </p:sp>
      <p:sp>
        <p:nvSpPr>
          <p:cNvPr id="12" name="Tekstvak 11"/>
          <p:cNvSpPr txBox="1"/>
          <p:nvPr/>
        </p:nvSpPr>
        <p:spPr>
          <a:xfrm>
            <a:off x="7621750" y="4496236"/>
            <a:ext cx="490840" cy="369332"/>
          </a:xfrm>
          <a:prstGeom prst="rect">
            <a:avLst/>
          </a:prstGeom>
          <a:noFill/>
        </p:spPr>
        <p:txBody>
          <a:bodyPr wrap="none" rtlCol="0">
            <a:spAutoFit/>
          </a:bodyPr>
          <a:lstStyle/>
          <a:p>
            <a:r>
              <a:rPr lang="nl-NL" dirty="0" smtClean="0"/>
              <a:t>⑤</a:t>
            </a:r>
            <a:endParaRPr lang="nl-NL" dirty="0"/>
          </a:p>
        </p:txBody>
      </p:sp>
      <p:sp>
        <p:nvSpPr>
          <p:cNvPr id="13" name="Tekstvak 12"/>
          <p:cNvSpPr txBox="1"/>
          <p:nvPr/>
        </p:nvSpPr>
        <p:spPr>
          <a:xfrm>
            <a:off x="8244408" y="3607637"/>
            <a:ext cx="490840" cy="369332"/>
          </a:xfrm>
          <a:prstGeom prst="rect">
            <a:avLst/>
          </a:prstGeom>
          <a:noFill/>
        </p:spPr>
        <p:txBody>
          <a:bodyPr wrap="none" rtlCol="0">
            <a:spAutoFit/>
          </a:bodyPr>
          <a:lstStyle/>
          <a:p>
            <a:r>
              <a:rPr lang="nl-NL" dirty="0" smtClean="0"/>
              <a:t>④</a:t>
            </a:r>
            <a:endParaRPr lang="nl-NL" dirty="0"/>
          </a:p>
        </p:txBody>
      </p:sp>
      <p:sp>
        <p:nvSpPr>
          <p:cNvPr id="14" name="Tekstvak 13"/>
          <p:cNvSpPr txBox="1"/>
          <p:nvPr/>
        </p:nvSpPr>
        <p:spPr>
          <a:xfrm>
            <a:off x="7597804" y="3598181"/>
            <a:ext cx="490840" cy="369332"/>
          </a:xfrm>
          <a:prstGeom prst="rect">
            <a:avLst/>
          </a:prstGeom>
          <a:noFill/>
        </p:spPr>
        <p:txBody>
          <a:bodyPr wrap="none" rtlCol="0">
            <a:spAutoFit/>
          </a:bodyPr>
          <a:lstStyle/>
          <a:p>
            <a:r>
              <a:rPr lang="nl-NL" dirty="0" smtClean="0"/>
              <a:t>③</a:t>
            </a:r>
            <a:endParaRPr lang="nl-NL" dirty="0"/>
          </a:p>
        </p:txBody>
      </p:sp>
      <p:sp>
        <p:nvSpPr>
          <p:cNvPr id="15" name="Tekstvak 14"/>
          <p:cNvSpPr txBox="1"/>
          <p:nvPr/>
        </p:nvSpPr>
        <p:spPr>
          <a:xfrm>
            <a:off x="7352384" y="3992662"/>
            <a:ext cx="490840" cy="369332"/>
          </a:xfrm>
          <a:prstGeom prst="rect">
            <a:avLst/>
          </a:prstGeom>
          <a:noFill/>
        </p:spPr>
        <p:txBody>
          <a:bodyPr wrap="none" rtlCol="0">
            <a:spAutoFit/>
          </a:bodyPr>
          <a:lstStyle/>
          <a:p>
            <a:r>
              <a:rPr lang="nl-NL" dirty="0" smtClean="0"/>
              <a:t>②</a:t>
            </a:r>
            <a:endParaRPr lang="nl-NL" dirty="0"/>
          </a:p>
        </p:txBody>
      </p:sp>
      <p:sp>
        <p:nvSpPr>
          <p:cNvPr id="16" name="Tekstvak 15"/>
          <p:cNvSpPr txBox="1"/>
          <p:nvPr/>
        </p:nvSpPr>
        <p:spPr>
          <a:xfrm>
            <a:off x="7382110" y="2974046"/>
            <a:ext cx="490840" cy="369332"/>
          </a:xfrm>
          <a:prstGeom prst="rect">
            <a:avLst/>
          </a:prstGeom>
          <a:noFill/>
        </p:spPr>
        <p:txBody>
          <a:bodyPr wrap="none" rtlCol="0">
            <a:spAutoFit/>
          </a:bodyPr>
          <a:lstStyle/>
          <a:p>
            <a:r>
              <a:rPr lang="nl-NL" dirty="0" smtClean="0"/>
              <a:t>①</a:t>
            </a:r>
            <a:endParaRPr lang="nl-NL" dirty="0"/>
          </a:p>
        </p:txBody>
      </p:sp>
      <p:pic>
        <p:nvPicPr>
          <p:cNvPr id="17" name="PRS Question Icon" descr="PRS Question Icon"/>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2584105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solidFill>
                <a:schemeClr val="bg1"/>
              </a:solidFill>
            </a:endParaRPr>
          </a:p>
        </p:txBody>
      </p:sp>
      <p:sp>
        <p:nvSpPr>
          <p:cNvPr id="3" name="Tijdelijke aanduiding voor inhoud 2"/>
          <p:cNvSpPr>
            <a:spLocks noGrp="1"/>
          </p:cNvSpPr>
          <p:nvPr>
            <p:ph idx="1"/>
          </p:nvPr>
        </p:nvSpPr>
        <p:spPr/>
        <p:txBody>
          <a:bodyPr>
            <a:normAutofit/>
          </a:bodyPr>
          <a:lstStyle/>
          <a:p>
            <a:r>
              <a:rPr lang="nl-NL" dirty="0" smtClean="0">
                <a:solidFill>
                  <a:schemeClr val="bg1"/>
                </a:solidFill>
              </a:rPr>
              <a:t>Een Ampèremeter staat altijd in serie met het onderdeel!!</a:t>
            </a:r>
          </a:p>
          <a:p>
            <a:endParaRPr lang="nl-NL" dirty="0">
              <a:solidFill>
                <a:schemeClr val="bg1"/>
              </a:solidFill>
            </a:endParaRPr>
          </a:p>
          <a:p>
            <a:r>
              <a:rPr lang="nl-NL" dirty="0" smtClean="0">
                <a:solidFill>
                  <a:schemeClr val="bg1"/>
                </a:solidFill>
              </a:rPr>
              <a:t>Links of rechts maakt niet uit!</a:t>
            </a: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2492896"/>
            <a:ext cx="2000250" cy="13049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593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4</a:t>
            </a:r>
            <a:endParaRPr lang="nl-NL" dirty="0">
              <a:solidFill>
                <a:schemeClr val="bg1"/>
              </a:solidFill>
            </a:endParaRPr>
          </a:p>
        </p:txBody>
      </p:sp>
      <p:sp>
        <p:nvSpPr>
          <p:cNvPr id="3" name="Tijdelijke aanduiding voor inhoud 2"/>
          <p:cNvSpPr>
            <a:spLocks noGrp="1"/>
          </p:cNvSpPr>
          <p:nvPr>
            <p:ph idx="1"/>
          </p:nvPr>
        </p:nvSpPr>
        <p:spPr>
          <a:xfrm>
            <a:off x="456470" y="1207587"/>
            <a:ext cx="8229600" cy="4525963"/>
          </a:xfrm>
        </p:spPr>
        <p:txBody>
          <a:bodyPr>
            <a:normAutofit fontScale="92500" lnSpcReduction="20000"/>
          </a:bodyPr>
          <a:lstStyle/>
          <a:p>
            <a:r>
              <a:rPr lang="nl-NL" dirty="0" smtClean="0">
                <a:solidFill>
                  <a:schemeClr val="bg1"/>
                </a:solidFill>
              </a:rPr>
              <a:t>Waar plaats je de ampère meter om de </a:t>
            </a:r>
            <a:r>
              <a:rPr lang="nl-NL" dirty="0" err="1" smtClean="0">
                <a:solidFill>
                  <a:schemeClr val="bg1"/>
                </a:solidFill>
              </a:rPr>
              <a:t>I</a:t>
            </a:r>
            <a:r>
              <a:rPr lang="nl-NL" sz="2000" dirty="0" err="1" smtClean="0">
                <a:solidFill>
                  <a:schemeClr val="bg1"/>
                </a:solidFill>
              </a:rPr>
              <a:t>tot</a:t>
            </a:r>
            <a:r>
              <a:rPr lang="nl-NL" dirty="0" smtClean="0">
                <a:solidFill>
                  <a:schemeClr val="bg1"/>
                </a:solidFill>
              </a:rPr>
              <a:t> te meten? (Geef alle goede antwoorden aan)</a:t>
            </a:r>
          </a:p>
          <a:p>
            <a:pPr marL="514350" indent="-514350">
              <a:buFont typeface="+mj-lt"/>
              <a:buAutoNum type="alphaUcPeriod"/>
            </a:pPr>
            <a:r>
              <a:rPr lang="nl-NL" dirty="0" smtClean="0">
                <a:solidFill>
                  <a:schemeClr val="bg1"/>
                </a:solidFill>
              </a:rPr>
              <a:t>1</a:t>
            </a:r>
          </a:p>
          <a:p>
            <a:pPr marL="514350" indent="-514350">
              <a:buFont typeface="+mj-lt"/>
              <a:buAutoNum type="alphaUcPeriod"/>
            </a:pPr>
            <a:r>
              <a:rPr lang="nl-NL" dirty="0" smtClean="0">
                <a:solidFill>
                  <a:schemeClr val="bg1"/>
                </a:solidFill>
              </a:rPr>
              <a:t>2</a:t>
            </a:r>
          </a:p>
          <a:p>
            <a:pPr marL="514350" indent="-514350">
              <a:buFont typeface="+mj-lt"/>
              <a:buAutoNum type="alphaUcPeriod"/>
            </a:pPr>
            <a:r>
              <a:rPr lang="nl-NL" dirty="0" smtClean="0">
                <a:solidFill>
                  <a:schemeClr val="bg1"/>
                </a:solidFill>
              </a:rPr>
              <a:t>3</a:t>
            </a:r>
          </a:p>
          <a:p>
            <a:pPr marL="514350" indent="-514350">
              <a:buFont typeface="+mj-lt"/>
              <a:buAutoNum type="alphaUcPeriod"/>
            </a:pPr>
            <a:r>
              <a:rPr lang="nl-NL" dirty="0" smtClean="0">
                <a:solidFill>
                  <a:schemeClr val="bg1"/>
                </a:solidFill>
              </a:rPr>
              <a:t>4</a:t>
            </a:r>
          </a:p>
          <a:p>
            <a:pPr marL="514350" indent="-514350">
              <a:buFont typeface="+mj-lt"/>
              <a:buAutoNum type="alphaUcPeriod"/>
            </a:pPr>
            <a:r>
              <a:rPr lang="nl-NL" dirty="0" smtClean="0">
                <a:solidFill>
                  <a:schemeClr val="bg1"/>
                </a:solidFill>
              </a:rPr>
              <a:t>5</a:t>
            </a:r>
          </a:p>
          <a:p>
            <a:pPr marL="514350" indent="-514350">
              <a:buFont typeface="+mj-lt"/>
              <a:buAutoNum type="alphaUcPeriod"/>
            </a:pPr>
            <a:r>
              <a:rPr lang="nl-NL" dirty="0" smtClean="0">
                <a:solidFill>
                  <a:schemeClr val="bg1"/>
                </a:solidFill>
              </a:rPr>
              <a:t>6</a:t>
            </a:r>
          </a:p>
          <a:p>
            <a:pPr marL="514350" indent="-514350">
              <a:buFont typeface="+mj-lt"/>
              <a:buAutoNum type="alphaUcPeriod"/>
            </a:pPr>
            <a:r>
              <a:rPr lang="nl-NL" dirty="0" smtClean="0">
                <a:solidFill>
                  <a:schemeClr val="bg1"/>
                </a:solidFill>
              </a:rPr>
              <a:t>7</a:t>
            </a:r>
          </a:p>
          <a:p>
            <a:pPr marL="514350" indent="-514350">
              <a:buFont typeface="+mj-lt"/>
              <a:buAutoNum type="alphaUcPeriod"/>
            </a:pPr>
            <a:r>
              <a:rPr lang="nl-NL" dirty="0">
                <a:solidFill>
                  <a:schemeClr val="bg1"/>
                </a:solidFill>
              </a:rPr>
              <a:t>8</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0338" y="2570798"/>
            <a:ext cx="2880320" cy="24240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kstvak 6"/>
          <p:cNvSpPr txBox="1"/>
          <p:nvPr/>
        </p:nvSpPr>
        <p:spPr>
          <a:xfrm>
            <a:off x="7995148" y="3285903"/>
            <a:ext cx="391454" cy="369332"/>
          </a:xfrm>
          <a:prstGeom prst="rect">
            <a:avLst/>
          </a:prstGeom>
          <a:noFill/>
        </p:spPr>
        <p:txBody>
          <a:bodyPr wrap="none" rtlCol="0">
            <a:spAutoFit/>
          </a:bodyPr>
          <a:lstStyle/>
          <a:p>
            <a:r>
              <a:rPr lang="nl-NL" dirty="0" smtClean="0"/>
              <a:t>L</a:t>
            </a:r>
            <a:r>
              <a:rPr lang="nl-NL" sz="1100" dirty="0" smtClean="0"/>
              <a:t>1</a:t>
            </a:r>
            <a:endParaRPr lang="nl-NL" dirty="0"/>
          </a:p>
        </p:txBody>
      </p:sp>
      <p:sp>
        <p:nvSpPr>
          <p:cNvPr id="8" name="Rechthoek 7"/>
          <p:cNvSpPr/>
          <p:nvPr/>
        </p:nvSpPr>
        <p:spPr>
          <a:xfrm>
            <a:off x="7954554" y="4154974"/>
            <a:ext cx="391454" cy="369332"/>
          </a:xfrm>
          <a:prstGeom prst="rect">
            <a:avLst/>
          </a:prstGeom>
        </p:spPr>
        <p:txBody>
          <a:bodyPr wrap="none">
            <a:spAutoFit/>
          </a:bodyPr>
          <a:lstStyle/>
          <a:p>
            <a:r>
              <a:rPr lang="nl-NL" dirty="0" smtClean="0"/>
              <a:t>L</a:t>
            </a:r>
            <a:r>
              <a:rPr lang="nl-NL" sz="1100" dirty="0" smtClean="0"/>
              <a:t>2</a:t>
            </a:r>
            <a:endParaRPr lang="nl-NL" dirty="0"/>
          </a:p>
        </p:txBody>
      </p:sp>
      <p:sp>
        <p:nvSpPr>
          <p:cNvPr id="9" name="Tekstvak 8"/>
          <p:cNvSpPr txBox="1"/>
          <p:nvPr/>
        </p:nvSpPr>
        <p:spPr>
          <a:xfrm>
            <a:off x="8471542" y="2996916"/>
            <a:ext cx="490840" cy="369332"/>
          </a:xfrm>
          <a:prstGeom prst="rect">
            <a:avLst/>
          </a:prstGeom>
          <a:noFill/>
        </p:spPr>
        <p:txBody>
          <a:bodyPr wrap="none" rtlCol="0">
            <a:spAutoFit/>
          </a:bodyPr>
          <a:lstStyle/>
          <a:p>
            <a:r>
              <a:rPr lang="nl-NL" dirty="0" smtClean="0"/>
              <a:t>⑧</a:t>
            </a:r>
            <a:endParaRPr lang="nl-NL" dirty="0"/>
          </a:p>
        </p:txBody>
      </p:sp>
      <p:sp>
        <p:nvSpPr>
          <p:cNvPr id="10" name="Tekstvak 9"/>
          <p:cNvSpPr txBox="1"/>
          <p:nvPr/>
        </p:nvSpPr>
        <p:spPr>
          <a:xfrm>
            <a:off x="8471542" y="3982763"/>
            <a:ext cx="490840" cy="369332"/>
          </a:xfrm>
          <a:prstGeom prst="rect">
            <a:avLst/>
          </a:prstGeom>
          <a:noFill/>
        </p:spPr>
        <p:txBody>
          <a:bodyPr wrap="none" rtlCol="0">
            <a:spAutoFit/>
          </a:bodyPr>
          <a:lstStyle/>
          <a:p>
            <a:r>
              <a:rPr lang="nl-NL" dirty="0" smtClean="0"/>
              <a:t>⑦</a:t>
            </a:r>
            <a:endParaRPr lang="nl-NL" dirty="0"/>
          </a:p>
        </p:txBody>
      </p:sp>
      <p:sp>
        <p:nvSpPr>
          <p:cNvPr id="11" name="Tekstvak 10"/>
          <p:cNvSpPr txBox="1"/>
          <p:nvPr/>
        </p:nvSpPr>
        <p:spPr>
          <a:xfrm>
            <a:off x="8312772" y="4492436"/>
            <a:ext cx="490840" cy="369332"/>
          </a:xfrm>
          <a:prstGeom prst="rect">
            <a:avLst/>
          </a:prstGeom>
          <a:noFill/>
        </p:spPr>
        <p:txBody>
          <a:bodyPr wrap="none" rtlCol="0">
            <a:spAutoFit/>
          </a:bodyPr>
          <a:lstStyle/>
          <a:p>
            <a:r>
              <a:rPr lang="nl-NL" dirty="0" smtClean="0"/>
              <a:t>⑥</a:t>
            </a:r>
            <a:endParaRPr lang="nl-NL" dirty="0"/>
          </a:p>
        </p:txBody>
      </p:sp>
      <p:sp>
        <p:nvSpPr>
          <p:cNvPr id="12" name="Tekstvak 11"/>
          <p:cNvSpPr txBox="1"/>
          <p:nvPr/>
        </p:nvSpPr>
        <p:spPr>
          <a:xfrm>
            <a:off x="7621750" y="4496236"/>
            <a:ext cx="490840" cy="369332"/>
          </a:xfrm>
          <a:prstGeom prst="rect">
            <a:avLst/>
          </a:prstGeom>
          <a:noFill/>
        </p:spPr>
        <p:txBody>
          <a:bodyPr wrap="none" rtlCol="0">
            <a:spAutoFit/>
          </a:bodyPr>
          <a:lstStyle/>
          <a:p>
            <a:r>
              <a:rPr lang="nl-NL" dirty="0" smtClean="0"/>
              <a:t>⑤</a:t>
            </a:r>
            <a:endParaRPr lang="nl-NL" dirty="0"/>
          </a:p>
        </p:txBody>
      </p:sp>
      <p:sp>
        <p:nvSpPr>
          <p:cNvPr id="13" name="Tekstvak 12"/>
          <p:cNvSpPr txBox="1"/>
          <p:nvPr/>
        </p:nvSpPr>
        <p:spPr>
          <a:xfrm>
            <a:off x="8244408" y="3607637"/>
            <a:ext cx="490840" cy="369332"/>
          </a:xfrm>
          <a:prstGeom prst="rect">
            <a:avLst/>
          </a:prstGeom>
          <a:noFill/>
        </p:spPr>
        <p:txBody>
          <a:bodyPr wrap="none" rtlCol="0">
            <a:spAutoFit/>
          </a:bodyPr>
          <a:lstStyle/>
          <a:p>
            <a:r>
              <a:rPr lang="nl-NL" dirty="0" smtClean="0"/>
              <a:t>④</a:t>
            </a:r>
            <a:endParaRPr lang="nl-NL" dirty="0"/>
          </a:p>
        </p:txBody>
      </p:sp>
      <p:sp>
        <p:nvSpPr>
          <p:cNvPr id="14" name="Tekstvak 13"/>
          <p:cNvSpPr txBox="1"/>
          <p:nvPr/>
        </p:nvSpPr>
        <p:spPr>
          <a:xfrm>
            <a:off x="7597804" y="3598181"/>
            <a:ext cx="490840" cy="369332"/>
          </a:xfrm>
          <a:prstGeom prst="rect">
            <a:avLst/>
          </a:prstGeom>
          <a:noFill/>
        </p:spPr>
        <p:txBody>
          <a:bodyPr wrap="none" rtlCol="0">
            <a:spAutoFit/>
          </a:bodyPr>
          <a:lstStyle/>
          <a:p>
            <a:r>
              <a:rPr lang="nl-NL" dirty="0" smtClean="0"/>
              <a:t>③</a:t>
            </a:r>
            <a:endParaRPr lang="nl-NL" dirty="0"/>
          </a:p>
        </p:txBody>
      </p:sp>
      <p:sp>
        <p:nvSpPr>
          <p:cNvPr id="15" name="Tekstvak 14"/>
          <p:cNvSpPr txBox="1"/>
          <p:nvPr/>
        </p:nvSpPr>
        <p:spPr>
          <a:xfrm>
            <a:off x="7352384" y="3992662"/>
            <a:ext cx="490840" cy="369332"/>
          </a:xfrm>
          <a:prstGeom prst="rect">
            <a:avLst/>
          </a:prstGeom>
          <a:noFill/>
        </p:spPr>
        <p:txBody>
          <a:bodyPr wrap="none" rtlCol="0">
            <a:spAutoFit/>
          </a:bodyPr>
          <a:lstStyle/>
          <a:p>
            <a:r>
              <a:rPr lang="nl-NL" dirty="0" smtClean="0"/>
              <a:t>②</a:t>
            </a:r>
            <a:endParaRPr lang="nl-NL" dirty="0"/>
          </a:p>
        </p:txBody>
      </p:sp>
      <p:sp>
        <p:nvSpPr>
          <p:cNvPr id="16" name="Tekstvak 15"/>
          <p:cNvSpPr txBox="1"/>
          <p:nvPr/>
        </p:nvSpPr>
        <p:spPr>
          <a:xfrm>
            <a:off x="7382110" y="2974046"/>
            <a:ext cx="490840" cy="369332"/>
          </a:xfrm>
          <a:prstGeom prst="rect">
            <a:avLst/>
          </a:prstGeom>
          <a:noFill/>
        </p:spPr>
        <p:txBody>
          <a:bodyPr wrap="none" rtlCol="0">
            <a:spAutoFit/>
          </a:bodyPr>
          <a:lstStyle/>
          <a:p>
            <a:r>
              <a:rPr lang="nl-NL" dirty="0" smtClean="0"/>
              <a:t>①</a:t>
            </a:r>
            <a:endParaRPr lang="nl-NL" dirty="0"/>
          </a:p>
        </p:txBody>
      </p:sp>
      <p:pic>
        <p:nvPicPr>
          <p:cNvPr id="6" name="PRS Question Icon" descr="PRS Question Icon"/>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9500" y="2266950"/>
            <a:ext cx="1905000" cy="232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088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5</a:t>
            </a:r>
            <a:endParaRPr lang="nl-NL" dirty="0">
              <a:solidFill>
                <a:schemeClr val="bg1"/>
              </a:solidFill>
            </a:endParaRPr>
          </a:p>
        </p:txBody>
      </p:sp>
      <p:sp>
        <p:nvSpPr>
          <p:cNvPr id="5" name="Tijdelijke aanduiding voor inhoud 4"/>
          <p:cNvSpPr>
            <a:spLocks noGrp="1"/>
          </p:cNvSpPr>
          <p:nvPr>
            <p:ph idx="1"/>
          </p:nvPr>
        </p:nvSpPr>
        <p:spPr/>
        <p:txBody>
          <a:bodyPr/>
          <a:lstStyle/>
          <a:p>
            <a:pPr marL="0" indent="0" fontAlgn="t">
              <a:buNone/>
            </a:pPr>
            <a:r>
              <a:rPr lang="nl-NL" dirty="0" smtClean="0">
                <a:solidFill>
                  <a:schemeClr val="bg1"/>
                </a:solidFill>
              </a:rPr>
              <a:t>Hoeveel snoertjes heb ik extra nodig om één ampèremeter aan te sluiten</a:t>
            </a:r>
            <a:endParaRPr lang="nl-NL" dirty="0">
              <a:solidFill>
                <a:schemeClr val="bg1"/>
              </a:solidFill>
            </a:endParaRPr>
          </a:p>
          <a:p>
            <a:pPr marL="514350" indent="-514350" fontAlgn="t">
              <a:buFont typeface="+mj-lt"/>
              <a:buAutoNum type="alphaUcPeriod"/>
            </a:pPr>
            <a:r>
              <a:rPr lang="nl-NL" dirty="0" smtClean="0">
                <a:solidFill>
                  <a:schemeClr val="bg1"/>
                </a:solidFill>
              </a:rPr>
              <a:t>Geen</a:t>
            </a:r>
          </a:p>
          <a:p>
            <a:pPr marL="514350" indent="-514350" fontAlgn="t">
              <a:buFont typeface="+mj-lt"/>
              <a:buAutoNum type="alphaUcPeriod"/>
            </a:pPr>
            <a:r>
              <a:rPr lang="nl-NL" dirty="0" smtClean="0">
                <a:solidFill>
                  <a:schemeClr val="bg1"/>
                </a:solidFill>
              </a:rPr>
              <a:t>1</a:t>
            </a:r>
          </a:p>
          <a:p>
            <a:pPr marL="514350" indent="-514350" fontAlgn="t">
              <a:buFont typeface="+mj-lt"/>
              <a:buAutoNum type="alphaUcPeriod"/>
            </a:pPr>
            <a:r>
              <a:rPr lang="nl-NL" dirty="0" smtClean="0">
                <a:solidFill>
                  <a:schemeClr val="bg1"/>
                </a:solidFill>
              </a:rPr>
              <a:t>2</a:t>
            </a:r>
          </a:p>
          <a:p>
            <a:pPr marL="514350" indent="-514350" fontAlgn="t">
              <a:buFont typeface="+mj-lt"/>
              <a:buAutoNum type="alphaUcPeriod"/>
            </a:pPr>
            <a:r>
              <a:rPr lang="nl-NL" dirty="0" smtClean="0">
                <a:solidFill>
                  <a:schemeClr val="bg1"/>
                </a:solidFill>
              </a:rPr>
              <a:t>Kan je niet zeggen</a:t>
            </a:r>
          </a:p>
          <a:p>
            <a:pPr marL="0" indent="0" fontAlgn="t">
              <a:buNone/>
            </a:pPr>
            <a:endParaRPr lang="nl-NL" dirty="0">
              <a:solidFill>
                <a:schemeClr val="bg1"/>
              </a:solidFill>
            </a:endParaRPr>
          </a:p>
          <a:p>
            <a:pPr marL="0" indent="0">
              <a:buNone/>
            </a:pPr>
            <a:endParaRPr lang="nl-NL" dirty="0">
              <a:solidFill>
                <a:schemeClr val="bg1"/>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5411" y="0"/>
            <a:ext cx="2408172" cy="16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504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5"/>
  <p:tag name="VERSION" val="5.00"/>
  <p:tag name="QUESTIONANSWER" val="F"/>
</p:tagLst>
</file>

<file path=ppt/tags/tag10.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3"/>
  <p:tag name="VERSION" val="5.00"/>
  <p:tag name="QUESTIONANSWER" val="A"/>
</p:tagLst>
</file>

<file path=ppt/tags/tag11.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C"/>
</p:tagLst>
</file>

<file path=ppt/tags/tag12.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B"/>
</p:tagLst>
</file>

<file path=ppt/tags/tag13.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A"/>
</p:tagLst>
</file>

<file path=ppt/tags/tag14.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C"/>
</p:tagLst>
</file>

<file path=ppt/tags/tag15.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ANSWER" val="B"/>
  <p:tag name="QUESTIONCHOICES" val="2"/>
  <p:tag name="VERSION" val="5.00"/>
</p:tagLst>
</file>

<file path=ppt/tags/tag16.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ANSWER" val="A"/>
  <p:tag name="QUESTIONCHOICES" val="2"/>
  <p:tag name="VERSION" val="5.00"/>
</p:tagLst>
</file>

<file path=ppt/tags/tag17.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ANSWER" val="A"/>
  <p:tag name="QUESTIONCHOICES" val="2"/>
  <p:tag name="VERSION" val="5.00"/>
</p:tagLst>
</file>

<file path=ppt/tags/tag18.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ANSWER" val="A"/>
  <p:tag name="QUESTIONCHOICES" val="2"/>
  <p:tag name="VERSION" val="5.00"/>
</p:tagLst>
</file>

<file path=ppt/tags/tag19.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C"/>
</p:tagLst>
</file>

<file path=ppt/tags/tag2.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ANSWER" val="A"/>
  <p:tag name="QUESTIONCHOICES" val="2"/>
  <p:tag name="VERSION" val="5.00"/>
</p:tagLst>
</file>

<file path=ppt/tags/tag20.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2"/>
  <p:tag name="VERSION" val="5.00"/>
  <p:tag name="QUESTIONANSWER" val="C"/>
  <p:tag name="QUESTIONTIMER" val="03:00"/>
</p:tagLst>
</file>

<file path=ppt/tags/tag21.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2"/>
  <p:tag name="VERSION" val="5.00"/>
  <p:tag name="QUESTIONANSWER" val="A"/>
  <p:tag name="QUESTIONTIMER" val="02:00"/>
</p:tagLst>
</file>

<file path=ppt/tags/tag22.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3"/>
  <p:tag name="VERSION" val="5.00"/>
  <p:tag name="QUESTIONTIMER" val="01:00"/>
  <p:tag name="QUESTIONANSWER" val="E"/>
</p:tagLst>
</file>

<file path=ppt/tags/tag23.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2"/>
  <p:tag name="VERSION" val="5.00"/>
  <p:tag name="QUESTIONANSWER" val="A"/>
  <p:tag name="QUESTIONTIMER" val="01:00"/>
</p:tagLst>
</file>

<file path=ppt/tags/tag24.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TIMER" val="02:00"/>
  <p:tag name="QUESTIONCHOICES" val="3"/>
  <p:tag name="VERSION" val="5.00"/>
  <p:tag name="QUESTIONANSWER" val="C"/>
</p:tagLst>
</file>

<file path=ppt/tags/tag25.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2"/>
  <p:tag name="VERSION" val="5.00"/>
  <p:tag name="QUESTIONANSWER" val="A"/>
  <p:tag name="QUESTIONTIMER" val="02:00"/>
</p:tagLst>
</file>

<file path=ppt/tags/tag3.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6"/>
  <p:tag name="VERSION" val="5.00"/>
  <p:tag name="QUESTIONANSWER" val="BEFG"/>
  <p:tag name="QUESTIONTIMER" val="01:30"/>
</p:tagLst>
</file>

<file path=ppt/tags/tag4.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6"/>
  <p:tag name="VERSION" val="5.00"/>
  <p:tag name="QUESTIONANSWER" val="AH"/>
</p:tagLst>
</file>

<file path=ppt/tags/tag5.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B"/>
</p:tagLst>
</file>

<file path=ppt/tags/tag6.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TIMER" val="02:00"/>
  <p:tag name="QUESTIONCHOICES" val="3"/>
  <p:tag name="VERSION" val="5.00"/>
  <p:tag name="QUESTIONANSWER" val="C"/>
</p:tagLst>
</file>

<file path=ppt/tags/tag7.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 val="3"/>
  <p:tag name="VERSION" val="5.00"/>
  <p:tag name="QUESTIONCHOICESTYPE" val="1"/>
  <p:tag name="QUESTIONANSWER" val="B"/>
</p:tagLst>
</file>

<file path=ppt/tags/tag8.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C"/>
</p:tagLst>
</file>

<file path=ppt/tags/tag9.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1"/>
  <p:tag name="VERSION" val="5.00"/>
  <p:tag name="QUESTIONANSWER" val="B"/>
</p:tagLst>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983</Words>
  <Application>Microsoft Office PowerPoint</Application>
  <PresentationFormat>Diavoorstelling (4:3)</PresentationFormat>
  <Paragraphs>253</Paragraphs>
  <Slides>30</Slides>
  <Notes>0</Notes>
  <HiddenSlides>0</HiddenSlides>
  <MMClips>0</MMClips>
  <ScaleCrop>false</ScaleCrop>
  <HeadingPairs>
    <vt:vector size="4" baseType="variant">
      <vt:variant>
        <vt:lpstr>Thema</vt:lpstr>
      </vt:variant>
      <vt:variant>
        <vt:i4>1</vt:i4>
      </vt:variant>
      <vt:variant>
        <vt:lpstr>Diatitels</vt:lpstr>
      </vt:variant>
      <vt:variant>
        <vt:i4>30</vt:i4>
      </vt:variant>
    </vt:vector>
  </HeadingPairs>
  <TitlesOfParts>
    <vt:vector size="31" baseType="lpstr">
      <vt:lpstr>Kantoorthema</vt:lpstr>
      <vt:lpstr>Oefeningen Elektriciteit 2 AH</vt:lpstr>
      <vt:lpstr>Vraag 1</vt:lpstr>
      <vt:lpstr>Vraag 2</vt:lpstr>
      <vt:lpstr>Ken ze uit je hoofd. Samen met de formules.</vt:lpstr>
      <vt:lpstr>Kennis symbolen en de betekenis. Kan de 4 schakelingen tekenen/lezen.</vt:lpstr>
      <vt:lpstr>Vraag 3</vt:lpstr>
      <vt:lpstr>PowerPoint-presentatie</vt:lpstr>
      <vt:lpstr>Vraag 4</vt:lpstr>
      <vt:lpstr>Vraag 5</vt:lpstr>
      <vt:lpstr>Vraag 6</vt:lpstr>
      <vt:lpstr>Vraag 7</vt:lpstr>
      <vt:lpstr>Vraag 8</vt:lpstr>
      <vt:lpstr>Vraag 9</vt:lpstr>
      <vt:lpstr>Vraag 10</vt:lpstr>
      <vt:lpstr>Vraag 11</vt:lpstr>
      <vt:lpstr>Vraag 12</vt:lpstr>
      <vt:lpstr>Vraag 13</vt:lpstr>
      <vt:lpstr>Vraag 14</vt:lpstr>
      <vt:lpstr>Vraag 15</vt:lpstr>
      <vt:lpstr>Vraag 16</vt:lpstr>
      <vt:lpstr>Vraag 17</vt:lpstr>
      <vt:lpstr>Vraag 18</vt:lpstr>
      <vt:lpstr>Vraag 19</vt:lpstr>
      <vt:lpstr>Vraag 20</vt:lpstr>
      <vt:lpstr>Vraag 21</vt:lpstr>
      <vt:lpstr>Vraag 22</vt:lpstr>
      <vt:lpstr>Vraag 23</vt:lpstr>
      <vt:lpstr>Vraag 24</vt:lpstr>
      <vt:lpstr>Serie en parallel</vt:lpstr>
      <vt:lpstr>PowerPoint-presentatie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tomassen</dc:creator>
  <cp:lastModifiedBy>tomassen</cp:lastModifiedBy>
  <cp:revision>29</cp:revision>
  <dcterms:created xsi:type="dcterms:W3CDTF">2011-06-19T13:28:22Z</dcterms:created>
  <dcterms:modified xsi:type="dcterms:W3CDTF">2011-06-22T06:12:10Z</dcterms:modified>
</cp:coreProperties>
</file>