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76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515E-1A42-438D-BB26-176046596BE9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4B15-8F27-4560-BC1F-B1CA44E8A9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515E-1A42-438D-BB26-176046596BE9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4B15-8F27-4560-BC1F-B1CA44E8A9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515E-1A42-438D-BB26-176046596BE9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4B15-8F27-4560-BC1F-B1CA44E8A9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515E-1A42-438D-BB26-176046596BE9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4B15-8F27-4560-BC1F-B1CA44E8A9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515E-1A42-438D-BB26-176046596BE9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4B15-8F27-4560-BC1F-B1CA44E8A9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515E-1A42-438D-BB26-176046596BE9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4B15-8F27-4560-BC1F-B1CA44E8A9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515E-1A42-438D-BB26-176046596BE9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4B15-8F27-4560-BC1F-B1CA44E8A9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515E-1A42-438D-BB26-176046596BE9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4B15-8F27-4560-BC1F-B1CA44E8A9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515E-1A42-438D-BB26-176046596BE9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4B15-8F27-4560-BC1F-B1CA44E8A9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515E-1A42-438D-BB26-176046596BE9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4B15-8F27-4560-BC1F-B1CA44E8A9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515E-1A42-438D-BB26-176046596BE9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4B15-8F27-4560-BC1F-B1CA44E8A9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A515E-1A42-438D-BB26-176046596BE9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14B15-8F27-4560-BC1F-B1CA44E8A9F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Oefeningen H3 deel 1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Vraag 9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Zie </a:t>
            </a:r>
            <a:r>
              <a:rPr lang="nl-NL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figuur 4. 6. Bereken de stroomsterkte: 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door </a:t>
            </a:r>
            <a:r>
              <a:rPr lang="nl-NL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lampje L2 . </a:t>
            </a:r>
            <a:endParaRPr lang="nl-NL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nl-NL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serie </a:t>
            </a:r>
            <a:r>
              <a:rPr lang="nl-NL" b="1" dirty="0">
                <a:solidFill>
                  <a:srgbClr val="FFFF00"/>
                </a:solidFill>
              </a:rPr>
              <a:t>I1 = I2 = 0,2A </a:t>
            </a:r>
            <a:r>
              <a:rPr lang="nl-NL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b) door lampje L3 . </a:t>
            </a:r>
            <a:endParaRPr lang="nl-NL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nl-NL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parallel </a:t>
            </a:r>
            <a:r>
              <a:rPr lang="nl-NL" b="1" dirty="0">
                <a:solidFill>
                  <a:srgbClr val="FFFF00"/>
                </a:solidFill>
              </a:rPr>
              <a:t>0,65A – 0,2A = 0,45A</a:t>
            </a:r>
            <a:endParaRPr lang="nl-NL" dirty="0">
              <a:solidFill>
                <a:srgbClr val="FFFF00"/>
              </a:solidFill>
            </a:endParaRPr>
          </a:p>
        </p:txBody>
      </p:sp>
      <p:pic>
        <p:nvPicPr>
          <p:cNvPr id="3074" name="Picture 2" descr="04A0250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240" y="345852"/>
            <a:ext cx="21717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Vraag 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nl-NL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Door een gloeilampje loopt een stroom van 400 mA. </a:t>
            </a:r>
          </a:p>
          <a:p>
            <a:r>
              <a:rPr lang="nl-NL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Het </a:t>
            </a:r>
            <a:r>
              <a:rPr lang="nl-NL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lampje heeft een weerstand van 12 ohm. </a:t>
            </a:r>
          </a:p>
          <a:p>
            <a:r>
              <a:rPr lang="nl-NL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Bereken </a:t>
            </a:r>
            <a:r>
              <a:rPr lang="nl-NL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op welke spanning het gloeilampje is aangesloten. 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U = ?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I = 400 mA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R = 12 </a:t>
            </a:r>
            <a:r>
              <a:rPr lang="el-GR" dirty="0" smtClean="0">
                <a:solidFill>
                  <a:srgbClr val="FFFF00"/>
                </a:solidFill>
              </a:rPr>
              <a:t>Ω</a:t>
            </a:r>
            <a:endParaRPr lang="nl-NL" dirty="0">
              <a:solidFill>
                <a:srgbClr val="FFFF00"/>
              </a:solidFill>
            </a:endParaRPr>
          </a:p>
          <a:p>
            <a:r>
              <a:rPr lang="nl-NL" dirty="0" smtClean="0">
                <a:solidFill>
                  <a:srgbClr val="FFFF00"/>
                </a:solidFill>
              </a:rPr>
              <a:t>𝑈</a:t>
            </a:r>
            <a:r>
              <a:rPr lang="nl-NL" dirty="0">
                <a:solidFill>
                  <a:srgbClr val="FFFF00"/>
                </a:solidFill>
              </a:rPr>
              <a:t>=𝐼 𝑥 𝑅</a:t>
            </a:r>
            <a:r>
              <a:rPr lang="nl-NL" dirty="0" smtClean="0">
                <a:solidFill>
                  <a:srgbClr val="FFFF00"/>
                </a:solidFill>
              </a:rPr>
              <a:t>=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U = 400</a:t>
            </a:r>
            <a:r>
              <a:rPr lang="nl-NL" dirty="0">
                <a:solidFill>
                  <a:srgbClr val="FFFF00"/>
                </a:solidFill>
              </a:rPr>
              <a:t>𝑚𝐴 𝑥 12</a:t>
            </a:r>
            <a:r>
              <a:rPr lang="el-GR" dirty="0" smtClean="0">
                <a:solidFill>
                  <a:srgbClr val="FFFF00"/>
                </a:solidFill>
              </a:rPr>
              <a:t>Ω</a:t>
            </a:r>
            <a:endParaRPr lang="nl-NL" dirty="0" smtClean="0">
              <a:solidFill>
                <a:srgbClr val="FFFF00"/>
              </a:solidFill>
            </a:endParaRPr>
          </a:p>
          <a:p>
            <a:r>
              <a:rPr lang="nl-NL" dirty="0" smtClean="0">
                <a:solidFill>
                  <a:srgbClr val="FFFF00"/>
                </a:solidFill>
              </a:rPr>
              <a:t>U = 4</a:t>
            </a:r>
            <a:r>
              <a:rPr lang="el-GR" dirty="0" smtClean="0">
                <a:solidFill>
                  <a:srgbClr val="FFFF00"/>
                </a:solidFill>
              </a:rPr>
              <a:t>,8</a:t>
            </a:r>
            <a:r>
              <a:rPr lang="nl-NL" dirty="0">
                <a:solidFill>
                  <a:srgbClr val="FFFF00"/>
                </a:solidFill>
              </a:rPr>
              <a:t>𝑉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Vraag 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Omdat de zwarte draad de blauwe raak zal de zekering doorbranden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4098" name="Picture 2" descr="04A0280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688" y="2613674"/>
            <a:ext cx="5943034" cy="2499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777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Vraag 1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nl-NL" sz="45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Neem onderstaande tabel over en vul hem in:</a:t>
            </a:r>
          </a:p>
          <a:p>
            <a:endParaRPr lang="nl-NL" sz="45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sz="45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Grootheid 		Symbool		Eenheid</a:t>
            </a:r>
            <a:endParaRPr lang="nl-NL" sz="45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sz="45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Spanning		U		V</a:t>
            </a:r>
            <a:endParaRPr lang="nl-NL" sz="45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sz="4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  <a:endParaRPr lang="nl-NL" sz="45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sz="45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Stroom		I		A</a:t>
            </a:r>
            <a:endParaRPr lang="nl-NL" sz="45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sz="4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  <a:endParaRPr lang="nl-NL" sz="45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sz="45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Weerstand		R		</a:t>
            </a:r>
            <a:r>
              <a:rPr lang="el-GR" sz="45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Ω</a:t>
            </a:r>
            <a:endParaRPr lang="nl-NL" sz="45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sz="4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  <a:endParaRPr lang="nl-NL" sz="45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sz="45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Vermogen		P		W		</a:t>
            </a:r>
            <a:endParaRPr lang="nl-NL" sz="45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sz="4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  <a:endParaRPr lang="nl-NL" sz="45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sz="45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Energie		E		kWh</a:t>
            </a:r>
            <a:endParaRPr lang="nl-NL" sz="45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b="1" dirty="0"/>
              <a:t> </a:t>
            </a:r>
            <a:endParaRPr lang="nl-NL" dirty="0"/>
          </a:p>
          <a:p>
            <a:r>
              <a:rPr lang="nl-NL" b="1" dirty="0"/>
              <a:t> </a:t>
            </a:r>
            <a:endParaRPr lang="nl-NL" dirty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Vraag 2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Met welke formule bereken je </a:t>
            </a:r>
          </a:p>
          <a:p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(1p)</a:t>
            </a:r>
            <a:r>
              <a:rPr lang="nl-NL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a)	</a:t>
            </a:r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De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weerstand  	</a:t>
            </a:r>
            <a:r>
              <a:rPr lang="nl-NL" dirty="0" smtClean="0">
                <a:solidFill>
                  <a:srgbClr val="FFFF00"/>
                </a:solidFill>
              </a:rPr>
              <a:t>R = U / I</a:t>
            </a:r>
            <a:endParaRPr lang="nl-NL" dirty="0">
              <a:solidFill>
                <a:srgbClr val="FFFF00"/>
              </a:solidFill>
            </a:endParaRPr>
          </a:p>
          <a:p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(1p)	</a:t>
            </a:r>
            <a:r>
              <a:rPr lang="nl-NL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b)	</a:t>
            </a:r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Het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vermogen	</a:t>
            </a:r>
            <a:r>
              <a:rPr lang="nl-NL" dirty="0" smtClean="0">
                <a:solidFill>
                  <a:srgbClr val="FFFF00"/>
                </a:solidFill>
              </a:rPr>
              <a:t>P = U x I</a:t>
            </a:r>
            <a:endParaRPr lang="nl-NL" dirty="0">
              <a:solidFill>
                <a:srgbClr val="FFFF00"/>
              </a:solidFill>
            </a:endParaRPr>
          </a:p>
          <a:p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(1p)	</a:t>
            </a:r>
            <a:r>
              <a:rPr lang="nl-NL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c)	</a:t>
            </a:r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De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Energie		</a:t>
            </a:r>
            <a:r>
              <a:rPr lang="nl-NL" dirty="0" smtClean="0">
                <a:solidFill>
                  <a:srgbClr val="FFFF00"/>
                </a:solidFill>
              </a:rPr>
              <a:t>E = P x t</a:t>
            </a:r>
            <a:endParaRPr lang="nl-NL" dirty="0">
              <a:solidFill>
                <a:srgbClr val="FFFF00"/>
              </a:solidFill>
            </a:endParaRP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Vraag 3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Wat weet je over de stroomsterkte in </a:t>
            </a:r>
          </a:p>
          <a:p>
            <a:r>
              <a:rPr lang="nl-NL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(2P)	</a:t>
            </a:r>
            <a:r>
              <a:rPr lang="nl-NL" sz="4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a)</a:t>
            </a:r>
            <a:r>
              <a:rPr lang="nl-NL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een serieschakeling</a:t>
            </a:r>
            <a:r>
              <a:rPr lang="nl-NL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</a:p>
          <a:p>
            <a:pPr lvl="6">
              <a:buNone/>
            </a:pPr>
            <a:r>
              <a:rPr lang="nl-NL" sz="4000" dirty="0" err="1" smtClean="0">
                <a:solidFill>
                  <a:srgbClr val="FFFF00"/>
                </a:solidFill>
              </a:rPr>
              <a:t>I</a:t>
            </a:r>
            <a:r>
              <a:rPr lang="nl-NL" sz="2400" dirty="0" err="1" smtClean="0">
                <a:solidFill>
                  <a:srgbClr val="FFFF00"/>
                </a:solidFill>
              </a:rPr>
              <a:t>tot</a:t>
            </a:r>
            <a:r>
              <a:rPr lang="nl-NL" sz="4000" dirty="0" smtClean="0">
                <a:solidFill>
                  <a:srgbClr val="FFFF00"/>
                </a:solidFill>
              </a:rPr>
              <a:t> = I</a:t>
            </a:r>
            <a:r>
              <a:rPr lang="nl-NL" sz="2400" dirty="0" smtClean="0">
                <a:solidFill>
                  <a:srgbClr val="FFFF00"/>
                </a:solidFill>
              </a:rPr>
              <a:t>1</a:t>
            </a:r>
            <a:r>
              <a:rPr lang="nl-NL" sz="4000" dirty="0" smtClean="0">
                <a:solidFill>
                  <a:srgbClr val="FFFF00"/>
                </a:solidFill>
              </a:rPr>
              <a:t> = I</a:t>
            </a:r>
            <a:r>
              <a:rPr lang="nl-NL" sz="2400" dirty="0" smtClean="0">
                <a:solidFill>
                  <a:srgbClr val="FFFF00"/>
                </a:solidFill>
              </a:rPr>
              <a:t>2</a:t>
            </a:r>
            <a:r>
              <a:rPr lang="nl-NL" sz="4000" dirty="0" smtClean="0">
                <a:solidFill>
                  <a:srgbClr val="FFFF00"/>
                </a:solidFill>
              </a:rPr>
              <a:t> …</a:t>
            </a:r>
            <a:endParaRPr lang="nl-NL" sz="4000" dirty="0">
              <a:solidFill>
                <a:srgbClr val="FFFF00"/>
              </a:solidFill>
            </a:endParaRPr>
          </a:p>
          <a:p>
            <a:r>
              <a:rPr lang="nl-NL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(2p)	</a:t>
            </a:r>
            <a:r>
              <a:rPr lang="nl-NL" sz="4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b)</a:t>
            </a:r>
            <a:r>
              <a:rPr lang="nl-NL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een </a:t>
            </a:r>
            <a:r>
              <a:rPr lang="nl-NL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parallelschakeling</a:t>
            </a:r>
          </a:p>
          <a:p>
            <a:pPr>
              <a:buNone/>
            </a:pPr>
            <a:r>
              <a:rPr lang="nl-NL" sz="4000" dirty="0"/>
              <a:t>	</a:t>
            </a:r>
            <a:r>
              <a:rPr lang="nl-NL" sz="4000" dirty="0" smtClean="0"/>
              <a:t>			</a:t>
            </a:r>
            <a:r>
              <a:rPr lang="nl-NL" sz="4000" dirty="0" err="1" smtClean="0">
                <a:solidFill>
                  <a:srgbClr val="FFFF00"/>
                </a:solidFill>
              </a:rPr>
              <a:t>I</a:t>
            </a:r>
            <a:r>
              <a:rPr lang="nl-NL" sz="2400" dirty="0" err="1" smtClean="0">
                <a:solidFill>
                  <a:srgbClr val="FFFF00"/>
                </a:solidFill>
              </a:rPr>
              <a:t>tot</a:t>
            </a:r>
            <a:r>
              <a:rPr lang="nl-NL" sz="4000" dirty="0" smtClean="0">
                <a:solidFill>
                  <a:srgbClr val="FFFF00"/>
                </a:solidFill>
              </a:rPr>
              <a:t> </a:t>
            </a:r>
            <a:r>
              <a:rPr lang="nl-NL" sz="4000" dirty="0">
                <a:solidFill>
                  <a:srgbClr val="FFFF00"/>
                </a:solidFill>
              </a:rPr>
              <a:t>= I</a:t>
            </a:r>
            <a:r>
              <a:rPr lang="nl-NL" sz="2400" dirty="0" smtClean="0">
                <a:solidFill>
                  <a:srgbClr val="FFFF00"/>
                </a:solidFill>
              </a:rPr>
              <a:t>1</a:t>
            </a:r>
            <a:r>
              <a:rPr lang="nl-NL" sz="4000" dirty="0">
                <a:solidFill>
                  <a:srgbClr val="FFFF00"/>
                </a:solidFill>
              </a:rPr>
              <a:t> </a:t>
            </a:r>
            <a:r>
              <a:rPr lang="nl-NL" sz="4000" dirty="0" smtClean="0">
                <a:solidFill>
                  <a:srgbClr val="FFFF00"/>
                </a:solidFill>
              </a:rPr>
              <a:t>+ </a:t>
            </a:r>
            <a:r>
              <a:rPr lang="nl-NL" sz="4000" dirty="0">
                <a:solidFill>
                  <a:srgbClr val="FFFF00"/>
                </a:solidFill>
              </a:rPr>
              <a:t>I</a:t>
            </a:r>
            <a:r>
              <a:rPr lang="nl-NL" sz="2400" dirty="0" smtClean="0">
                <a:solidFill>
                  <a:srgbClr val="FFFF00"/>
                </a:solidFill>
              </a:rPr>
              <a:t>2</a:t>
            </a:r>
            <a:r>
              <a:rPr lang="nl-NL" sz="4000" dirty="0">
                <a:solidFill>
                  <a:srgbClr val="FFFF00"/>
                </a:solidFill>
              </a:rPr>
              <a:t> …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Vraag 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A,B		Combi</a:t>
            </a: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		Parallel</a:t>
            </a: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D,E,F 	Serie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 descr="04B0300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1196752"/>
            <a:ext cx="616793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Vraag 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nl-NL" dirty="0" smtClean="0">
                <a:solidFill>
                  <a:srgbClr val="FFFF00"/>
                </a:solidFill>
              </a:rPr>
              <a:t>Van </a:t>
            </a:r>
            <a:r>
              <a:rPr lang="nl-NL" dirty="0">
                <a:solidFill>
                  <a:srgbClr val="FFFF00"/>
                </a:solidFill>
              </a:rPr>
              <a:t>een draad is een (</a:t>
            </a:r>
            <a:r>
              <a:rPr lang="nl-NL" i="1" dirty="0">
                <a:solidFill>
                  <a:srgbClr val="FFFF00"/>
                </a:solidFill>
              </a:rPr>
              <a:t>I, U </a:t>
            </a:r>
            <a:r>
              <a:rPr lang="nl-NL" dirty="0">
                <a:solidFill>
                  <a:srgbClr val="FFFF00"/>
                </a:solidFill>
              </a:rPr>
              <a:t>)  -diagram gemaakt. </a:t>
            </a:r>
          </a:p>
          <a:p>
            <a:r>
              <a:rPr lang="nl-NL" dirty="0">
                <a:solidFill>
                  <a:srgbClr val="FFFF00"/>
                </a:solidFill>
              </a:rPr>
              <a:t> </a:t>
            </a:r>
          </a:p>
          <a:p>
            <a:r>
              <a:rPr lang="nl-NL" b="1" dirty="0" smtClean="0">
                <a:solidFill>
                  <a:srgbClr val="FFFF00"/>
                </a:solidFill>
              </a:rPr>
              <a:t>a</a:t>
            </a:r>
            <a:r>
              <a:rPr lang="nl-NL" b="1" dirty="0">
                <a:solidFill>
                  <a:srgbClr val="FFFF00"/>
                </a:solidFill>
              </a:rPr>
              <a:t>)	</a:t>
            </a:r>
            <a:r>
              <a:rPr lang="nl-NL" sz="2400" dirty="0">
                <a:solidFill>
                  <a:srgbClr val="FFFF00"/>
                </a:solidFill>
              </a:rPr>
              <a:t>Wat kun je zeggen over de weerstand van </a:t>
            </a:r>
            <a:r>
              <a:rPr lang="nl-NL" sz="2400" dirty="0" smtClean="0">
                <a:solidFill>
                  <a:srgbClr val="FFFF00"/>
                </a:solidFill>
              </a:rPr>
              <a:t>deze </a:t>
            </a:r>
            <a:r>
              <a:rPr lang="nl-NL" sz="2400" dirty="0">
                <a:solidFill>
                  <a:srgbClr val="FFFF00"/>
                </a:solidFill>
              </a:rPr>
              <a:t>draad</a:t>
            </a:r>
            <a:r>
              <a:rPr lang="nl-NL" sz="2400" dirty="0" smtClean="0">
                <a:solidFill>
                  <a:srgbClr val="FFFF00"/>
                </a:solidFill>
              </a:rPr>
              <a:t>?  </a:t>
            </a:r>
            <a:endParaRPr lang="nl-NL" sz="20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nl-NL" dirty="0" smtClean="0"/>
              <a:t>            </a:t>
            </a:r>
            <a:r>
              <a:rPr lang="nl-NL" dirty="0" smtClean="0">
                <a:solidFill>
                  <a:srgbClr val="FFFF00"/>
                </a:solidFill>
              </a:rPr>
              <a:t>Constant</a:t>
            </a:r>
          </a:p>
          <a:p>
            <a:pPr>
              <a:buNone/>
            </a:pPr>
            <a:r>
              <a:rPr lang="nl-NL" dirty="0">
                <a:solidFill>
                  <a:srgbClr val="FFFF00"/>
                </a:solidFill>
              </a:rPr>
              <a:t> </a:t>
            </a:r>
            <a:r>
              <a:rPr lang="nl-NL" dirty="0" smtClean="0">
                <a:solidFill>
                  <a:srgbClr val="FFFF00"/>
                </a:solidFill>
              </a:rPr>
              <a:t>           R = U / I</a:t>
            </a:r>
          </a:p>
          <a:p>
            <a:pPr>
              <a:buNone/>
            </a:pPr>
            <a:r>
              <a:rPr lang="nl-NL" dirty="0">
                <a:solidFill>
                  <a:srgbClr val="FFFF00"/>
                </a:solidFill>
              </a:rPr>
              <a:t> </a:t>
            </a:r>
            <a:r>
              <a:rPr lang="nl-NL" dirty="0" smtClean="0">
                <a:solidFill>
                  <a:srgbClr val="FFFF00"/>
                </a:solidFill>
              </a:rPr>
              <a:t>           U en I zijn evenredig</a:t>
            </a:r>
            <a:endParaRPr lang="nl-NL" dirty="0" smtClean="0"/>
          </a:p>
          <a:p>
            <a:pPr>
              <a:buNone/>
            </a:pPr>
            <a:r>
              <a:rPr lang="nl-NL" dirty="0"/>
              <a:t> </a:t>
            </a:r>
          </a:p>
        </p:txBody>
      </p:sp>
      <p:pic>
        <p:nvPicPr>
          <p:cNvPr id="2050" name="Picture 2" descr="04A0250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643314"/>
            <a:ext cx="1739900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Vraag 6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Vul </a:t>
            </a:r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</a:t>
            </a:r>
          </a:p>
          <a:p>
            <a:pPr marL="514350" lvl="0" indent="-514350">
              <a:buFont typeface="+mj-lt"/>
              <a:buAutoNum type="alphaUcPeriod"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Hoe </a:t>
            </a:r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feller een lampje brandt, des te </a:t>
            </a:r>
            <a:r>
              <a:rPr lang="nl-NL" dirty="0" smtClean="0">
                <a:solidFill>
                  <a:srgbClr val="FFFF00"/>
                </a:solidFill>
              </a:rPr>
              <a:t>Lager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wordt </a:t>
            </a:r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de weerstand.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 </a:t>
            </a:r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kun je zeggen over je weerstand als je huid vochtig is?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rgbClr val="FFFF00"/>
                </a:solidFill>
              </a:rPr>
              <a:t>Lager omdat je de </a:t>
            </a:r>
            <a:r>
              <a:rPr lang="nl-NL" dirty="0" smtClean="0">
                <a:solidFill>
                  <a:srgbClr val="FFFF00"/>
                </a:solidFill>
              </a:rPr>
              <a:t>elektriciteit beter </a:t>
            </a:r>
            <a:r>
              <a:rPr lang="nl-NL" dirty="0" smtClean="0">
                <a:solidFill>
                  <a:srgbClr val="FFFF00"/>
                </a:solidFill>
              </a:rPr>
              <a:t>voelt, dus </a:t>
            </a:r>
            <a:r>
              <a:rPr lang="nl-NL" dirty="0" smtClean="0">
                <a:solidFill>
                  <a:srgbClr val="FFFF00"/>
                </a:solidFill>
              </a:rPr>
              <a:t>hogere stroom bij zelfde spanning</a:t>
            </a:r>
            <a:r>
              <a:rPr lang="nl-NL" dirty="0" smtClean="0">
                <a:solidFill>
                  <a:srgbClr val="FFFF00"/>
                </a:solidFill>
              </a:rPr>
              <a:t>.</a:t>
            </a:r>
            <a:br>
              <a:rPr lang="nl-NL" dirty="0" smtClean="0">
                <a:solidFill>
                  <a:srgbClr val="FFFF00"/>
                </a:solidFill>
              </a:rPr>
            </a:br>
            <a:endParaRPr lang="nl-NL" dirty="0" smtClean="0">
              <a:solidFill>
                <a:srgbClr val="FFFF00"/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nl-NL" dirty="0" smtClean="0">
                <a:solidFill>
                  <a:srgbClr val="FFFF00"/>
                </a:solidFill>
              </a:rPr>
              <a:t>Stroom </a:t>
            </a:r>
            <a:r>
              <a:rPr lang="nl-NL" dirty="0" smtClean="0">
                <a:solidFill>
                  <a:srgbClr val="FFFF00"/>
                </a:solidFill>
              </a:rPr>
              <a:t>en weerstand zijn omgekeerd </a:t>
            </a:r>
            <a:r>
              <a:rPr lang="nl-NL" dirty="0" smtClean="0">
                <a:solidFill>
                  <a:srgbClr val="FFFF00"/>
                </a:solidFill>
              </a:rPr>
              <a:t>evenredig. </a:t>
            </a:r>
            <a:r>
              <a:rPr lang="nl-NL" dirty="0" smtClean="0">
                <a:solidFill>
                  <a:srgbClr val="FFFF00"/>
                </a:solidFill>
              </a:rPr>
              <a:t>Constant = I x R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Vraag 8a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Op </a:t>
            </a:r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een lampje staat:6 V ; 0,1 A 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Bereken </a:t>
            </a:r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de weerstand van het lampje. </a:t>
            </a:r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 = 6 V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 = 0,1 A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 = ?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𝑅</a:t>
            </a:r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=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𝑈 / 𝐼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=6𝑉 / 0,1𝐴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R=60 </a:t>
            </a:r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Ω </a:t>
            </a:r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Vraag 8b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Het lampje wordt aangesloten op een spanning van 3 V. </a:t>
            </a:r>
          </a:p>
          <a:p>
            <a:pPr marL="0" indent="0">
              <a:buNone/>
            </a:pPr>
            <a:r>
              <a:rPr lang="nl-NL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Bereken </a:t>
            </a:r>
            <a:r>
              <a:rPr lang="nl-NL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 stroomsterkte door het lampje in </a:t>
            </a:r>
            <a:r>
              <a:rPr lang="nl-NL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deze situatie</a:t>
            </a:r>
            <a:r>
              <a:rPr lang="nl-NL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</a:t>
            </a:r>
          </a:p>
          <a:p>
            <a:pPr>
              <a:buNone/>
            </a:pPr>
            <a:r>
              <a:rPr lang="nl-NL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 veranderd niet</a:t>
            </a:r>
          </a:p>
          <a:p>
            <a:pPr>
              <a:buNone/>
            </a:pPr>
            <a:r>
              <a:rPr lang="nl-NL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 = 3 V</a:t>
            </a:r>
          </a:p>
          <a:p>
            <a:pPr>
              <a:buNone/>
            </a:pPr>
            <a:r>
              <a:rPr lang="nl-NL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 = ?</a:t>
            </a:r>
          </a:p>
          <a:p>
            <a:pPr>
              <a:buNone/>
            </a:pPr>
            <a:r>
              <a:rPr lang="nl-NL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R= 60 Ω</a:t>
            </a:r>
          </a:p>
          <a:p>
            <a:pPr>
              <a:buNone/>
            </a:pPr>
            <a:r>
              <a:rPr lang="nl-NL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𝐼=𝑈 /𝑅</a:t>
            </a:r>
          </a:p>
          <a:p>
            <a:pPr>
              <a:buNone/>
            </a:pPr>
            <a:r>
              <a:rPr lang="nl-NL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I= 3𝑉 / 60 Ω</a:t>
            </a:r>
          </a:p>
          <a:p>
            <a:pPr>
              <a:buNone/>
            </a:pPr>
            <a:r>
              <a:rPr lang="nl-NL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 = =0,05𝐴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275</Words>
  <Application>Microsoft Office PowerPoint</Application>
  <PresentationFormat>Diavoorstelling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Office-thema</vt:lpstr>
      <vt:lpstr>Oefeningen H3 deel 1</vt:lpstr>
      <vt:lpstr>Vraag 1</vt:lpstr>
      <vt:lpstr>Vraag 2</vt:lpstr>
      <vt:lpstr>Vraag 3</vt:lpstr>
      <vt:lpstr>Vraag 4</vt:lpstr>
      <vt:lpstr>Vraag 5</vt:lpstr>
      <vt:lpstr>Vraag 6</vt:lpstr>
      <vt:lpstr>Vraag 8a</vt:lpstr>
      <vt:lpstr>Vraag 8b</vt:lpstr>
      <vt:lpstr>Vraag 9</vt:lpstr>
      <vt:lpstr>Vraag 10</vt:lpstr>
      <vt:lpstr>Vraag 10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w.tomassen</dc:creator>
  <cp:lastModifiedBy>Wim tomassen</cp:lastModifiedBy>
  <cp:revision>4</cp:revision>
  <dcterms:created xsi:type="dcterms:W3CDTF">2009-03-22T19:17:26Z</dcterms:created>
  <dcterms:modified xsi:type="dcterms:W3CDTF">2013-02-03T12:17:21Z</dcterms:modified>
</cp:coreProperties>
</file>