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95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Wet van Ohm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 (mA)</c:v>
                </c:pt>
              </c:strCache>
            </c:strRef>
          </c:tx>
          <c:spPr>
            <a:ln w="28575" cap="rnd">
              <a:solidFill>
                <a:schemeClr val="lt1">
                  <a:alpha val="50000"/>
                </a:schemeClr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circle"/>
            <c:size val="6"/>
            <c:spPr>
              <a:solidFill>
                <a:schemeClr val="accent1"/>
              </a:solidFill>
              <a:ln w="22225">
                <a:solidFill>
                  <a:schemeClr val="lt1"/>
                </a:solidFill>
                <a:round/>
              </a:ln>
              <a:effectLst/>
            </c:spPr>
          </c:marker>
          <c:xVal>
            <c:numRef>
              <c:f>Blad1!$A$2:$A$9</c:f>
              <c:numCache>
                <c:formatCode>General</c:formatCode>
                <c:ptCount val="8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</c:numCache>
            </c:numRef>
          </c:xVal>
          <c:yVal>
            <c:numRef>
              <c:f>Blad1!$B$2:$B$9</c:f>
              <c:numCache>
                <c:formatCode>General</c:formatCode>
                <c:ptCount val="8"/>
                <c:pt idx="0">
                  <c:v>73</c:v>
                </c:pt>
                <c:pt idx="1">
                  <c:v>154</c:v>
                </c:pt>
                <c:pt idx="2">
                  <c:v>234</c:v>
                </c:pt>
                <c:pt idx="3">
                  <c:v>303</c:v>
                </c:pt>
                <c:pt idx="4">
                  <c:v>385</c:v>
                </c:pt>
                <c:pt idx="5">
                  <c:v>461</c:v>
                </c:pt>
                <c:pt idx="6">
                  <c:v>540</c:v>
                </c:pt>
                <c:pt idx="7">
                  <c:v>612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7776816"/>
        <c:axId val="227781520"/>
      </c:scatterChart>
      <c:valAx>
        <c:axId val="227776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 in 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27781520"/>
        <c:crosses val="autoZero"/>
        <c:crossBetween val="midCat"/>
      </c:valAx>
      <c:valAx>
        <c:axId val="22778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 in 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277768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 metaaldraad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Blad1!$O$1</c:f>
              <c:strCache>
                <c:ptCount val="1"/>
                <c:pt idx="0">
                  <c:v>I (mA)</c:v>
                </c:pt>
              </c:strCache>
            </c:strRef>
          </c:tx>
          <c:spPr>
            <a:ln w="9525" cap="flat" cmpd="sng" algn="ctr">
              <a:solidFill>
                <a:schemeClr val="accent1">
                  <a:alpha val="70000"/>
                </a:schemeClr>
              </a:solidFill>
              <a:prstDash val="sysDot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xVal>
            <c:numRef>
              <c:f>Blad1!$N$2:$N$10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xVal>
          <c:yVal>
            <c:numRef>
              <c:f>Blad1!$O$2:$O$10</c:f>
              <c:numCache>
                <c:formatCode>General</c:formatCode>
                <c:ptCount val="9"/>
                <c:pt idx="0">
                  <c:v>76</c:v>
                </c:pt>
                <c:pt idx="1">
                  <c:v>154</c:v>
                </c:pt>
                <c:pt idx="2">
                  <c:v>236</c:v>
                </c:pt>
                <c:pt idx="3">
                  <c:v>303</c:v>
                </c:pt>
                <c:pt idx="4">
                  <c:v>352</c:v>
                </c:pt>
                <c:pt idx="5">
                  <c:v>368</c:v>
                </c:pt>
                <c:pt idx="6">
                  <c:v>375</c:v>
                </c:pt>
                <c:pt idx="7">
                  <c:v>378</c:v>
                </c:pt>
                <c:pt idx="8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998192"/>
        <c:axId val="412997408"/>
      </c:scatterChart>
      <c:valAx>
        <c:axId val="412998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 in 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2997408"/>
        <c:crosses val="autoZero"/>
        <c:crossBetween val="midCat"/>
      </c:valAx>
      <c:valAx>
        <c:axId val="41299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 in 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rnd">
            <a:solidFill>
              <a:schemeClr val="dk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2998192"/>
        <c:crosses val="autoZero"/>
        <c:crossBetween val="midCat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>
                <a:alpha val="0"/>
              </a:schemeClr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spc="7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 lamp</a:t>
            </a:r>
          </a:p>
        </c:rich>
      </c:tx>
      <c:layout>
        <c:manualLayout>
          <c:xMode val="edge"/>
          <c:yMode val="edge"/>
          <c:x val="0.47604855643044619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spc="7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Blad1!$T$1</c:f>
              <c:strCache>
                <c:ptCount val="1"/>
                <c:pt idx="0">
                  <c:v>I (A)</c:v>
                </c:pt>
              </c:strCache>
            </c:strRef>
          </c:tx>
          <c:spPr>
            <a:ln w="28575">
              <a:solidFill>
                <a:schemeClr val="accent1">
                  <a:alpha val="20000"/>
                </a:schemeClr>
              </a:solidFill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Blad1!$S$2:$S$9</c:f>
              <c:numCache>
                <c:formatCode>General</c:formatCode>
                <c:ptCount val="8"/>
                <c:pt idx="0">
                  <c:v>0.6</c:v>
                </c:pt>
                <c:pt idx="1">
                  <c:v>0.9</c:v>
                </c:pt>
                <c:pt idx="2">
                  <c:v>1.2</c:v>
                </c:pt>
                <c:pt idx="3">
                  <c:v>1.5</c:v>
                </c:pt>
                <c:pt idx="4">
                  <c:v>1.8</c:v>
                </c:pt>
                <c:pt idx="5">
                  <c:v>2.1</c:v>
                </c:pt>
                <c:pt idx="6">
                  <c:v>2.4</c:v>
                </c:pt>
                <c:pt idx="7">
                  <c:v>2.7</c:v>
                </c:pt>
              </c:numCache>
            </c:numRef>
          </c:xVal>
          <c:yVal>
            <c:numRef>
              <c:f>Blad1!$T$2:$T$9</c:f>
              <c:numCache>
                <c:formatCode>General</c:formatCode>
                <c:ptCount val="8"/>
                <c:pt idx="0">
                  <c:v>0.19</c:v>
                </c:pt>
                <c:pt idx="1">
                  <c:v>0.31</c:v>
                </c:pt>
                <c:pt idx="2">
                  <c:v>0.4</c:v>
                </c:pt>
                <c:pt idx="3">
                  <c:v>0.51</c:v>
                </c:pt>
                <c:pt idx="4">
                  <c:v>0.59</c:v>
                </c:pt>
                <c:pt idx="5">
                  <c:v>0.68</c:v>
                </c:pt>
                <c:pt idx="6">
                  <c:v>0.72</c:v>
                </c:pt>
                <c:pt idx="7">
                  <c:v>0.73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956672"/>
        <c:axId val="412956280"/>
      </c:scatterChart>
      <c:valAx>
        <c:axId val="412956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 in 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2956280"/>
        <c:crosses val="autoZero"/>
        <c:crossBetween val="midCat"/>
      </c:valAx>
      <c:valAx>
        <c:axId val="412956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 in 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129566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7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>
            <a:alpha val="25000"/>
          </a:schemeClr>
        </a:solidFill>
        <a:round/>
      </a:ln>
    </cs:spPr>
    <cs:defRPr sz="1197" b="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gradFill>
          <a:gsLst>
            <a:gs pos="79000">
              <a:schemeClr val="phClr"/>
            </a:gs>
            <a:gs pos="0">
              <a:schemeClr val="lt1">
                <a:alpha val="6000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1197" kern="120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/>
    <cs:effectRef idx="1"/>
    <cs:fontRef idx="minor">
      <a:schemeClr val="dk1"/>
    </cs:fontRef>
    <cs:spPr>
      <a:ln w="9525" cap="flat" cmpd="sng" algn="ctr">
        <a:solidFill>
          <a:schemeClr val="phClr">
            <a:alpha val="70000"/>
          </a:schemeClr>
        </a:solidFill>
        <a:prstDash val="sysDot"/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rnd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0" baseline="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>
              <a:alpha val="0"/>
            </a:schemeClr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0000"/>
            <a:lumOff val="80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rnd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rnd">
        <a:solidFill>
          <a:schemeClr val="dk1">
            <a:lumMod val="25000"/>
            <a:lumOff val="75000"/>
          </a:schemeClr>
        </a:solidFill>
        <a:round/>
      </a:ln>
    </cs:spPr>
    <cs:defRPr sz="1197" kern="1200" spc="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3-2-2013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9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 het eerste deel neem de stroom evenredig toe tot dat de temperatuur van de draad te hoog wordt en gaat gloeien waarna de draad  door smelt.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8" name="Grafiek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795131"/>
              </p:ext>
            </p:extLst>
          </p:nvPr>
        </p:nvGraphicFramePr>
        <p:xfrm>
          <a:off x="5580112" y="1268760"/>
          <a:ext cx="349188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62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10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Een lampje geeft in het begin geen licht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Als de lamp warm wordt zijn U en I niet meer evenredig omdat de weerstand veranderd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8" name="Grafiek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768382"/>
              </p:ext>
            </p:extLst>
          </p:nvPr>
        </p:nvGraphicFramePr>
        <p:xfrm>
          <a:off x="4427984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84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1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 (de schakelaar bij 2 heeft geen </a:t>
            </a:r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funtie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8104" y="1423987"/>
            <a:ext cx="196215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2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1324" y="1400008"/>
            <a:ext cx="74783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4463" algn="l"/>
              </a:tabLst>
            </a:pPr>
            <a:r>
              <a:rPr kumimoji="0" lang="nl-NL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Frida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heeft een schakeling gemaakt zoals in het schema staat </a:t>
            </a:r>
            <a:endParaRPr kumimoji="0" lang="nl-NL" sz="105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aangegeven. Ze beweert, dat</a:t>
            </a:r>
            <a:endParaRPr kumimoji="0" lang="nl-NL" sz="105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Afbeelding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1" y="1877706"/>
            <a:ext cx="1966913" cy="1414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0" y="2034074"/>
            <a:ext cx="613322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	als ze schakelaar 1 verzet, het oranje lampje brandt;</a:t>
            </a:r>
            <a:endParaRPr kumimoji="0" lang="nl-NL" sz="105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		als ze de schakelaars 1 en 2 allebei verzet, het oranje en het rode lampje branden.</a:t>
            </a:r>
          </a:p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endParaRPr lang="nl-NL" sz="2000" dirty="0">
              <a:solidFill>
                <a:schemeClr val="accent1">
                  <a:lumMod val="20000"/>
                  <a:lumOff val="8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Een is waar omdat het</a:t>
            </a:r>
            <a:r>
              <a:rPr kumimoji="0" lang="nl-NL" sz="3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oranje lampje een stroomkring heeft.</a:t>
            </a:r>
          </a:p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endParaRPr lang="nl-NL" sz="3200" baseline="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180975" marR="0" lvl="0" indent="-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</a:tabLst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Twee is niet waar</a:t>
            </a:r>
            <a:r>
              <a:rPr kumimoji="0" lang="nl-NL" sz="3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 er brand geen een lampje.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85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3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hangingPunct="0"/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Beoordeel </a:t>
            </a: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de volgende beweringen op hun juistheid.</a:t>
            </a:r>
          </a:p>
          <a:p>
            <a:pPr marL="361950" indent="-361950" hangingPunct="0">
              <a:tabLst>
                <a:tab pos="361950" algn="l"/>
              </a:tabLst>
            </a:pP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	Een voltmeter moet als volgt aangesloten worden: de + van de voltmeter op de + van het apparaat en de – van de voltmeter op de – van het apparaat.</a:t>
            </a:r>
          </a:p>
          <a:p>
            <a:pPr hangingPunct="0">
              <a:tabLst>
                <a:tab pos="361950" algn="l"/>
              </a:tabLst>
            </a:pPr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II	Spanning wordt gemeten in de eenheid watt.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is juist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II is niet juist spanning is in volt.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6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4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Schakelaar 1 en 2 dicht</a:t>
            </a:r>
          </a:p>
          <a:p>
            <a:pPr marL="342900" indent="-342900">
              <a:buAutoNum type="alphaLcParenR"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Niet</a:t>
            </a:r>
          </a:p>
          <a:p>
            <a:pPr marL="342900" indent="-342900">
              <a:buAutoNum type="alphaLcParenR"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Niet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AutoNum type="alphaLcParenR"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1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5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Voor het aan en uitzetten van een lamp vanaf verschillende plaatsen (trappenhuis / lang gang)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Als schakelaar A en B beide in stand 1 of in stand 2 staan brand de lamp.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6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Elk elektrisch apparaat en spanningsbron heeft twee aansluitpunten 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(aarde niet meegerekend)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8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2 Vr 7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Metalen en koolstof/grafiet zijn geleiders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Antwoord lucht en plastic zijn isolatoren.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4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Elektriciteit deel Vr 8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ekstvak 2"/>
          <p:cNvSpPr txBox="1"/>
          <p:nvPr/>
        </p:nvSpPr>
        <p:spPr>
          <a:xfrm>
            <a:off x="827584" y="126876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Als er geen spanning (druk) is kunnen er geen elektronen stromen en is I = 0A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Er is verkeerd afgelezen (:10)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grafiek is een rechte lijn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 = U : I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 = Constant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Gevolg U en I evenredig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http://laagspanningmonteur.files.wordpress.com/2011/05/wet_van_ohm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12339"/>
            <a:ext cx="23526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Grafiek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26376"/>
              </p:ext>
            </p:extLst>
          </p:nvPr>
        </p:nvGraphicFramePr>
        <p:xfrm>
          <a:off x="1676400" y="38610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177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276</Words>
  <Application>Microsoft Office PowerPoint</Application>
  <PresentationFormat>Diavoorstelling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Consolas</vt:lpstr>
      <vt:lpstr>Copperplate Gothic Bold</vt:lpstr>
      <vt:lpstr>Times New Roman</vt:lpstr>
      <vt:lpstr>Trebuchet MS</vt:lpstr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60</cp:revision>
  <dcterms:created xsi:type="dcterms:W3CDTF">2012-11-17T11:22:06Z</dcterms:created>
  <dcterms:modified xsi:type="dcterms:W3CDTF">2013-02-03T13:46:57Z</dcterms:modified>
</cp:coreProperties>
</file>