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60" r:id="rId6"/>
    <p:sldId id="269" r:id="rId7"/>
    <p:sldId id="261" r:id="rId8"/>
    <p:sldId id="262" r:id="rId9"/>
    <p:sldId id="271" r:id="rId10"/>
    <p:sldId id="263" r:id="rId11"/>
    <p:sldId id="264" r:id="rId12"/>
    <p:sldId id="270" r:id="rId13"/>
    <p:sldId id="265" r:id="rId14"/>
    <p:sldId id="266" r:id="rId1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8C304-4C2C-4397-94F7-1E99212377C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3E596-613D-4A93-AEA1-F333ECB9DC4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1802E-4986-467E-91F3-C003F4E13AB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28E9B5-5903-46E3-AC8A-3502BF76F4D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A45C1F4-E3AD-49DC-B460-A74452EE9AF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40024-01CB-41D0-8D41-BD452646B5F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8AEED-EAAE-4F7C-8F85-B211EF0EA1C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6B093-099E-4DDA-B4B3-71DFEF9052F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E9CD9-13FC-49A7-8821-FEFF2FF9479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3B139-A5E3-4A88-9FED-E82F7F8F06D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31A6B-9359-4F07-ABAC-0CD0989C2FB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542A1-DEC3-4C46-8287-894B10B262B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C5B6A-BC16-4662-A6A5-0C40A22C49D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"/>
              </a:schemeClr>
            </a:gs>
            <a:gs pos="50000">
              <a:schemeClr val="accent6">
                <a:lumMod val="17000"/>
              </a:schemeClr>
            </a:gs>
            <a:gs pos="100000">
              <a:schemeClr val="accent6">
                <a:lumMod val="14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524F3A-D9AD-42A6-9E8B-6E344B5CB9B6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png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6.png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png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/>
                </a:solidFill>
              </a:rPr>
              <a:t>Oefeningen </a:t>
            </a:r>
            <a:r>
              <a:rPr lang="nl-NL" dirty="0">
                <a:solidFill>
                  <a:schemeClr val="accent3"/>
                </a:solidFill>
              </a:rPr>
              <a:t>Elektriciteit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NL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fgeronde rechthoek 42"/>
          <p:cNvSpPr/>
          <p:nvPr/>
        </p:nvSpPr>
        <p:spPr>
          <a:xfrm>
            <a:off x="2571736" y="2420888"/>
            <a:ext cx="378621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4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57232"/>
            <a:ext cx="8686800" cy="3097212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 err="1">
                <a:solidFill>
                  <a:srgbClr val="FFFF00"/>
                </a:solidFill>
              </a:rPr>
              <a:t>R</a:t>
            </a:r>
            <a:r>
              <a:rPr lang="nl-NL" sz="1800" b="1" dirty="0" err="1">
                <a:solidFill>
                  <a:srgbClr val="FFFF00"/>
                </a:solidFill>
              </a:rPr>
              <a:t>tot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	</a:t>
            </a:r>
            <a:r>
              <a:rPr lang="nl-NL" sz="2400" dirty="0">
                <a:solidFill>
                  <a:srgbClr val="FF0000"/>
                </a:solidFill>
              </a:rPr>
              <a:t>					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1300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415422631"/>
              </p:ext>
            </p:extLst>
          </p:nvPr>
        </p:nvGraphicFramePr>
        <p:xfrm>
          <a:off x="2643188" y="2547938"/>
          <a:ext cx="35274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Vergelijking" r:id="rId3" imgW="1803240" imgH="431640" progId="Equation.3">
                  <p:embed/>
                </p:oleObj>
              </mc:Choice>
              <mc:Fallback>
                <p:oleObj name="Vergelijking" r:id="rId3" imgW="1803240" imgH="43164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2547938"/>
                        <a:ext cx="352742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50" name="Text Box 86"/>
          <p:cNvSpPr txBox="1">
            <a:spLocks noChangeArrowheads="1"/>
          </p:cNvSpPr>
          <p:nvPr/>
        </p:nvSpPr>
        <p:spPr bwMode="auto">
          <a:xfrm>
            <a:off x="4716462" y="5589240"/>
            <a:ext cx="14541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FF00"/>
                </a:solidFill>
              </a:rPr>
              <a:t>286 </a:t>
            </a:r>
            <a:r>
              <a:rPr lang="nl-NL" sz="2800" b="1" dirty="0" err="1" smtClean="0">
                <a:solidFill>
                  <a:srgbClr val="FFFF00"/>
                </a:solidFill>
              </a:rPr>
              <a:t>kΩ</a:t>
            </a:r>
            <a:endParaRPr lang="nl-NL" sz="4000" b="1" dirty="0">
              <a:solidFill>
                <a:srgbClr val="FFFF00"/>
              </a:solidFill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6256" y="-19373"/>
            <a:ext cx="2258864" cy="1172761"/>
          </a:xfrm>
          <a:prstGeom prst="rect">
            <a:avLst/>
          </a:prstGeom>
        </p:spPr>
      </p:pic>
      <p:graphicFrame>
        <p:nvGraphicFramePr>
          <p:cNvPr id="12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444147"/>
              </p:ext>
            </p:extLst>
          </p:nvPr>
        </p:nvGraphicFramePr>
        <p:xfrm>
          <a:off x="467544" y="3828504"/>
          <a:ext cx="8291512" cy="2336800"/>
        </p:xfrm>
        <a:graphic>
          <a:graphicData uri="http://schemas.openxmlformats.org/drawingml/2006/table">
            <a:tbl>
              <a:tblPr/>
              <a:tblGrid>
                <a:gridCol w="1378496"/>
                <a:gridCol w="1368152"/>
                <a:gridCol w="1501502"/>
                <a:gridCol w="1656506"/>
                <a:gridCol w="2386856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25µA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0,5mA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525µA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6 MΩ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300K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13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nl-NL" sz="4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213100"/>
            <a:ext cx="8291512" cy="3057525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 dirty="0"/>
          </a:p>
        </p:txBody>
      </p:sp>
      <p:graphicFrame>
        <p:nvGraphicFramePr>
          <p:cNvPr id="8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532338"/>
              </p:ext>
            </p:extLst>
          </p:nvPr>
        </p:nvGraphicFramePr>
        <p:xfrm>
          <a:off x="467544" y="3789040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381" y="1028493"/>
            <a:ext cx="4143375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nl-NL" sz="4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213100"/>
            <a:ext cx="8291512" cy="3057525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 dirty="0"/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4643438" y="5589588"/>
            <a:ext cx="12247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FF00"/>
                </a:solidFill>
              </a:rPr>
              <a:t>40 </a:t>
            </a:r>
            <a:r>
              <a:rPr lang="nl-NL" sz="2800" b="1" dirty="0" err="1" smtClean="0">
                <a:solidFill>
                  <a:srgbClr val="FFFF00"/>
                </a:solidFill>
              </a:rPr>
              <a:t>kΩ</a:t>
            </a:r>
            <a:endParaRPr lang="nl-NL" sz="4000" b="1" dirty="0">
              <a:solidFill>
                <a:srgbClr val="FFFF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78" y="8013"/>
            <a:ext cx="2455422" cy="111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341438"/>
            <a:ext cx="83629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 err="1" smtClean="0">
                <a:solidFill>
                  <a:srgbClr val="FFFF00"/>
                </a:solidFill>
              </a:rPr>
              <a:t>R</a:t>
            </a:r>
            <a:r>
              <a:rPr lang="nl-NL" sz="1600" dirty="0" err="1" smtClean="0">
                <a:solidFill>
                  <a:srgbClr val="FFFF00"/>
                </a:solidFill>
              </a:rPr>
              <a:t>tot</a:t>
            </a:r>
            <a:r>
              <a:rPr lang="nl-NL" sz="2400" dirty="0" smtClean="0">
                <a:solidFill>
                  <a:srgbClr val="FFFF00"/>
                </a:solidFill>
              </a:rPr>
              <a:t> berekenen.</a:t>
            </a:r>
          </a:p>
          <a:p>
            <a:pPr>
              <a:buFontTx/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	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0" name="Afgeronde rechthoek 9"/>
          <p:cNvSpPr/>
          <p:nvPr/>
        </p:nvSpPr>
        <p:spPr>
          <a:xfrm>
            <a:off x="1714480" y="2388391"/>
            <a:ext cx="55007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1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322379"/>
              </p:ext>
            </p:extLst>
          </p:nvPr>
        </p:nvGraphicFramePr>
        <p:xfrm>
          <a:off x="1898650" y="2460625"/>
          <a:ext cx="5351463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Vergelijking" r:id="rId4" imgW="2286000" imgH="228600" progId="Equation.3">
                  <p:embed/>
                </p:oleObj>
              </mc:Choice>
              <mc:Fallback>
                <p:oleObj name="Vergelijking" r:id="rId4" imgW="2286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2460625"/>
                        <a:ext cx="5351463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732830"/>
              </p:ext>
            </p:extLst>
          </p:nvPr>
        </p:nvGraphicFramePr>
        <p:xfrm>
          <a:off x="467544" y="3789040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66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5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fgeronde rechthoek 41"/>
          <p:cNvSpPr/>
          <p:nvPr/>
        </p:nvSpPr>
        <p:spPr>
          <a:xfrm>
            <a:off x="1428728" y="2857496"/>
            <a:ext cx="350046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 err="1">
                <a:solidFill>
                  <a:srgbClr val="FFFF00"/>
                </a:solidFill>
              </a:rPr>
              <a:t>I</a:t>
            </a:r>
            <a:r>
              <a:rPr lang="nl-NL" sz="1800" b="1" dirty="0" err="1">
                <a:solidFill>
                  <a:srgbClr val="FFFF00"/>
                </a:solidFill>
              </a:rPr>
              <a:t>tot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I = U : R   (3 = 6 :2)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3348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002337823"/>
              </p:ext>
            </p:extLst>
          </p:nvPr>
        </p:nvGraphicFramePr>
        <p:xfrm>
          <a:off x="1490663" y="2973388"/>
          <a:ext cx="324643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Vergelijking" r:id="rId3" imgW="1828800" imgH="431640" progId="Equation.3">
                  <p:embed/>
                </p:oleObj>
              </mc:Choice>
              <mc:Fallback>
                <p:oleObj name="Vergelijking" r:id="rId3" imgW="1828800" imgH="43164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2973388"/>
                        <a:ext cx="3246437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88" name="Text Box 76"/>
          <p:cNvSpPr txBox="1">
            <a:spLocks noChangeArrowheads="1"/>
          </p:cNvSpPr>
          <p:nvPr/>
        </p:nvSpPr>
        <p:spPr bwMode="auto">
          <a:xfrm>
            <a:off x="4643438" y="5229225"/>
            <a:ext cx="1440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400" b="1" dirty="0" smtClean="0">
                <a:solidFill>
                  <a:srgbClr val="FFC000"/>
                </a:solidFill>
              </a:rPr>
              <a:t>0,125mA</a:t>
            </a:r>
            <a:endParaRPr lang="nl-NL" sz="3600" b="1" dirty="0">
              <a:solidFill>
                <a:srgbClr val="FFC000"/>
              </a:solidFill>
            </a:endParaRPr>
          </a:p>
        </p:txBody>
      </p:sp>
      <p:sp>
        <p:nvSpPr>
          <p:cNvPr id="13389" name="Text Box 77"/>
          <p:cNvSpPr txBox="1">
            <a:spLocks noChangeArrowheads="1"/>
          </p:cNvSpPr>
          <p:nvPr/>
        </p:nvSpPr>
        <p:spPr bwMode="auto">
          <a:xfrm>
            <a:off x="3203848" y="5229225"/>
            <a:ext cx="15126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400" b="1" dirty="0" smtClean="0">
                <a:solidFill>
                  <a:srgbClr val="FFC000"/>
                </a:solidFill>
              </a:rPr>
              <a:t>0,125mA</a:t>
            </a:r>
            <a:endParaRPr lang="nl-NL" sz="3600" b="1" dirty="0">
              <a:solidFill>
                <a:srgbClr val="FFC000"/>
              </a:solidFill>
            </a:endParaRPr>
          </a:p>
        </p:txBody>
      </p:sp>
      <p:sp>
        <p:nvSpPr>
          <p:cNvPr id="13390" name="Text Box 78"/>
          <p:cNvSpPr txBox="1">
            <a:spLocks noChangeArrowheads="1"/>
          </p:cNvSpPr>
          <p:nvPr/>
        </p:nvSpPr>
        <p:spPr bwMode="auto">
          <a:xfrm>
            <a:off x="1836143" y="5229225"/>
            <a:ext cx="1511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400" b="1" dirty="0" smtClean="0">
                <a:solidFill>
                  <a:srgbClr val="FFC000"/>
                </a:solidFill>
              </a:rPr>
              <a:t>0,125mA</a:t>
            </a:r>
            <a:endParaRPr lang="nl-NL" sz="3600" b="1" dirty="0">
              <a:solidFill>
                <a:srgbClr val="FFC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78" y="8013"/>
            <a:ext cx="2455422" cy="111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42664"/>
              </p:ext>
            </p:extLst>
          </p:nvPr>
        </p:nvGraphicFramePr>
        <p:xfrm>
          <a:off x="251520" y="3972520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440309"/>
                <a:gridCol w="1368152"/>
                <a:gridCol w="2458864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40kΩ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3388" grpId="0"/>
      <p:bldP spid="13389" grpId="0"/>
      <p:bldP spid="133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fgeronde rechthoek 41"/>
          <p:cNvSpPr/>
          <p:nvPr/>
        </p:nvSpPr>
        <p:spPr>
          <a:xfrm>
            <a:off x="413648" y="2425198"/>
            <a:ext cx="7643866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2612" y="-171400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92696"/>
            <a:ext cx="868680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>
                <a:solidFill>
                  <a:srgbClr val="FFFF00"/>
                </a:solidFill>
              </a:rPr>
              <a:t>U</a:t>
            </a:r>
            <a:r>
              <a:rPr lang="nl-NL" sz="1800" b="1" dirty="0">
                <a:solidFill>
                  <a:srgbClr val="FFFF00"/>
                </a:solidFill>
              </a:rPr>
              <a:t>1</a:t>
            </a:r>
            <a:r>
              <a:rPr lang="nl-NL" sz="2400" dirty="0">
                <a:solidFill>
                  <a:srgbClr val="FFFF00"/>
                </a:solidFill>
              </a:rPr>
              <a:t> en U</a:t>
            </a:r>
            <a:r>
              <a:rPr lang="nl-NL" sz="1800" b="1" dirty="0">
                <a:solidFill>
                  <a:srgbClr val="FFFF00"/>
                </a:solidFill>
              </a:rPr>
              <a:t>2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	U = I x R  (6 = 3 x 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4372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2982584"/>
              </p:ext>
            </p:extLst>
          </p:nvPr>
        </p:nvGraphicFramePr>
        <p:xfrm>
          <a:off x="615950" y="2505075"/>
          <a:ext cx="716438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5" name="Vergelijking" r:id="rId3" imgW="2323800" imgH="215640" progId="Equation.3">
                  <p:embed/>
                </p:oleObj>
              </mc:Choice>
              <mc:Fallback>
                <p:oleObj name="Vergelijking" r:id="rId3" imgW="2323800" imgH="21564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2505075"/>
                        <a:ext cx="7164388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54424"/>
              </p:ext>
            </p:extLst>
          </p:nvPr>
        </p:nvGraphicFramePr>
        <p:xfrm>
          <a:off x="591691" y="3159328"/>
          <a:ext cx="7220669" cy="649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6" name="Vergelijking" r:id="rId5" imgW="2400120" imgH="215640" progId="Equation.3">
                  <p:embed/>
                </p:oleObj>
              </mc:Choice>
              <mc:Fallback>
                <p:oleObj name="Vergelijking" r:id="rId5" imgW="2400120" imgH="21564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91" y="3159328"/>
                        <a:ext cx="7220669" cy="64908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15" name="Text Box 79"/>
          <p:cNvSpPr txBox="1">
            <a:spLocks noChangeArrowheads="1"/>
          </p:cNvSpPr>
          <p:nvPr/>
        </p:nvSpPr>
        <p:spPr bwMode="auto">
          <a:xfrm>
            <a:off x="2195513" y="471008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FF00"/>
                </a:solidFill>
              </a:rPr>
              <a:t>1,88V</a:t>
            </a:r>
            <a:endParaRPr lang="nl-NL" sz="4000" b="1" dirty="0">
              <a:solidFill>
                <a:srgbClr val="FFFF00"/>
              </a:solidFill>
            </a:endParaRPr>
          </a:p>
        </p:txBody>
      </p:sp>
      <p:sp>
        <p:nvSpPr>
          <p:cNvPr id="14416" name="Text Box 80"/>
          <p:cNvSpPr txBox="1">
            <a:spLocks noChangeArrowheads="1"/>
          </p:cNvSpPr>
          <p:nvPr/>
        </p:nvSpPr>
        <p:spPr bwMode="auto">
          <a:xfrm>
            <a:off x="3419475" y="471008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FF00"/>
                </a:solidFill>
              </a:rPr>
              <a:t>3,12V</a:t>
            </a:r>
            <a:endParaRPr lang="nl-NL" sz="4000" b="1" dirty="0">
              <a:solidFill>
                <a:srgbClr val="FFFF0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78" y="8013"/>
            <a:ext cx="2455422" cy="111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401263"/>
              </p:ext>
            </p:extLst>
          </p:nvPr>
        </p:nvGraphicFramePr>
        <p:xfrm>
          <a:off x="611560" y="4149080"/>
          <a:ext cx="8291512" cy="2336800"/>
        </p:xfrm>
        <a:graphic>
          <a:graphicData uri="http://schemas.openxmlformats.org/drawingml/2006/table">
            <a:tbl>
              <a:tblPr/>
              <a:tblGrid>
                <a:gridCol w="1368400"/>
                <a:gridCol w="1512168"/>
                <a:gridCol w="1440160"/>
                <a:gridCol w="1440160"/>
                <a:gridCol w="2530624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0,125mA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0,125mA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0,125mA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40kΩ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4415" grpId="0"/>
      <p:bldP spid="144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Vraag 1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1506" name="Afbeelding 19" descr="Oef ontbrekende stroomsterkte 4 (met ingevulde waarden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123825"/>
            <a:ext cx="19240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" name="Afbeelding 20" descr="Oef ontbrekende stroomsterkte 6 (met ingevulde waarden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89" y="40934"/>
            <a:ext cx="132397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9855" y="1600200"/>
            <a:ext cx="8032406" cy="450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95000"/>
                  </a:schemeClr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Bereken de waarden van de ontbrekende stroomsterkten. 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nl-NL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=I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tot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-I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nl-NL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=90mA-70mA=20mA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95000"/>
                  </a:schemeClr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Maak een korte berekening om je antwoord te verklaren</a:t>
            </a: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95000"/>
                  </a:schemeClr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3+4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=I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tot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-I</a:t>
            </a:r>
            <a:r>
              <a:rPr kumimoji="0" lang="nl-NL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I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3+4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=2A-1A=1A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nl-NL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=I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3+4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-I</a:t>
            </a:r>
            <a:r>
              <a:rPr kumimoji="0" lang="nl-NL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I</a:t>
            </a:r>
            <a:r>
              <a:rPr kumimoji="0" lang="nl-NL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kumimoji="0" lang="nl-NL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=1A-0.7A=0.3A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5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633412"/>
          </a:xfrm>
        </p:spPr>
        <p:txBody>
          <a:bodyPr/>
          <a:lstStyle/>
          <a:p>
            <a:r>
              <a:rPr lang="nl-NL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213100"/>
            <a:ext cx="8291512" cy="3057525"/>
          </a:xfrm>
        </p:spPr>
        <p:txBody>
          <a:bodyPr/>
          <a:lstStyle/>
          <a:p>
            <a:r>
              <a:rPr lang="nl-NL" sz="2800">
                <a:solidFill>
                  <a:schemeClr val="tx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180" name="Group 10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1038651"/>
              </p:ext>
            </p:extLst>
          </p:nvPr>
        </p:nvGraphicFramePr>
        <p:xfrm>
          <a:off x="395288" y="3789363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40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248128"/>
            <a:ext cx="3600450" cy="1962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fgeronde rechthoek 42"/>
          <p:cNvSpPr/>
          <p:nvPr/>
        </p:nvSpPr>
        <p:spPr>
          <a:xfrm>
            <a:off x="1475656" y="2786058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73" y="261938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>
                <a:solidFill>
                  <a:srgbClr val="FFFF00"/>
                </a:solidFill>
              </a:rPr>
              <a:t>I</a:t>
            </a:r>
            <a:r>
              <a:rPr lang="nl-NL" sz="1800" b="1" dirty="0">
                <a:solidFill>
                  <a:srgbClr val="FFFF00"/>
                </a:solidFill>
              </a:rPr>
              <a:t>2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I = U : R   (3 = 6 :2)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6181" name="Object 3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474482337"/>
              </p:ext>
            </p:extLst>
          </p:nvPr>
        </p:nvGraphicFramePr>
        <p:xfrm>
          <a:off x="1547813" y="3027363"/>
          <a:ext cx="3281362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Vergelijking" r:id="rId3" imgW="2019240" imgH="393480" progId="Equation.3">
                  <p:embed/>
                </p:oleObj>
              </mc:Choice>
              <mc:Fallback>
                <p:oleObj name="Vergelijking" r:id="rId3" imgW="2019240" imgH="39348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027363"/>
                        <a:ext cx="3281362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3563938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FF0000"/>
                </a:solidFill>
              </a:rPr>
              <a:t>5mA</a:t>
            </a:r>
            <a:endParaRPr lang="nl-NL" sz="2800" b="1" dirty="0">
              <a:solidFill>
                <a:srgbClr val="FF0000"/>
              </a:solidFill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2268538" y="5229225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FFC000"/>
                </a:solidFill>
              </a:rPr>
              <a:t>5mA</a:t>
            </a:r>
            <a:endParaRPr lang="nl-NL" sz="2800" b="1" dirty="0">
              <a:solidFill>
                <a:srgbClr val="FFC000"/>
              </a:solidFill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4716463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FFC000"/>
                </a:solidFill>
              </a:rPr>
              <a:t>5mA</a:t>
            </a:r>
            <a:endParaRPr lang="nl-NL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10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186194"/>
              </p:ext>
            </p:extLst>
          </p:nvPr>
        </p:nvGraphicFramePr>
        <p:xfrm>
          <a:off x="506877" y="4060825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40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5638" y="0"/>
            <a:ext cx="2808362" cy="1530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6185" grpId="0"/>
      <p:bldP spid="6186" grpId="0"/>
      <p:bldP spid="61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fgeronde rechthoek 45"/>
          <p:cNvSpPr/>
          <p:nvPr/>
        </p:nvSpPr>
        <p:spPr>
          <a:xfrm>
            <a:off x="539552" y="3068960"/>
            <a:ext cx="678661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1938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68680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 smtClean="0">
                <a:solidFill>
                  <a:srgbClr val="FFFF00"/>
                </a:solidFill>
              </a:rPr>
              <a:t>U</a:t>
            </a:r>
            <a:r>
              <a:rPr lang="nl-NL" sz="1800" b="1" dirty="0" smtClean="0">
                <a:solidFill>
                  <a:srgbClr val="FFFF00"/>
                </a:solidFill>
              </a:rPr>
              <a:t>1</a:t>
            </a:r>
            <a:endParaRPr lang="nl-NL" sz="2400" dirty="0">
              <a:solidFill>
                <a:srgbClr val="FFFF00"/>
              </a:solidFill>
            </a:endParaRP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	U = I x R  (6 = 3 x 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3563938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FF0000"/>
                </a:solidFill>
              </a:rPr>
              <a:t>5mA</a:t>
            </a:r>
            <a:endParaRPr lang="nl-NL" sz="2800" b="1" dirty="0">
              <a:solidFill>
                <a:srgbClr val="FF0000"/>
              </a:solidFill>
            </a:endParaRP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268538" y="5214938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FFC000"/>
                </a:solidFill>
              </a:rPr>
              <a:t>5mA</a:t>
            </a:r>
            <a:endParaRPr lang="nl-NL" sz="2800" b="1" dirty="0">
              <a:solidFill>
                <a:srgbClr val="FFC000"/>
              </a:solidFill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716463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FFC000"/>
                </a:solidFill>
              </a:rPr>
              <a:t>5mA</a:t>
            </a:r>
            <a:endParaRPr lang="nl-NL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823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755614"/>
              </p:ext>
            </p:extLst>
          </p:nvPr>
        </p:nvGraphicFramePr>
        <p:xfrm>
          <a:off x="1668463" y="3214688"/>
          <a:ext cx="45148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Vergelijking" r:id="rId3" imgW="1930320" imgH="215640" progId="Equation.3">
                  <p:embed/>
                </p:oleObj>
              </mc:Choice>
              <mc:Fallback>
                <p:oleObj name="Vergelijking" r:id="rId3" imgW="1930320" imgH="21564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463" y="3214688"/>
                        <a:ext cx="451485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2124075" y="4652963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0000"/>
                </a:solidFill>
              </a:rPr>
              <a:t>25V</a:t>
            </a:r>
            <a:endParaRPr lang="nl-NL" sz="4000" b="1" dirty="0">
              <a:solidFill>
                <a:srgbClr val="FF0000"/>
              </a:solidFill>
            </a:endParaRPr>
          </a:p>
        </p:txBody>
      </p:sp>
      <p:pic>
        <p:nvPicPr>
          <p:cNvPr id="14" name="Picture 6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2239" y="0"/>
            <a:ext cx="2557177" cy="1131608"/>
          </a:xfrm>
          <a:prstGeom prst="rect">
            <a:avLst/>
          </a:prstGeom>
          <a:noFill/>
        </p:spPr>
      </p:pic>
      <p:graphicFrame>
        <p:nvGraphicFramePr>
          <p:cNvPr id="12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750659"/>
              </p:ext>
            </p:extLst>
          </p:nvPr>
        </p:nvGraphicFramePr>
        <p:xfrm>
          <a:off x="506877" y="4060825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40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" name="Afbeelding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5638" y="0"/>
            <a:ext cx="2808362" cy="1530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2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fgeronde rechthoek 45"/>
          <p:cNvSpPr/>
          <p:nvPr/>
        </p:nvSpPr>
        <p:spPr>
          <a:xfrm>
            <a:off x="1714480" y="1785926"/>
            <a:ext cx="55007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1464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71547"/>
            <a:ext cx="8686800" cy="1928826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 err="1" smtClean="0">
                <a:solidFill>
                  <a:srgbClr val="FFFF00"/>
                </a:solidFill>
              </a:rPr>
              <a:t>U</a:t>
            </a:r>
            <a:r>
              <a:rPr lang="nl-NL" sz="1400" b="1" dirty="0" err="1" smtClean="0">
                <a:solidFill>
                  <a:srgbClr val="FFFF00"/>
                </a:solidFill>
              </a:rPr>
              <a:t>tot</a:t>
            </a:r>
            <a:endParaRPr lang="nl-NL" sz="1800" b="1" dirty="0" smtClean="0">
              <a:solidFill>
                <a:srgbClr val="FFFF00"/>
              </a:solidFill>
            </a:endParaRPr>
          </a:p>
          <a:p>
            <a:endParaRPr lang="nl-NL" sz="1800" b="1" dirty="0">
              <a:solidFill>
                <a:srgbClr val="FF0000"/>
              </a:solidFill>
            </a:endParaRPr>
          </a:p>
          <a:p>
            <a:endParaRPr lang="nl-NL" sz="1800" b="1" dirty="0" smtClean="0">
              <a:solidFill>
                <a:srgbClr val="FF0000"/>
              </a:solidFill>
            </a:endParaRPr>
          </a:p>
          <a:p>
            <a:r>
              <a:rPr lang="nl-NL" sz="2400" b="1" dirty="0" err="1" smtClean="0">
                <a:solidFill>
                  <a:srgbClr val="FFFF00"/>
                </a:solidFill>
              </a:rPr>
              <a:t>R</a:t>
            </a:r>
            <a:r>
              <a:rPr lang="nl-NL" sz="1400" b="1" dirty="0" err="1" smtClean="0">
                <a:solidFill>
                  <a:srgbClr val="FFFF00"/>
                </a:solidFill>
              </a:rPr>
              <a:t>tot</a:t>
            </a:r>
            <a:endParaRPr lang="nl-NL" sz="2400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3563938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5mA</a:t>
            </a:r>
            <a:endParaRPr lang="nl-NL" sz="2800" b="1" dirty="0">
              <a:solidFill>
                <a:srgbClr val="92D050"/>
              </a:solidFill>
            </a:endParaRP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268538" y="5214938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5mA</a:t>
            </a:r>
            <a:endParaRPr lang="nl-NL" sz="2800" b="1" dirty="0">
              <a:solidFill>
                <a:srgbClr val="92D050"/>
              </a:solidFill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716463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5mA</a:t>
            </a:r>
            <a:endParaRPr lang="nl-NL" sz="2800" b="1" dirty="0">
              <a:solidFill>
                <a:srgbClr val="92D050"/>
              </a:solidFill>
            </a:endParaRP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4643438" y="5790207"/>
            <a:ext cx="12967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FF00"/>
                </a:solidFill>
              </a:rPr>
              <a:t>13 </a:t>
            </a:r>
            <a:r>
              <a:rPr lang="nl-NL" sz="2800" b="1" dirty="0" err="1" smtClean="0">
                <a:solidFill>
                  <a:srgbClr val="FFFF00"/>
                </a:solidFill>
              </a:rPr>
              <a:t>kΩ</a:t>
            </a:r>
            <a:endParaRPr lang="nl-NL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823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711188"/>
              </p:ext>
            </p:extLst>
          </p:nvPr>
        </p:nvGraphicFramePr>
        <p:xfrm>
          <a:off x="2122488" y="1857375"/>
          <a:ext cx="490378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Vergelijking" r:id="rId3" imgW="2095200" imgH="228600" progId="Equation.3">
                  <p:embed/>
                </p:oleObj>
              </mc:Choice>
              <mc:Fallback>
                <p:oleObj name="Vergelijking" r:id="rId3" imgW="20952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1857375"/>
                        <a:ext cx="4903787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2124075" y="4652963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C000"/>
                </a:solidFill>
              </a:rPr>
              <a:t>25V</a:t>
            </a:r>
            <a:endParaRPr lang="nl-NL" sz="4000" b="1" dirty="0">
              <a:solidFill>
                <a:srgbClr val="FFC000"/>
              </a:solidFill>
            </a:endParaRPr>
          </a:p>
        </p:txBody>
      </p:sp>
      <p:sp>
        <p:nvSpPr>
          <p:cNvPr id="12" name="Afgeronde rechthoek 11"/>
          <p:cNvSpPr/>
          <p:nvPr/>
        </p:nvSpPr>
        <p:spPr>
          <a:xfrm>
            <a:off x="1714480" y="2928934"/>
            <a:ext cx="55007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451697"/>
              </p:ext>
            </p:extLst>
          </p:nvPr>
        </p:nvGraphicFramePr>
        <p:xfrm>
          <a:off x="1724025" y="3000375"/>
          <a:ext cx="54451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3" name="Vergelijking" r:id="rId5" imgW="2133360" imgH="228600" progId="Equation.3">
                  <p:embed/>
                </p:oleObj>
              </mc:Choice>
              <mc:Fallback>
                <p:oleObj name="Vergelijking" r:id="rId5" imgW="21333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3000375"/>
                        <a:ext cx="544512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4643438" y="4643446"/>
            <a:ext cx="11509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FF00"/>
                </a:solidFill>
              </a:rPr>
              <a:t>65V</a:t>
            </a:r>
            <a:endParaRPr lang="nl-NL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18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359706"/>
              </p:ext>
            </p:extLst>
          </p:nvPr>
        </p:nvGraphicFramePr>
        <p:xfrm>
          <a:off x="457200" y="4060825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40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</a:t>
                      </a: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kΩ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" name="Afbeelding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35638" y="0"/>
            <a:ext cx="2808362" cy="1530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232" grpId="0"/>
      <p:bldP spid="12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284538"/>
            <a:ext cx="8218488" cy="2841625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 dirty="0"/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051521" y="4365625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C000"/>
                </a:solidFill>
              </a:rPr>
              <a:t>150 </a:t>
            </a:r>
            <a:r>
              <a:rPr lang="nl-NL" sz="2800" b="1" dirty="0">
                <a:solidFill>
                  <a:srgbClr val="FFC000"/>
                </a:solidFill>
              </a:rPr>
              <a:t>V</a:t>
            </a:r>
            <a:endParaRPr lang="nl-NL" sz="4000" b="1" dirty="0">
              <a:solidFill>
                <a:srgbClr val="FFC000"/>
              </a:solidFill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3492500" y="4365625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C000"/>
                </a:solidFill>
              </a:rPr>
              <a:t>150 </a:t>
            </a:r>
            <a:r>
              <a:rPr lang="nl-NL" sz="2800" b="1" dirty="0">
                <a:solidFill>
                  <a:srgbClr val="FFC000"/>
                </a:solidFill>
              </a:rPr>
              <a:t>V</a:t>
            </a:r>
            <a:endParaRPr lang="nl-NL" sz="4000" b="1" dirty="0">
              <a:solidFill>
                <a:srgbClr val="FFC000"/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9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044080"/>
              </p:ext>
            </p:extLst>
          </p:nvPr>
        </p:nvGraphicFramePr>
        <p:xfrm>
          <a:off x="420688" y="3789363"/>
          <a:ext cx="8291512" cy="2336800"/>
        </p:xfrm>
        <a:graphic>
          <a:graphicData uri="http://schemas.openxmlformats.org/drawingml/2006/table">
            <a:tbl>
              <a:tblPr/>
              <a:tblGrid>
                <a:gridCol w="1378496"/>
                <a:gridCol w="1368152"/>
                <a:gridCol w="1501502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6 MΩ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300K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189338"/>
            <a:ext cx="3724275" cy="1933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2" grpId="0"/>
      <p:bldP spid="92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Afgeronde rechthoek 44"/>
          <p:cNvSpPr/>
          <p:nvPr/>
        </p:nvSpPr>
        <p:spPr>
          <a:xfrm>
            <a:off x="4786313" y="2855538"/>
            <a:ext cx="3530103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Afgeronde rechthoek 43"/>
          <p:cNvSpPr/>
          <p:nvPr/>
        </p:nvSpPr>
        <p:spPr>
          <a:xfrm>
            <a:off x="280987" y="2855538"/>
            <a:ext cx="4195119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1963" y="1052736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>
                <a:solidFill>
                  <a:srgbClr val="FFFF00"/>
                </a:solidFill>
              </a:rPr>
              <a:t>I</a:t>
            </a:r>
            <a:r>
              <a:rPr lang="nl-NL" sz="1800" b="1" dirty="0">
                <a:solidFill>
                  <a:srgbClr val="FFFF00"/>
                </a:solidFill>
              </a:rPr>
              <a:t>1</a:t>
            </a:r>
            <a:r>
              <a:rPr lang="nl-NL" sz="2400" dirty="0">
                <a:solidFill>
                  <a:srgbClr val="FFFF00"/>
                </a:solidFill>
              </a:rPr>
              <a:t>   I</a:t>
            </a:r>
            <a:r>
              <a:rPr lang="nl-NL" sz="1800" b="1" dirty="0">
                <a:solidFill>
                  <a:srgbClr val="FFFF00"/>
                </a:solidFill>
              </a:rPr>
              <a:t>2</a:t>
            </a:r>
            <a:r>
              <a:rPr lang="nl-NL" sz="2400" dirty="0">
                <a:solidFill>
                  <a:srgbClr val="FFFF00"/>
                </a:solidFill>
              </a:rPr>
              <a:t>  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I = U : R   (3 = 6 :2)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0276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47362927"/>
              </p:ext>
            </p:extLst>
          </p:nvPr>
        </p:nvGraphicFramePr>
        <p:xfrm>
          <a:off x="4891088" y="3065463"/>
          <a:ext cx="328136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5" name="Vergelijking" r:id="rId3" imgW="2286000" imgH="393480" progId="Equation.3">
                  <p:embed/>
                </p:oleObj>
              </mc:Choice>
              <mc:Fallback>
                <p:oleObj name="Vergelijking" r:id="rId3" imgW="2286000" imgH="39348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88" y="3065463"/>
                        <a:ext cx="3281362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8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000996"/>
              </p:ext>
            </p:extLst>
          </p:nvPr>
        </p:nvGraphicFramePr>
        <p:xfrm>
          <a:off x="280988" y="3006725"/>
          <a:ext cx="42195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6" name="Vergelijking" r:id="rId5" imgW="2247840" imgH="393480" progId="Equation.3">
                  <p:embed/>
                </p:oleObj>
              </mc:Choice>
              <mc:Fallback>
                <p:oleObj name="Vergelijking" r:id="rId5" imgW="2247840" imgH="393480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3006725"/>
                        <a:ext cx="4219575" cy="73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2195513" y="515778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25 µA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3348038" y="5157788"/>
            <a:ext cx="1368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0,5 mA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6256" y="-19373"/>
            <a:ext cx="2258864" cy="1172761"/>
          </a:xfrm>
          <a:prstGeom prst="rect">
            <a:avLst/>
          </a:prstGeom>
        </p:spPr>
      </p:pic>
      <p:graphicFrame>
        <p:nvGraphicFramePr>
          <p:cNvPr id="15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037185"/>
              </p:ext>
            </p:extLst>
          </p:nvPr>
        </p:nvGraphicFramePr>
        <p:xfrm>
          <a:off x="570707" y="3989388"/>
          <a:ext cx="8291512" cy="2336800"/>
        </p:xfrm>
        <a:graphic>
          <a:graphicData uri="http://schemas.openxmlformats.org/drawingml/2006/table">
            <a:tbl>
              <a:tblPr/>
              <a:tblGrid>
                <a:gridCol w="1378496"/>
                <a:gridCol w="1368152"/>
                <a:gridCol w="1501502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6 MΩ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300K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10243" grpId="0" uiExpand="1" build="p"/>
      <p:bldP spid="10319" grpId="0"/>
      <p:bldP spid="10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1963" y="1052736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</a:t>
            </a:r>
            <a:r>
              <a:rPr lang="nl-NL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?</a:t>
            </a:r>
          </a:p>
          <a:p>
            <a:r>
              <a:rPr lang="nl-NL" sz="2800" dirty="0" err="1" smtClean="0">
                <a:solidFill>
                  <a:srgbClr val="FFFF00"/>
                </a:solidFill>
              </a:rPr>
              <a:t>I</a:t>
            </a:r>
            <a:r>
              <a:rPr lang="nl-NL" sz="1800" dirty="0" err="1" smtClean="0">
                <a:solidFill>
                  <a:srgbClr val="FFFF00"/>
                </a:solidFill>
              </a:rPr>
              <a:t>tot</a:t>
            </a:r>
            <a:r>
              <a:rPr lang="nl-NL" sz="2800" dirty="0" smtClean="0">
                <a:solidFill>
                  <a:srgbClr val="FFFF00"/>
                </a:solidFill>
              </a:rPr>
              <a:t> </a:t>
            </a:r>
            <a:r>
              <a:rPr lang="nl-NL" sz="2800" dirty="0">
                <a:solidFill>
                  <a:srgbClr val="FFFF00"/>
                </a:solidFill>
              </a:rPr>
              <a:t>berekenen.</a:t>
            </a:r>
          </a:p>
          <a:p>
            <a:endParaRPr lang="nl-NL" sz="2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2195513" y="515778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25 µA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3348038" y="5157788"/>
            <a:ext cx="1368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0,5 mA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705835" y="5157788"/>
            <a:ext cx="14407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92D050"/>
                </a:solidFill>
              </a:rPr>
              <a:t>525 µA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457199" y="2388391"/>
            <a:ext cx="8367713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6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525180"/>
              </p:ext>
            </p:extLst>
          </p:nvPr>
        </p:nvGraphicFramePr>
        <p:xfrm>
          <a:off x="457199" y="2446338"/>
          <a:ext cx="83677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Vergelijking" r:id="rId3" imgW="3898800" imgH="241200" progId="Equation.3">
                  <p:embed/>
                </p:oleObj>
              </mc:Choice>
              <mc:Fallback>
                <p:oleObj name="Vergelijking" r:id="rId3" imgW="3898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446338"/>
                        <a:ext cx="8367713" cy="5651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Afbeelding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6256" y="-19373"/>
            <a:ext cx="2258864" cy="1172761"/>
          </a:xfrm>
          <a:prstGeom prst="rect">
            <a:avLst/>
          </a:prstGeom>
        </p:spPr>
      </p:pic>
      <p:graphicFrame>
        <p:nvGraphicFramePr>
          <p:cNvPr id="17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081496"/>
              </p:ext>
            </p:extLst>
          </p:nvPr>
        </p:nvGraphicFramePr>
        <p:xfrm>
          <a:off x="533401" y="3985280"/>
          <a:ext cx="8291512" cy="2336800"/>
        </p:xfrm>
        <a:graphic>
          <a:graphicData uri="http://schemas.openxmlformats.org/drawingml/2006/table">
            <a:tbl>
              <a:tblPr/>
              <a:tblGrid>
                <a:gridCol w="1378496"/>
                <a:gridCol w="1368152"/>
                <a:gridCol w="1501502"/>
                <a:gridCol w="1446633"/>
                <a:gridCol w="2596729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6 MΩ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300K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0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321" grpId="0"/>
      <p:bldP spid="15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406</Words>
  <Application>Microsoft Office PowerPoint</Application>
  <PresentationFormat>Diavoorstelling (4:3)</PresentationFormat>
  <Paragraphs>241</Paragraphs>
  <Slides>14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Cambria Math</vt:lpstr>
      <vt:lpstr>Times New Roman</vt:lpstr>
      <vt:lpstr>Verdana</vt:lpstr>
      <vt:lpstr>Standaardontwerp</vt:lpstr>
      <vt:lpstr>Microsoft Vergelijking 3.0</vt:lpstr>
      <vt:lpstr>Vergelijking</vt:lpstr>
      <vt:lpstr>Oefeningen Elektriciteit</vt:lpstr>
      <vt:lpstr>Vraag 1</vt:lpstr>
      <vt:lpstr>Serie schakeling</vt:lpstr>
      <vt:lpstr>Serie schakeling</vt:lpstr>
      <vt:lpstr>Serie schakeling</vt:lpstr>
      <vt:lpstr>Serie schakeling</vt:lpstr>
      <vt:lpstr>Parallel schakeling</vt:lpstr>
      <vt:lpstr>Parallel schakeling</vt:lpstr>
      <vt:lpstr>Parallel schakeling</vt:lpstr>
      <vt:lpstr>Parallel schakeling</vt:lpstr>
      <vt:lpstr>Serie schakeling</vt:lpstr>
      <vt:lpstr>Serie schakeling</vt:lpstr>
      <vt:lpstr>Serie schakeling</vt:lpstr>
      <vt:lpstr>Serie schakeling</vt:lpstr>
    </vt:vector>
  </TitlesOfParts>
  <Company>OBC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Elektriciteit</dc:title>
  <dc:creator>W. Tomassen</dc:creator>
  <cp:lastModifiedBy>Wim Tomassen</cp:lastModifiedBy>
  <cp:revision>29</cp:revision>
  <dcterms:created xsi:type="dcterms:W3CDTF">2006-05-26T15:35:43Z</dcterms:created>
  <dcterms:modified xsi:type="dcterms:W3CDTF">2015-06-24T16:33:34Z</dcterms:modified>
</cp:coreProperties>
</file>