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9" r:id="rId5"/>
    <p:sldId id="260" r:id="rId6"/>
    <p:sldId id="269" r:id="rId7"/>
    <p:sldId id="261" r:id="rId8"/>
    <p:sldId id="262" r:id="rId9"/>
    <p:sldId id="271" r:id="rId10"/>
    <p:sldId id="263" r:id="rId11"/>
    <p:sldId id="264" r:id="rId12"/>
    <p:sldId id="270" r:id="rId13"/>
    <p:sldId id="265" r:id="rId14"/>
    <p:sldId id="266" r:id="rId1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ijl, thema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2" autoAdjust="0"/>
    <p:restoredTop sz="94660"/>
  </p:normalViewPr>
  <p:slideViewPr>
    <p:cSldViewPr>
      <p:cViewPr varScale="1">
        <p:scale>
          <a:sx n="84" d="100"/>
          <a:sy n="84" d="100"/>
        </p:scale>
        <p:origin x="148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8C304-4C2C-4397-94F7-1E99212377C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3E596-613D-4A93-AEA1-F333ECB9DC4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1802E-4986-467E-91F3-C003F4E13AB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E28E9B5-5903-46E3-AC8A-3502BF76F4D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A45C1F4-E3AD-49DC-B460-A74452EE9AF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40024-01CB-41D0-8D41-BD452646B5F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8AEED-EAAE-4F7C-8F85-B211EF0EA1C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F6B093-099E-4DDA-B4B3-71DFEF9052F3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E9CD9-13FC-49A7-8821-FEFF2FF9479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3B139-A5E3-4A88-9FED-E82F7F8F06D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31A6B-9359-4F07-ABAC-0CD0989C2FB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542A1-DEC3-4C46-8287-894B10B262B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C5B6A-BC16-4662-A6A5-0C40A22C49D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"/>
              </a:schemeClr>
            </a:gs>
            <a:gs pos="50000">
              <a:schemeClr val="accent6">
                <a:lumMod val="17000"/>
              </a:schemeClr>
            </a:gs>
            <a:gs pos="100000">
              <a:schemeClr val="accent6">
                <a:lumMod val="14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8524F3A-D9AD-42A6-9E8B-6E344B5CB9B6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png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png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accent3"/>
                </a:solidFill>
              </a:rPr>
              <a:t>Oefeningen </a:t>
            </a:r>
            <a:r>
              <a:rPr lang="nl-NL" dirty="0">
                <a:solidFill>
                  <a:schemeClr val="accent3"/>
                </a:solidFill>
              </a:rPr>
              <a:t>Elektriciteit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nl-NL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Afgeronde rechthoek 42"/>
          <p:cNvSpPr/>
          <p:nvPr/>
        </p:nvSpPr>
        <p:spPr>
          <a:xfrm>
            <a:off x="2571736" y="2420888"/>
            <a:ext cx="378621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nl-NL" sz="4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Parallel schakeling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57232"/>
            <a:ext cx="8686800" cy="3097212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 nu nog meer?</a:t>
            </a:r>
          </a:p>
          <a:p>
            <a:r>
              <a:rPr lang="nl-NL" sz="2400" dirty="0" err="1">
                <a:solidFill>
                  <a:srgbClr val="FFFF00"/>
                </a:solidFill>
              </a:rPr>
              <a:t>R</a:t>
            </a:r>
            <a:r>
              <a:rPr lang="nl-NL" sz="1800" b="1" dirty="0" err="1">
                <a:solidFill>
                  <a:srgbClr val="FFFF00"/>
                </a:solidFill>
              </a:rPr>
              <a:t>tot</a:t>
            </a:r>
            <a:r>
              <a:rPr lang="nl-NL" sz="2400" dirty="0">
                <a:solidFill>
                  <a:srgbClr val="FFFF00"/>
                </a:solidFill>
              </a:rPr>
              <a:t> berekenen</a:t>
            </a:r>
          </a:p>
          <a:p>
            <a:r>
              <a:rPr lang="nl-NL" sz="2400" dirty="0">
                <a:solidFill>
                  <a:srgbClr val="FFFF00"/>
                </a:solidFill>
              </a:rPr>
              <a:t>Hoe?		Binas tabel 12	R = U : I 	</a:t>
            </a:r>
            <a:r>
              <a:rPr lang="nl-NL" sz="2400" dirty="0">
                <a:solidFill>
                  <a:srgbClr val="FF0000"/>
                </a:solidFill>
              </a:rPr>
              <a:t>					</a:t>
            </a: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graphicFrame>
        <p:nvGraphicFramePr>
          <p:cNvPr id="11300" name="Object 3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256057897"/>
              </p:ext>
            </p:extLst>
          </p:nvPr>
        </p:nvGraphicFramePr>
        <p:xfrm>
          <a:off x="2643174" y="2492326"/>
          <a:ext cx="3527425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1" name="Vergelijking" r:id="rId3" imgW="2247840" imgH="609480" progId="Equation.3">
                  <p:embed/>
                </p:oleObj>
              </mc:Choice>
              <mc:Fallback>
                <p:oleObj name="Vergelijking" r:id="rId3" imgW="2247840" imgH="60948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2492326"/>
                        <a:ext cx="3527425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50" name="Text Box 86"/>
          <p:cNvSpPr txBox="1">
            <a:spLocks noChangeArrowheads="1"/>
          </p:cNvSpPr>
          <p:nvPr/>
        </p:nvSpPr>
        <p:spPr bwMode="auto">
          <a:xfrm>
            <a:off x="4716463" y="5589240"/>
            <a:ext cx="1008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FFFF00"/>
                </a:solidFill>
              </a:rPr>
              <a:t>30 Ω</a:t>
            </a:r>
            <a:endParaRPr lang="nl-NL" sz="4000" b="1" dirty="0">
              <a:solidFill>
                <a:srgbClr val="FFFF00"/>
              </a:solidFill>
            </a:endParaRPr>
          </a:p>
        </p:txBody>
      </p:sp>
      <p:graphicFrame>
        <p:nvGraphicFramePr>
          <p:cNvPr id="9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78862"/>
              </p:ext>
            </p:extLst>
          </p:nvPr>
        </p:nvGraphicFramePr>
        <p:xfrm>
          <a:off x="426244" y="3789040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100V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100V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100V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1,33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3,33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50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75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364" y="0"/>
            <a:ext cx="2199636" cy="1215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113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nl-NL" sz="4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213100"/>
            <a:ext cx="8291512" cy="3057525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weet je?</a:t>
            </a:r>
          </a:p>
          <a:p>
            <a:endParaRPr lang="nl-NL" sz="28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980728"/>
            <a:ext cx="4749844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328121"/>
              </p:ext>
            </p:extLst>
          </p:nvPr>
        </p:nvGraphicFramePr>
        <p:xfrm>
          <a:off x="467544" y="3789040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9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15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24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nl-NL" sz="40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213100"/>
            <a:ext cx="8291512" cy="3057525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weet je?</a:t>
            </a:r>
          </a:p>
          <a:p>
            <a:endParaRPr lang="nl-NL" sz="2800" dirty="0"/>
          </a:p>
        </p:txBody>
      </p:sp>
      <p:sp>
        <p:nvSpPr>
          <p:cNvPr id="12325" name="Text Box 37"/>
          <p:cNvSpPr txBox="1">
            <a:spLocks noChangeArrowheads="1"/>
          </p:cNvSpPr>
          <p:nvPr/>
        </p:nvSpPr>
        <p:spPr bwMode="auto">
          <a:xfrm>
            <a:off x="4643438" y="5589588"/>
            <a:ext cx="1008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FFFF00"/>
                </a:solidFill>
              </a:rPr>
              <a:t>39 Ω</a:t>
            </a:r>
            <a:endParaRPr lang="nl-NL" sz="4000" b="1" dirty="0">
              <a:solidFill>
                <a:srgbClr val="FFFF00"/>
              </a:solidFill>
            </a:endParaRPr>
          </a:p>
        </p:txBody>
      </p:sp>
      <p:graphicFrame>
        <p:nvGraphicFramePr>
          <p:cNvPr id="8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897126"/>
              </p:ext>
            </p:extLst>
          </p:nvPr>
        </p:nvGraphicFramePr>
        <p:xfrm>
          <a:off x="395536" y="3828504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9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15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24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578" y="8013"/>
            <a:ext cx="2455422" cy="111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57200" y="1341438"/>
            <a:ext cx="8362950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nl-NL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je?</a:t>
            </a:r>
          </a:p>
          <a:p>
            <a:r>
              <a:rPr lang="nl-NL" sz="2400" dirty="0" err="1" smtClean="0">
                <a:solidFill>
                  <a:srgbClr val="FFFF00"/>
                </a:solidFill>
              </a:rPr>
              <a:t>R</a:t>
            </a:r>
            <a:r>
              <a:rPr lang="nl-NL" sz="1600" dirty="0" err="1" smtClean="0">
                <a:solidFill>
                  <a:srgbClr val="FFFF00"/>
                </a:solidFill>
              </a:rPr>
              <a:t>tot</a:t>
            </a:r>
            <a:r>
              <a:rPr lang="nl-NL" sz="2400" dirty="0" smtClean="0">
                <a:solidFill>
                  <a:srgbClr val="FFFF00"/>
                </a:solidFill>
              </a:rPr>
              <a:t> berekenen.</a:t>
            </a:r>
          </a:p>
          <a:p>
            <a:pPr>
              <a:buFontTx/>
              <a:buNone/>
            </a:pPr>
            <a:r>
              <a:rPr lang="nl-NL" sz="2400" dirty="0" smtClean="0">
                <a:solidFill>
                  <a:srgbClr val="FF0000"/>
                </a:solidFill>
              </a:rPr>
              <a:t>	</a:t>
            </a:r>
            <a:endParaRPr lang="nl-NL" sz="2400" dirty="0">
              <a:solidFill>
                <a:srgbClr val="FF0000"/>
              </a:solidFill>
            </a:endParaRPr>
          </a:p>
        </p:txBody>
      </p:sp>
      <p:sp>
        <p:nvSpPr>
          <p:cNvPr id="10" name="Afgeronde rechthoek 9"/>
          <p:cNvSpPr/>
          <p:nvPr/>
        </p:nvSpPr>
        <p:spPr>
          <a:xfrm>
            <a:off x="1714480" y="2388391"/>
            <a:ext cx="550072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11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269337"/>
              </p:ext>
            </p:extLst>
          </p:nvPr>
        </p:nvGraphicFramePr>
        <p:xfrm>
          <a:off x="2151063" y="2460625"/>
          <a:ext cx="484505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Vergelijking" r:id="rId4" imgW="2070000" imgH="228600" progId="Equation.3">
                  <p:embed/>
                </p:oleObj>
              </mc:Choice>
              <mc:Fallback>
                <p:oleObj name="Vergelijking" r:id="rId4" imgW="2070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3" y="2460625"/>
                        <a:ext cx="4845050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866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5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fgeronde rechthoek 41"/>
          <p:cNvSpPr/>
          <p:nvPr/>
        </p:nvSpPr>
        <p:spPr>
          <a:xfrm>
            <a:off x="1428728" y="2857496"/>
            <a:ext cx="3500462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8362950" cy="2808287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je?</a:t>
            </a:r>
          </a:p>
          <a:p>
            <a:r>
              <a:rPr lang="nl-NL" sz="2400" dirty="0" err="1">
                <a:solidFill>
                  <a:srgbClr val="FFFF00"/>
                </a:solidFill>
              </a:rPr>
              <a:t>I</a:t>
            </a:r>
            <a:r>
              <a:rPr lang="nl-NL" sz="1800" b="1" dirty="0" err="1">
                <a:solidFill>
                  <a:srgbClr val="FFFF00"/>
                </a:solidFill>
              </a:rPr>
              <a:t>tot</a:t>
            </a:r>
            <a:r>
              <a:rPr lang="nl-NL" sz="2400" dirty="0">
                <a:solidFill>
                  <a:srgbClr val="FFFF00"/>
                </a:solidFill>
              </a:rPr>
              <a:t> berekenen</a:t>
            </a:r>
          </a:p>
          <a:p>
            <a:r>
              <a:rPr lang="nl-NL" sz="2400" dirty="0">
                <a:solidFill>
                  <a:srgbClr val="FFFF00"/>
                </a:solidFill>
              </a:rPr>
              <a:t>Hoe?		Binas tabel 12	R = U : I   (2 = 6 :3)						I = U : R   (3 = 6 :2)</a:t>
            </a: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graphicFrame>
        <p:nvGraphicFramePr>
          <p:cNvPr id="13348" name="Object 3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265714101"/>
              </p:ext>
            </p:extLst>
          </p:nvPr>
        </p:nvGraphicFramePr>
        <p:xfrm>
          <a:off x="1490603" y="2912268"/>
          <a:ext cx="3246438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Vergelijking" r:id="rId3" imgW="2222280" imgH="609480" progId="Equation.3">
                  <p:embed/>
                </p:oleObj>
              </mc:Choice>
              <mc:Fallback>
                <p:oleObj name="Vergelijking" r:id="rId3" imgW="2222280" imgH="60948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0603" y="2912268"/>
                        <a:ext cx="3246438" cy="89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88" name="Text Box 76"/>
          <p:cNvSpPr txBox="1">
            <a:spLocks noChangeArrowheads="1"/>
          </p:cNvSpPr>
          <p:nvPr/>
        </p:nvSpPr>
        <p:spPr bwMode="auto">
          <a:xfrm>
            <a:off x="4643438" y="5229225"/>
            <a:ext cx="1223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FFC000"/>
                </a:solidFill>
              </a:rPr>
              <a:t>0,23A</a:t>
            </a:r>
            <a:endParaRPr lang="nl-NL" sz="4000" b="1" dirty="0">
              <a:solidFill>
                <a:srgbClr val="FFC000"/>
              </a:solidFill>
            </a:endParaRPr>
          </a:p>
        </p:txBody>
      </p:sp>
      <p:sp>
        <p:nvSpPr>
          <p:cNvPr id="13389" name="Text Box 77"/>
          <p:cNvSpPr txBox="1">
            <a:spLocks noChangeArrowheads="1"/>
          </p:cNvSpPr>
          <p:nvPr/>
        </p:nvSpPr>
        <p:spPr bwMode="auto">
          <a:xfrm>
            <a:off x="3492500" y="5229225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FFC000"/>
                </a:solidFill>
              </a:rPr>
              <a:t>0,23A</a:t>
            </a:r>
            <a:endParaRPr lang="nl-NL" sz="4000" b="1" dirty="0">
              <a:solidFill>
                <a:srgbClr val="FFC000"/>
              </a:solidFill>
            </a:endParaRPr>
          </a:p>
        </p:txBody>
      </p:sp>
      <p:sp>
        <p:nvSpPr>
          <p:cNvPr id="13390" name="Text Box 78"/>
          <p:cNvSpPr txBox="1">
            <a:spLocks noChangeArrowheads="1"/>
          </p:cNvSpPr>
          <p:nvPr/>
        </p:nvSpPr>
        <p:spPr bwMode="auto">
          <a:xfrm>
            <a:off x="2124075" y="5229225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FFC000"/>
                </a:solidFill>
              </a:rPr>
              <a:t>0,23A</a:t>
            </a:r>
            <a:endParaRPr lang="nl-NL" sz="4000" b="1" dirty="0">
              <a:solidFill>
                <a:srgbClr val="FFC000"/>
              </a:solidFill>
            </a:endParaRPr>
          </a:p>
        </p:txBody>
      </p:sp>
      <p:graphicFrame>
        <p:nvGraphicFramePr>
          <p:cNvPr id="11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5518875"/>
              </p:ext>
            </p:extLst>
          </p:nvPr>
        </p:nvGraphicFramePr>
        <p:xfrm>
          <a:off x="395536" y="4044528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9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15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24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39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578" y="8013"/>
            <a:ext cx="2455422" cy="111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13388" grpId="0"/>
      <p:bldP spid="13389" grpId="0"/>
      <p:bldP spid="133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fgeronde rechthoek 41"/>
          <p:cNvSpPr/>
          <p:nvPr/>
        </p:nvSpPr>
        <p:spPr>
          <a:xfrm>
            <a:off x="413648" y="2425198"/>
            <a:ext cx="7643866" cy="1500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2612" y="-171400"/>
            <a:ext cx="8229600" cy="1143000"/>
          </a:xfrm>
        </p:spPr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92696"/>
            <a:ext cx="8686800" cy="2808287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 nu nog meer?</a:t>
            </a:r>
          </a:p>
          <a:p>
            <a:r>
              <a:rPr lang="nl-NL" sz="2400" dirty="0">
                <a:solidFill>
                  <a:srgbClr val="FFFF00"/>
                </a:solidFill>
              </a:rPr>
              <a:t>U</a:t>
            </a:r>
            <a:r>
              <a:rPr lang="nl-NL" sz="1800" b="1" dirty="0">
                <a:solidFill>
                  <a:srgbClr val="FFFF00"/>
                </a:solidFill>
              </a:rPr>
              <a:t>1</a:t>
            </a:r>
            <a:r>
              <a:rPr lang="nl-NL" sz="2400" dirty="0">
                <a:solidFill>
                  <a:srgbClr val="FFFF00"/>
                </a:solidFill>
              </a:rPr>
              <a:t> en U</a:t>
            </a:r>
            <a:r>
              <a:rPr lang="nl-NL" sz="1800" b="1" dirty="0">
                <a:solidFill>
                  <a:srgbClr val="FFFF00"/>
                </a:solidFill>
              </a:rPr>
              <a:t>2</a:t>
            </a:r>
            <a:r>
              <a:rPr lang="nl-NL" sz="2400" dirty="0">
                <a:solidFill>
                  <a:srgbClr val="FFFF00"/>
                </a:solidFill>
              </a:rPr>
              <a:t> berekenen</a:t>
            </a:r>
          </a:p>
          <a:p>
            <a:r>
              <a:rPr lang="nl-NL" sz="2400" dirty="0">
                <a:solidFill>
                  <a:srgbClr val="FFFF00"/>
                </a:solidFill>
              </a:rPr>
              <a:t>Hoe?		Binas tabel 12	R = U : I   (2 = 6 :3)							U = I x R  (6 = 3 x 2)</a:t>
            </a: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graphicFrame>
        <p:nvGraphicFramePr>
          <p:cNvPr id="14372" name="Object 3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374802226"/>
              </p:ext>
            </p:extLst>
          </p:nvPr>
        </p:nvGraphicFramePr>
        <p:xfrm>
          <a:off x="553377" y="2495051"/>
          <a:ext cx="7288213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9" name="Vergelijking" r:id="rId3" imgW="3111480" imgH="291960" progId="Equation.3">
                  <p:embed/>
                </p:oleObj>
              </mc:Choice>
              <mc:Fallback>
                <p:oleObj name="Vergelijking" r:id="rId3" imgW="3111480" imgH="29196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377" y="2495051"/>
                        <a:ext cx="7288213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78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192569"/>
              </p:ext>
            </p:extLst>
          </p:nvPr>
        </p:nvGraphicFramePr>
        <p:xfrm>
          <a:off x="556552" y="3214188"/>
          <a:ext cx="7456488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0" name="Vergelijking" r:id="rId5" imgW="3187440" imgH="291960" progId="Equation.3">
                  <p:embed/>
                </p:oleObj>
              </mc:Choice>
              <mc:Fallback>
                <p:oleObj name="Vergelijking" r:id="rId5" imgW="3187440" imgH="29196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52" y="3214188"/>
                        <a:ext cx="7456488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15" name="Text Box 79"/>
          <p:cNvSpPr txBox="1">
            <a:spLocks noChangeArrowheads="1"/>
          </p:cNvSpPr>
          <p:nvPr/>
        </p:nvSpPr>
        <p:spPr bwMode="auto">
          <a:xfrm>
            <a:off x="2195513" y="4710088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>
                <a:solidFill>
                  <a:srgbClr val="FFFF00"/>
                </a:solidFill>
              </a:rPr>
              <a:t>3,46V</a:t>
            </a:r>
            <a:endParaRPr lang="nl-NL" sz="4000" b="1">
              <a:solidFill>
                <a:srgbClr val="FFFF00"/>
              </a:solidFill>
            </a:endParaRPr>
          </a:p>
        </p:txBody>
      </p:sp>
      <p:sp>
        <p:nvSpPr>
          <p:cNvPr id="14416" name="Text Box 80"/>
          <p:cNvSpPr txBox="1">
            <a:spLocks noChangeArrowheads="1"/>
          </p:cNvSpPr>
          <p:nvPr/>
        </p:nvSpPr>
        <p:spPr bwMode="auto">
          <a:xfrm>
            <a:off x="3419475" y="4710088"/>
            <a:ext cx="1223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>
                <a:solidFill>
                  <a:srgbClr val="FFFF00"/>
                </a:solidFill>
              </a:rPr>
              <a:t>5,54V</a:t>
            </a:r>
            <a:endParaRPr lang="nl-NL" sz="4000" b="1">
              <a:solidFill>
                <a:srgbClr val="FFFF00"/>
              </a:solidFill>
            </a:endParaRPr>
          </a:p>
        </p:txBody>
      </p:sp>
      <p:graphicFrame>
        <p:nvGraphicFramePr>
          <p:cNvPr id="12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7815911"/>
              </p:ext>
            </p:extLst>
          </p:nvPr>
        </p:nvGraphicFramePr>
        <p:xfrm>
          <a:off x="399886" y="4116536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9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0,23A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0,23A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0,23A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15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24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39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578" y="8013"/>
            <a:ext cx="2455422" cy="111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14415" grpId="0"/>
      <p:bldP spid="144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Vraag 1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186766" cy="4525963"/>
          </a:xfrm>
        </p:spPr>
        <p:txBody>
          <a:bodyPr/>
          <a:lstStyle/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De stroomkring wordt verbroken en het tweede lampje gaat uit.</a:t>
            </a:r>
          </a:p>
          <a:p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nl-N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Het tweede lampje heeft zijn eigen stroomkring en blijft branden.</a:t>
            </a:r>
            <a:endParaRPr lang="nl-N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633412"/>
          </a:xfrm>
        </p:spPr>
        <p:txBody>
          <a:bodyPr/>
          <a:lstStyle/>
          <a:p>
            <a:r>
              <a:rPr lang="nl-NL" sz="4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213100"/>
            <a:ext cx="8291512" cy="3057525"/>
          </a:xfrm>
        </p:spPr>
        <p:txBody>
          <a:bodyPr/>
          <a:lstStyle/>
          <a:p>
            <a:r>
              <a:rPr lang="nl-NL" sz="2800">
                <a:solidFill>
                  <a:schemeClr val="tx2">
                    <a:lumMod val="20000"/>
                    <a:lumOff val="80000"/>
                  </a:schemeClr>
                </a:solidFill>
              </a:rPr>
              <a:t>Wat weet je?</a:t>
            </a:r>
          </a:p>
          <a:p>
            <a:endParaRPr lang="nl-NL" sz="280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136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857232"/>
            <a:ext cx="5522932" cy="2444021"/>
          </a:xfrm>
          <a:prstGeom prst="rect">
            <a:avLst/>
          </a:prstGeom>
          <a:noFill/>
        </p:spPr>
      </p:pic>
      <p:graphicFrame>
        <p:nvGraphicFramePr>
          <p:cNvPr id="3180" name="Group 10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87306358"/>
              </p:ext>
            </p:extLst>
          </p:nvPr>
        </p:nvGraphicFramePr>
        <p:xfrm>
          <a:off x="395288" y="3789363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12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8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Afgeronde rechthoek 42"/>
          <p:cNvSpPr/>
          <p:nvPr/>
        </p:nvSpPr>
        <p:spPr>
          <a:xfrm>
            <a:off x="1475656" y="2786058"/>
            <a:ext cx="342902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8362950" cy="2808287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je?</a:t>
            </a:r>
          </a:p>
          <a:p>
            <a:r>
              <a:rPr lang="nl-NL" sz="2400" dirty="0">
                <a:solidFill>
                  <a:srgbClr val="FFFF00"/>
                </a:solidFill>
              </a:rPr>
              <a:t>I</a:t>
            </a:r>
            <a:r>
              <a:rPr lang="nl-NL" sz="1800" b="1" dirty="0">
                <a:solidFill>
                  <a:srgbClr val="FFFF00"/>
                </a:solidFill>
              </a:rPr>
              <a:t>2</a:t>
            </a:r>
            <a:r>
              <a:rPr lang="nl-NL" sz="2400" dirty="0">
                <a:solidFill>
                  <a:srgbClr val="FFFF00"/>
                </a:solidFill>
              </a:rPr>
              <a:t> berekenen</a:t>
            </a:r>
          </a:p>
          <a:p>
            <a:r>
              <a:rPr lang="nl-NL" sz="2400" dirty="0">
                <a:solidFill>
                  <a:srgbClr val="FFFF00"/>
                </a:solidFill>
              </a:rPr>
              <a:t>Hoe?		Binas tabel 12	R = U : I   (2 = 6 :3)						I = U : R   (3 = 6 :2)</a:t>
            </a: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graphicFrame>
        <p:nvGraphicFramePr>
          <p:cNvPr id="6181" name="Object 3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547813" y="2852738"/>
          <a:ext cx="3281362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Vergelijking" r:id="rId3" imgW="1511280" imgH="457200" progId="Equation.3">
                  <p:embed/>
                </p:oleObj>
              </mc:Choice>
              <mc:Fallback>
                <p:oleObj name="Vergelijking" r:id="rId3" imgW="1511280" imgH="45720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2852738"/>
                        <a:ext cx="3281362" cy="992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3563938" y="5229225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>
                <a:solidFill>
                  <a:srgbClr val="FF0000"/>
                </a:solidFill>
              </a:rPr>
              <a:t>2,4A</a:t>
            </a: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2268538" y="5229225"/>
            <a:ext cx="1008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>
                <a:solidFill>
                  <a:srgbClr val="FFC000"/>
                </a:solidFill>
              </a:rPr>
              <a:t>2,4A</a:t>
            </a: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4716463" y="5229225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>
                <a:solidFill>
                  <a:srgbClr val="FFC000"/>
                </a:solidFill>
              </a:rPr>
              <a:t>2,4A</a:t>
            </a:r>
          </a:p>
        </p:txBody>
      </p:sp>
      <p:graphicFrame>
        <p:nvGraphicFramePr>
          <p:cNvPr id="10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6223779"/>
              </p:ext>
            </p:extLst>
          </p:nvPr>
        </p:nvGraphicFramePr>
        <p:xfrm>
          <a:off x="426244" y="4077072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12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8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jdelijke aanduiding voor inhoud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3" name="Picture 6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2239" y="0"/>
            <a:ext cx="2557177" cy="1131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6185" grpId="0"/>
      <p:bldP spid="6186" grpId="0"/>
      <p:bldP spid="61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Afgeronde rechthoek 45"/>
          <p:cNvSpPr/>
          <p:nvPr/>
        </p:nvSpPr>
        <p:spPr>
          <a:xfrm>
            <a:off x="539552" y="3068960"/>
            <a:ext cx="678661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41438"/>
            <a:ext cx="8686800" cy="2808287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 nu nog meer?</a:t>
            </a:r>
          </a:p>
          <a:p>
            <a:r>
              <a:rPr lang="nl-NL" sz="2400" dirty="0" smtClean="0">
                <a:solidFill>
                  <a:srgbClr val="FFFF00"/>
                </a:solidFill>
              </a:rPr>
              <a:t>U</a:t>
            </a:r>
            <a:r>
              <a:rPr lang="nl-NL" sz="1800" b="1" dirty="0" smtClean="0">
                <a:solidFill>
                  <a:srgbClr val="FFFF00"/>
                </a:solidFill>
              </a:rPr>
              <a:t>1</a:t>
            </a:r>
            <a:endParaRPr lang="nl-NL" sz="2400" dirty="0">
              <a:solidFill>
                <a:srgbClr val="FFFF00"/>
              </a:solidFill>
            </a:endParaRPr>
          </a:p>
          <a:p>
            <a:r>
              <a:rPr lang="nl-NL" sz="2400" dirty="0">
                <a:solidFill>
                  <a:srgbClr val="FFFF00"/>
                </a:solidFill>
              </a:rPr>
              <a:t>Hoe?		Binas tabel 12	R = U : I   (2 = 6 :3)							U = I x R  (6 = 3 x 2)</a:t>
            </a: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3563938" y="5229225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>
                <a:solidFill>
                  <a:srgbClr val="FF0000"/>
                </a:solidFill>
              </a:rPr>
              <a:t>2,4A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2268538" y="5214938"/>
            <a:ext cx="1008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>
                <a:solidFill>
                  <a:srgbClr val="FFC000"/>
                </a:solidFill>
              </a:rPr>
              <a:t>2,4A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4716463" y="5229225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>
                <a:solidFill>
                  <a:srgbClr val="FFC000"/>
                </a:solidFill>
              </a:rPr>
              <a:t>2,4A</a:t>
            </a:r>
          </a:p>
        </p:txBody>
      </p:sp>
      <p:graphicFrame>
        <p:nvGraphicFramePr>
          <p:cNvPr id="8234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8765749"/>
              </p:ext>
            </p:extLst>
          </p:nvPr>
        </p:nvGraphicFramePr>
        <p:xfrm>
          <a:off x="539552" y="3126120"/>
          <a:ext cx="6773863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5" name="Vergelijking" r:id="rId3" imgW="2895480" imgH="291960" progId="Equation.3">
                  <p:embed/>
                </p:oleObj>
              </mc:Choice>
              <mc:Fallback>
                <p:oleObj name="Vergelijking" r:id="rId3" imgW="2895480" imgH="29196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126120"/>
                        <a:ext cx="6773863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2124075" y="4652963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>
                <a:solidFill>
                  <a:srgbClr val="FF0000"/>
                </a:solidFill>
              </a:rPr>
              <a:t>19,2V</a:t>
            </a:r>
            <a:endParaRPr lang="nl-NL" sz="4000" b="1">
              <a:solidFill>
                <a:srgbClr val="FF0000"/>
              </a:solidFill>
            </a:endParaRPr>
          </a:p>
        </p:txBody>
      </p:sp>
      <p:graphicFrame>
        <p:nvGraphicFramePr>
          <p:cNvPr id="13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7303278"/>
              </p:ext>
            </p:extLst>
          </p:nvPr>
        </p:nvGraphicFramePr>
        <p:xfrm>
          <a:off x="426244" y="4077072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12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8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" name="Picture 6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2239" y="0"/>
            <a:ext cx="2557177" cy="1131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8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82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Afgeronde rechthoek 45"/>
          <p:cNvSpPr/>
          <p:nvPr/>
        </p:nvSpPr>
        <p:spPr>
          <a:xfrm>
            <a:off x="1714480" y="1785926"/>
            <a:ext cx="550072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Serie schakeling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71547"/>
            <a:ext cx="8686800" cy="1928826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 nu nog meer?</a:t>
            </a:r>
          </a:p>
          <a:p>
            <a:r>
              <a:rPr lang="nl-NL" sz="2400" dirty="0" err="1" smtClean="0">
                <a:solidFill>
                  <a:srgbClr val="FFFF00"/>
                </a:solidFill>
              </a:rPr>
              <a:t>U</a:t>
            </a:r>
            <a:r>
              <a:rPr lang="nl-NL" sz="1400" b="1" dirty="0" err="1" smtClean="0">
                <a:solidFill>
                  <a:srgbClr val="FFFF00"/>
                </a:solidFill>
              </a:rPr>
              <a:t>tot</a:t>
            </a:r>
            <a:endParaRPr lang="nl-NL" sz="1800" b="1" dirty="0" smtClean="0">
              <a:solidFill>
                <a:srgbClr val="FFFF00"/>
              </a:solidFill>
            </a:endParaRPr>
          </a:p>
          <a:p>
            <a:endParaRPr lang="nl-NL" sz="1800" b="1" dirty="0">
              <a:solidFill>
                <a:srgbClr val="FF0000"/>
              </a:solidFill>
            </a:endParaRPr>
          </a:p>
          <a:p>
            <a:endParaRPr lang="nl-NL" sz="1800" b="1" dirty="0" smtClean="0">
              <a:solidFill>
                <a:srgbClr val="FF0000"/>
              </a:solidFill>
            </a:endParaRPr>
          </a:p>
          <a:p>
            <a:r>
              <a:rPr lang="nl-NL" sz="2400" b="1" dirty="0" err="1" smtClean="0">
                <a:solidFill>
                  <a:srgbClr val="FFFF00"/>
                </a:solidFill>
              </a:rPr>
              <a:t>R</a:t>
            </a:r>
            <a:r>
              <a:rPr lang="nl-NL" sz="1400" b="1" dirty="0" err="1" smtClean="0">
                <a:solidFill>
                  <a:srgbClr val="FFFF00"/>
                </a:solidFill>
              </a:rPr>
              <a:t>tot</a:t>
            </a:r>
            <a:endParaRPr lang="nl-NL" sz="2400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3563938" y="5229225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>
                <a:solidFill>
                  <a:srgbClr val="92D050"/>
                </a:solidFill>
              </a:rPr>
              <a:t>2,4A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2268538" y="5214938"/>
            <a:ext cx="1008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>
                <a:solidFill>
                  <a:srgbClr val="92D050"/>
                </a:solidFill>
              </a:rPr>
              <a:t>2,4A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4716463" y="5229225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b="1" dirty="0">
                <a:solidFill>
                  <a:srgbClr val="92D050"/>
                </a:solidFill>
              </a:rPr>
              <a:t>2,4A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4643438" y="5790207"/>
            <a:ext cx="1008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FFFF00"/>
                </a:solidFill>
              </a:rPr>
              <a:t>13 Ω</a:t>
            </a:r>
            <a:endParaRPr lang="nl-NL" sz="4000" b="1" dirty="0">
              <a:solidFill>
                <a:srgbClr val="FFFF00"/>
              </a:solidFill>
            </a:endParaRPr>
          </a:p>
        </p:txBody>
      </p:sp>
      <p:graphicFrame>
        <p:nvGraphicFramePr>
          <p:cNvPr id="8234" name="Object 42"/>
          <p:cNvGraphicFramePr>
            <a:graphicFrameLocks noChangeAspect="1"/>
          </p:cNvGraphicFramePr>
          <p:nvPr/>
        </p:nvGraphicFramePr>
        <p:xfrm>
          <a:off x="1914525" y="1857375"/>
          <a:ext cx="5319713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Vergelijking" r:id="rId3" imgW="2273040" imgH="228600" progId="Equation.3">
                  <p:embed/>
                </p:oleObj>
              </mc:Choice>
              <mc:Fallback>
                <p:oleObj name="Vergelijking" r:id="rId3" imgW="22730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4525" y="1857375"/>
                        <a:ext cx="5319713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2124075" y="4652963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FFC000"/>
                </a:solidFill>
              </a:rPr>
              <a:t>19,2V</a:t>
            </a:r>
            <a:endParaRPr lang="nl-NL" sz="4000" b="1" dirty="0">
              <a:solidFill>
                <a:srgbClr val="FFC000"/>
              </a:solidFill>
            </a:endParaRPr>
          </a:p>
        </p:txBody>
      </p:sp>
      <p:sp>
        <p:nvSpPr>
          <p:cNvPr id="12" name="Afgeronde rechthoek 11"/>
          <p:cNvSpPr/>
          <p:nvPr/>
        </p:nvSpPr>
        <p:spPr>
          <a:xfrm>
            <a:off x="1714480" y="2928934"/>
            <a:ext cx="550072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1643042" y="3000372"/>
          <a:ext cx="5609167" cy="584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Vergelijking" r:id="rId5" imgW="2197080" imgH="228600" progId="Equation.3">
                  <p:embed/>
                </p:oleObj>
              </mc:Choice>
              <mc:Fallback>
                <p:oleObj name="Vergelijking" r:id="rId5" imgW="21970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3000372"/>
                        <a:ext cx="5609167" cy="5842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40"/>
          <p:cNvSpPr txBox="1">
            <a:spLocks noChangeArrowheads="1"/>
          </p:cNvSpPr>
          <p:nvPr/>
        </p:nvSpPr>
        <p:spPr bwMode="auto">
          <a:xfrm>
            <a:off x="4643438" y="4643446"/>
            <a:ext cx="11509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 smtClean="0">
                <a:solidFill>
                  <a:srgbClr val="FFFF00"/>
                </a:solidFill>
              </a:rPr>
              <a:t>31,2V</a:t>
            </a:r>
            <a:endParaRPr lang="nl-NL" sz="4000" b="1" dirty="0">
              <a:solidFill>
                <a:srgbClr val="FFFF00"/>
              </a:solidFill>
            </a:endParaRPr>
          </a:p>
        </p:txBody>
      </p:sp>
      <p:graphicFrame>
        <p:nvGraphicFramePr>
          <p:cNvPr id="16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6249814"/>
              </p:ext>
            </p:extLst>
          </p:nvPr>
        </p:nvGraphicFramePr>
        <p:xfrm>
          <a:off x="395536" y="4005064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12 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8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=R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+R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7" name="Picture 6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2239" y="0"/>
            <a:ext cx="2557177" cy="1131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8232" grpId="0"/>
      <p:bldP spid="12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Parallel schakeling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284538"/>
            <a:ext cx="8218488" cy="2841625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weet je?</a:t>
            </a:r>
          </a:p>
          <a:p>
            <a:endParaRPr lang="nl-NL" sz="2800" dirty="0"/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2195513" y="4365625"/>
            <a:ext cx="1152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FFC000"/>
                </a:solidFill>
              </a:rPr>
              <a:t>100 V</a:t>
            </a:r>
            <a:endParaRPr lang="nl-NL" sz="4000" b="1" dirty="0">
              <a:solidFill>
                <a:srgbClr val="FFC000"/>
              </a:solidFill>
            </a:endParaRP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3492500" y="4365625"/>
            <a:ext cx="1152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FFC000"/>
                </a:solidFill>
              </a:rPr>
              <a:t>100 V</a:t>
            </a:r>
            <a:endParaRPr lang="nl-NL" sz="4000" b="1" dirty="0">
              <a:solidFill>
                <a:srgbClr val="FFC000"/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24" y="980727"/>
            <a:ext cx="4119092" cy="2276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jdelijke aanduiding voor inhoud 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9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1802009"/>
              </p:ext>
            </p:extLst>
          </p:nvPr>
        </p:nvGraphicFramePr>
        <p:xfrm>
          <a:off x="426244" y="3789040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100V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=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+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50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75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2" grpId="0"/>
      <p:bldP spid="92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Afgeronde rechthoek 44"/>
          <p:cNvSpPr/>
          <p:nvPr/>
        </p:nvSpPr>
        <p:spPr>
          <a:xfrm>
            <a:off x="4786314" y="2855538"/>
            <a:ext cx="3500462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Afgeronde rechthoek 43"/>
          <p:cNvSpPr/>
          <p:nvPr/>
        </p:nvSpPr>
        <p:spPr>
          <a:xfrm>
            <a:off x="642910" y="2855538"/>
            <a:ext cx="3571900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Parallel schakeling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1963" y="1052736"/>
            <a:ext cx="8362950" cy="2808287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je?</a:t>
            </a:r>
          </a:p>
          <a:p>
            <a:r>
              <a:rPr lang="nl-NL" sz="2400" dirty="0">
                <a:solidFill>
                  <a:srgbClr val="FFFF00"/>
                </a:solidFill>
              </a:rPr>
              <a:t>I</a:t>
            </a:r>
            <a:r>
              <a:rPr lang="nl-NL" sz="1800" b="1" dirty="0">
                <a:solidFill>
                  <a:srgbClr val="FFFF00"/>
                </a:solidFill>
              </a:rPr>
              <a:t>1</a:t>
            </a:r>
            <a:r>
              <a:rPr lang="nl-NL" sz="2400" dirty="0">
                <a:solidFill>
                  <a:srgbClr val="FFFF00"/>
                </a:solidFill>
              </a:rPr>
              <a:t>   I</a:t>
            </a:r>
            <a:r>
              <a:rPr lang="nl-NL" sz="1800" b="1" dirty="0">
                <a:solidFill>
                  <a:srgbClr val="FFFF00"/>
                </a:solidFill>
              </a:rPr>
              <a:t>2</a:t>
            </a:r>
            <a:r>
              <a:rPr lang="nl-NL" sz="2400" dirty="0">
                <a:solidFill>
                  <a:srgbClr val="FFFF00"/>
                </a:solidFill>
              </a:rPr>
              <a:t>   berekenen</a:t>
            </a:r>
          </a:p>
          <a:p>
            <a:r>
              <a:rPr lang="nl-NL" sz="2400" dirty="0">
                <a:solidFill>
                  <a:srgbClr val="FFFF00"/>
                </a:solidFill>
              </a:rPr>
              <a:t>Hoe?		Binas tabel 12	R = U : I   (2 = 6 :3)						I = U : R   (3 = 6 :2)</a:t>
            </a: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graphicFrame>
        <p:nvGraphicFramePr>
          <p:cNvPr id="10276" name="Object 3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0469823"/>
              </p:ext>
            </p:extLst>
          </p:nvPr>
        </p:nvGraphicFramePr>
        <p:xfrm>
          <a:off x="4891088" y="2907928"/>
          <a:ext cx="3281362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9" name="Vergelijking" r:id="rId3" imgW="2082600" imgH="558720" progId="Equation.3">
                  <p:embed/>
                </p:oleObj>
              </mc:Choice>
              <mc:Fallback>
                <p:oleObj name="Vergelijking" r:id="rId3" imgW="2082600" imgH="55872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1088" y="2907928"/>
                        <a:ext cx="3281362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8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348827"/>
              </p:ext>
            </p:extLst>
          </p:nvPr>
        </p:nvGraphicFramePr>
        <p:xfrm>
          <a:off x="662362" y="2852936"/>
          <a:ext cx="3456781" cy="1048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0" name="Vergelijking" r:id="rId5" imgW="1841400" imgH="558720" progId="Equation.3">
                  <p:embed/>
                </p:oleObj>
              </mc:Choice>
              <mc:Fallback>
                <p:oleObj name="Vergelijking" r:id="rId5" imgW="1841400" imgH="558720" progId="Equation.3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362" y="2852936"/>
                        <a:ext cx="3456781" cy="104872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2195513" y="5157788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92D050"/>
                </a:solidFill>
              </a:rPr>
              <a:t>2 A</a:t>
            </a:r>
            <a:endParaRPr lang="nl-NL" sz="4000" b="1" dirty="0">
              <a:solidFill>
                <a:srgbClr val="92D050"/>
              </a:solidFill>
            </a:endParaRP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3419475" y="5157788"/>
            <a:ext cx="12969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92D050"/>
                </a:solidFill>
              </a:rPr>
              <a:t>1,33 A</a:t>
            </a:r>
            <a:endParaRPr lang="nl-NL" sz="4000" b="1" dirty="0">
              <a:solidFill>
                <a:srgbClr val="92D050"/>
              </a:solidFill>
            </a:endParaRPr>
          </a:p>
        </p:txBody>
      </p:sp>
      <p:graphicFrame>
        <p:nvGraphicFramePr>
          <p:cNvPr id="13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610017"/>
              </p:ext>
            </p:extLst>
          </p:nvPr>
        </p:nvGraphicFramePr>
        <p:xfrm>
          <a:off x="456952" y="4005064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100V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100V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100V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+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50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75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364" y="0"/>
            <a:ext cx="2199636" cy="1215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0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4" grpId="0" animBg="1"/>
      <p:bldP spid="10243" grpId="0" uiExpand="1" build="p"/>
      <p:bldP spid="10319" grpId="0"/>
      <p:bldP spid="103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Parallel schakeling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1963" y="1052736"/>
            <a:ext cx="8362950" cy="2808287"/>
          </a:xfrm>
        </p:spPr>
        <p:txBody>
          <a:bodyPr/>
          <a:lstStyle/>
          <a:p>
            <a:r>
              <a:rPr lang="nl-NL" sz="28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Wat kan je</a:t>
            </a:r>
            <a:r>
              <a:rPr lang="nl-NL" sz="2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?</a:t>
            </a:r>
          </a:p>
          <a:p>
            <a:r>
              <a:rPr lang="nl-NL" sz="2800" dirty="0" err="1" smtClean="0">
                <a:solidFill>
                  <a:srgbClr val="FFFF00"/>
                </a:solidFill>
              </a:rPr>
              <a:t>I</a:t>
            </a:r>
            <a:r>
              <a:rPr lang="nl-NL" sz="1800" dirty="0" err="1" smtClean="0">
                <a:solidFill>
                  <a:srgbClr val="FFFF00"/>
                </a:solidFill>
              </a:rPr>
              <a:t>tot</a:t>
            </a:r>
            <a:r>
              <a:rPr lang="nl-NL" sz="2800" dirty="0" smtClean="0">
                <a:solidFill>
                  <a:srgbClr val="FFFF00"/>
                </a:solidFill>
              </a:rPr>
              <a:t> </a:t>
            </a:r>
            <a:r>
              <a:rPr lang="nl-NL" sz="2800" dirty="0">
                <a:solidFill>
                  <a:srgbClr val="FFFF00"/>
                </a:solidFill>
              </a:rPr>
              <a:t>berekenen.</a:t>
            </a:r>
          </a:p>
          <a:p>
            <a:endParaRPr lang="nl-NL" sz="2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>
              <a:buFontTx/>
              <a:buNone/>
            </a:pPr>
            <a:r>
              <a:rPr lang="nl-NL" sz="2400" dirty="0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2195513" y="5157788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92D050"/>
                </a:solidFill>
              </a:rPr>
              <a:t>2 A</a:t>
            </a:r>
            <a:endParaRPr lang="nl-NL" sz="4000" b="1" dirty="0">
              <a:solidFill>
                <a:srgbClr val="92D050"/>
              </a:solidFill>
            </a:endParaRP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3419475" y="5157788"/>
            <a:ext cx="12969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92D050"/>
                </a:solidFill>
              </a:rPr>
              <a:t>1,33 A</a:t>
            </a:r>
            <a:endParaRPr lang="nl-NL" sz="4000" b="1" dirty="0">
              <a:solidFill>
                <a:srgbClr val="92D050"/>
              </a:solidFill>
            </a:endParaRPr>
          </a:p>
        </p:txBody>
      </p:sp>
      <p:sp>
        <p:nvSpPr>
          <p:cNvPr id="10321" name="Text Box 81"/>
          <p:cNvSpPr txBox="1">
            <a:spLocks noChangeArrowheads="1"/>
          </p:cNvSpPr>
          <p:nvPr/>
        </p:nvSpPr>
        <p:spPr bwMode="auto">
          <a:xfrm>
            <a:off x="4643438" y="5157788"/>
            <a:ext cx="1296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nl-NL" sz="2800" b="1" dirty="0">
                <a:solidFill>
                  <a:srgbClr val="92D050"/>
                </a:solidFill>
              </a:rPr>
              <a:t>3,33 A</a:t>
            </a:r>
            <a:endParaRPr lang="nl-NL" sz="4000" b="1" dirty="0">
              <a:solidFill>
                <a:srgbClr val="92D050"/>
              </a:solidFill>
            </a:endParaRPr>
          </a:p>
        </p:txBody>
      </p:sp>
      <p:graphicFrame>
        <p:nvGraphicFramePr>
          <p:cNvPr id="13" name="Group 10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4294218"/>
              </p:ext>
            </p:extLst>
          </p:nvPr>
        </p:nvGraphicFramePr>
        <p:xfrm>
          <a:off x="467544" y="3972520"/>
          <a:ext cx="8291512" cy="2336800"/>
        </p:xfrm>
        <a:graphic>
          <a:graphicData uri="http://schemas.openxmlformats.org/drawingml/2006/table">
            <a:tbl>
              <a:tblPr/>
              <a:tblGrid>
                <a:gridCol w="1658937"/>
                <a:gridCol w="1365250"/>
                <a:gridCol w="1223963"/>
                <a:gridCol w="1223962"/>
                <a:gridCol w="2819400"/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tot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100V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100V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100V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= U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nl-N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tot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=I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+ I</a:t>
                      </a:r>
                      <a:r>
                        <a:rPr kumimoji="0" lang="nl-N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50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Arial" charset="0"/>
                        </a:rPr>
                        <a:t>75 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NL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364" y="0"/>
            <a:ext cx="2199636" cy="1215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jdelijke aanduiding voor inhoud 1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5" name="Afgeronde rechthoek 14"/>
          <p:cNvSpPr/>
          <p:nvPr/>
        </p:nvSpPr>
        <p:spPr>
          <a:xfrm>
            <a:off x="1714480" y="2388391"/>
            <a:ext cx="5500726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16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619557"/>
              </p:ext>
            </p:extLst>
          </p:nvPr>
        </p:nvGraphicFramePr>
        <p:xfrm>
          <a:off x="2165350" y="2460625"/>
          <a:ext cx="4814888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Vergelijking" r:id="rId4" imgW="2057400" imgH="228600" progId="Equation.3">
                  <p:embed/>
                </p:oleObj>
              </mc:Choice>
              <mc:Fallback>
                <p:oleObj name="Vergelijking" r:id="rId4" imgW="2057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5350" y="2460625"/>
                        <a:ext cx="4814888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100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0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321" grpId="0"/>
      <p:bldP spid="15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421</Words>
  <Application>Microsoft Office PowerPoint</Application>
  <PresentationFormat>Diavoorstelling (4:3)</PresentationFormat>
  <Paragraphs>239</Paragraphs>
  <Slides>14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Standaardontwerp</vt:lpstr>
      <vt:lpstr>Vergelijking</vt:lpstr>
      <vt:lpstr>Oefeningen Elektriciteit</vt:lpstr>
      <vt:lpstr>Vraag 1</vt:lpstr>
      <vt:lpstr>Serie schakeling</vt:lpstr>
      <vt:lpstr>Serie schakeling</vt:lpstr>
      <vt:lpstr>Serie schakeling</vt:lpstr>
      <vt:lpstr>Serie schakeling</vt:lpstr>
      <vt:lpstr>Parallel schakeling</vt:lpstr>
      <vt:lpstr>Parallel schakeling</vt:lpstr>
      <vt:lpstr>Parallel schakeling</vt:lpstr>
      <vt:lpstr>Parallel schakeling</vt:lpstr>
      <vt:lpstr>Serie schakeling</vt:lpstr>
      <vt:lpstr>Serie schakeling</vt:lpstr>
      <vt:lpstr>Serie schakeling</vt:lpstr>
      <vt:lpstr>Serie schakeling</vt:lpstr>
    </vt:vector>
  </TitlesOfParts>
  <Company>OBC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 Elektriciteit</dc:title>
  <dc:creator>W. Tomassen</dc:creator>
  <cp:lastModifiedBy>Wim tomassen</cp:lastModifiedBy>
  <cp:revision>21</cp:revision>
  <dcterms:created xsi:type="dcterms:W3CDTF">2006-05-26T15:35:43Z</dcterms:created>
  <dcterms:modified xsi:type="dcterms:W3CDTF">2013-02-03T11:41:01Z</dcterms:modified>
</cp:coreProperties>
</file>