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87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69817-097D-42D6-9365-A80DAFC62874}" type="datetimeFigureOut">
              <a:rPr lang="nl-NL" smtClean="0"/>
              <a:t>16-6-2014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62E27-B6F6-4BE6-B8F1-038F3C5E4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44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53000">
              <a:schemeClr val="accent5">
                <a:lumMod val="17000"/>
              </a:schemeClr>
            </a:gs>
            <a:gs pos="100000">
              <a:schemeClr val="accent5">
                <a:lumMod val="32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11560" y="1929393"/>
            <a:ext cx="7848872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Inzichtvragen elektriciteit.</a:t>
            </a:r>
            <a:endParaRPr lang="nl-NL" dirty="0" smtClean="0"/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Elektriciteit</a:t>
              </a:r>
              <a:endParaRPr lang="nl-NL" sz="4800" dirty="0"/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/>
              <a:t>Als de spanning bij de bron verdubbelt,</a:t>
            </a:r>
          </a:p>
          <a:p>
            <a:r>
              <a:rPr lang="nl-NL" sz="3200" dirty="0"/>
              <a:t>1. Verdubbelt </a:t>
            </a:r>
            <a:r>
              <a:rPr lang="nl-NL" sz="3200" dirty="0" smtClean="0"/>
              <a:t>de stroom </a:t>
            </a:r>
            <a:r>
              <a:rPr lang="nl-NL" sz="3200" dirty="0"/>
              <a:t>doordat </a:t>
            </a:r>
            <a:r>
              <a:rPr lang="nl-NL" sz="3200" dirty="0" smtClean="0"/>
              <a:t>de weerstand constant is</a:t>
            </a:r>
            <a:endParaRPr lang="nl-NL" sz="3200" dirty="0"/>
          </a:p>
          <a:p>
            <a:r>
              <a:rPr lang="nl-NL" sz="3200" dirty="0"/>
              <a:t>2</a:t>
            </a:r>
            <a:r>
              <a:rPr lang="nl-NL" sz="3200" dirty="0" smtClean="0"/>
              <a:t>. Blijft de stroom constant omdat de weerstand verdubbeld.</a:t>
            </a:r>
          </a:p>
          <a:p>
            <a:r>
              <a:rPr lang="nl-NL" sz="3200" dirty="0" smtClean="0"/>
              <a:t>3. </a:t>
            </a:r>
            <a:r>
              <a:rPr lang="nl-NL" sz="3200" dirty="0"/>
              <a:t>Blijft de stroom </a:t>
            </a:r>
            <a:r>
              <a:rPr lang="nl-NL" sz="3200" dirty="0" smtClean="0"/>
              <a:t>hetzelfde </a:t>
            </a:r>
            <a:r>
              <a:rPr lang="nl-NL" sz="3200" dirty="0"/>
              <a:t>omdat de weerstand c</a:t>
            </a:r>
            <a:r>
              <a:rPr lang="nl-NL" sz="3200" dirty="0" smtClean="0"/>
              <a:t>onstant is.</a:t>
            </a:r>
            <a:endParaRPr lang="nl-NL" sz="3200" dirty="0"/>
          </a:p>
          <a:p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Wet van Ohm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217" y="81731"/>
            <a:ext cx="1970193" cy="1510481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877172" y="1539588"/>
            <a:ext cx="8064896" cy="310854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</a:rPr>
              <a:t>De weerstand in een schakeling veranderd niet zomaar.</a:t>
            </a:r>
            <a:endParaRPr lang="nl-NL" sz="2800" b="1" dirty="0">
              <a:solidFill>
                <a:srgbClr val="FF0000"/>
              </a:solidFill>
            </a:endParaRPr>
          </a:p>
          <a:p>
            <a:r>
              <a:rPr lang="nl-NL" sz="2800" b="1" dirty="0" smtClean="0">
                <a:solidFill>
                  <a:srgbClr val="FF0000"/>
                </a:solidFill>
              </a:rPr>
              <a:t>Rv = </a:t>
            </a:r>
            <a:r>
              <a:rPr lang="nl-NL" sz="2800" b="1" dirty="0" err="1" smtClean="0">
                <a:solidFill>
                  <a:srgbClr val="FF0000"/>
                </a:solidFill>
              </a:rPr>
              <a:t>Utot</a:t>
            </a:r>
            <a:r>
              <a:rPr lang="nl-NL" sz="2800" b="1" dirty="0" smtClean="0">
                <a:solidFill>
                  <a:srgbClr val="FF0000"/>
                </a:solidFill>
              </a:rPr>
              <a:t> : </a:t>
            </a:r>
            <a:r>
              <a:rPr lang="nl-NL" sz="2800" b="1" dirty="0" err="1" smtClean="0">
                <a:solidFill>
                  <a:srgbClr val="FF0000"/>
                </a:solidFill>
              </a:rPr>
              <a:t>Itot</a:t>
            </a:r>
            <a:r>
              <a:rPr lang="nl-NL" sz="2800" b="1" dirty="0">
                <a:solidFill>
                  <a:srgbClr val="FF0000"/>
                </a:solidFill>
              </a:rPr>
              <a:t> </a:t>
            </a:r>
            <a:r>
              <a:rPr lang="nl-NL" sz="2800" b="1" dirty="0" smtClean="0">
                <a:solidFill>
                  <a:srgbClr val="FF0000"/>
                </a:solidFill>
              </a:rPr>
              <a:t>= Constant</a:t>
            </a:r>
          </a:p>
          <a:p>
            <a:endParaRPr lang="nl-NL" sz="2800" b="1" dirty="0" smtClean="0">
              <a:solidFill>
                <a:srgbClr val="FF0000"/>
              </a:solidFill>
            </a:endParaRPr>
          </a:p>
          <a:p>
            <a:r>
              <a:rPr lang="nl-NL" sz="2800" b="1" dirty="0" smtClean="0">
                <a:solidFill>
                  <a:srgbClr val="FF0000"/>
                </a:solidFill>
              </a:rPr>
              <a:t>U en I zijn evenredig</a:t>
            </a:r>
          </a:p>
          <a:p>
            <a:r>
              <a:rPr lang="nl-NL" sz="2800" b="1" dirty="0" smtClean="0">
                <a:solidFill>
                  <a:srgbClr val="FF0000"/>
                </a:solidFill>
              </a:rPr>
              <a:t>U twee maal zo groot    I twee maal zo groot</a:t>
            </a:r>
          </a:p>
          <a:p>
            <a:endParaRPr lang="nl-NL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6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nl-NL" sz="3000" dirty="0"/>
              <a:t>Twee identieke weerstandjes zijn in serie geschakeld. Als er </a:t>
            </a:r>
            <a:r>
              <a:rPr lang="nl-NL" sz="3000" dirty="0" smtClean="0"/>
              <a:t>een stroom </a:t>
            </a:r>
            <a:r>
              <a:rPr lang="nl-NL" sz="3000" dirty="0"/>
              <a:t>loopt in deze schakeling, dan is de stroom in de </a:t>
            </a:r>
            <a:r>
              <a:rPr lang="nl-NL" sz="3000" dirty="0" smtClean="0"/>
              <a:t>2</a:t>
            </a:r>
            <a:r>
              <a:rPr lang="nl-NL" sz="3000" baseline="30000" dirty="0" smtClean="0"/>
              <a:t>e</a:t>
            </a:r>
            <a:r>
              <a:rPr lang="nl-NL" sz="3000" dirty="0" smtClean="0"/>
              <a:t> weerstand</a:t>
            </a:r>
          </a:p>
          <a:p>
            <a:endParaRPr lang="nl-NL" sz="3000" dirty="0"/>
          </a:p>
          <a:p>
            <a:r>
              <a:rPr lang="nl-NL" sz="3200" dirty="0"/>
              <a:t>1. gelijk aan;</a:t>
            </a:r>
          </a:p>
          <a:p>
            <a:r>
              <a:rPr lang="nl-NL" sz="3200" dirty="0"/>
              <a:t>2. de helft van;</a:t>
            </a:r>
          </a:p>
          <a:p>
            <a:pPr marL="446088" indent="-446088"/>
            <a:r>
              <a:rPr lang="nl-NL" sz="3200" dirty="0"/>
              <a:t>3. kleiner dan, maar niet per se de helft van</a:t>
            </a:r>
            <a:r>
              <a:rPr lang="nl-NL" sz="3200" dirty="0" smtClean="0"/>
              <a:t>,</a:t>
            </a:r>
            <a:br>
              <a:rPr lang="nl-NL" sz="3200" dirty="0" smtClean="0"/>
            </a:br>
            <a:r>
              <a:rPr lang="nl-NL" sz="3200" dirty="0" smtClean="0"/>
              <a:t>de </a:t>
            </a:r>
            <a:r>
              <a:rPr lang="nl-NL" sz="3200" dirty="0"/>
              <a:t>stroom in de 1e weerstand.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Serie.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250" y="31821"/>
            <a:ext cx="2687166" cy="14124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7423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nl-NL" sz="3200" dirty="0"/>
              <a:t>In bovenstaande schakeling wordt </a:t>
            </a:r>
            <a:r>
              <a:rPr lang="nl-NL" sz="3200" dirty="0" smtClean="0"/>
              <a:t>een koperdraadje </a:t>
            </a:r>
            <a:r>
              <a:rPr lang="nl-NL" sz="3200" dirty="0"/>
              <a:t>over </a:t>
            </a:r>
            <a:r>
              <a:rPr lang="nl-NL" sz="3200" dirty="0" smtClean="0"/>
              <a:t>een lampje </a:t>
            </a:r>
            <a:r>
              <a:rPr lang="nl-NL" sz="3200" dirty="0"/>
              <a:t>gespannen. 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Als </a:t>
            </a:r>
            <a:r>
              <a:rPr lang="nl-NL" sz="3200" dirty="0"/>
              <a:t>je dit </a:t>
            </a:r>
            <a:r>
              <a:rPr lang="nl-NL" sz="3200" dirty="0" smtClean="0"/>
              <a:t>doet:</a:t>
            </a:r>
          </a:p>
          <a:p>
            <a:endParaRPr lang="nl-NL" sz="3200" dirty="0"/>
          </a:p>
          <a:p>
            <a:r>
              <a:rPr lang="nl-NL" sz="3200" dirty="0"/>
              <a:t>1. blijft alle lading door het lampje heen lopen;</a:t>
            </a:r>
          </a:p>
          <a:p>
            <a:pPr marL="446088" indent="-446088"/>
            <a:r>
              <a:rPr lang="nl-NL" sz="3200" dirty="0"/>
              <a:t>2. stroomt de helft van de lading door het lampje en de </a:t>
            </a:r>
            <a:r>
              <a:rPr lang="nl-NL" sz="3200" dirty="0" smtClean="0"/>
              <a:t>andere helft </a:t>
            </a:r>
            <a:r>
              <a:rPr lang="nl-NL" sz="3200" dirty="0"/>
              <a:t>door het draadje;</a:t>
            </a:r>
          </a:p>
          <a:p>
            <a:r>
              <a:rPr lang="nl-NL" sz="3200" dirty="0"/>
              <a:t>3. stroomt alle lading door het draadje;</a:t>
            </a:r>
          </a:p>
          <a:p>
            <a:r>
              <a:rPr lang="nl-NL" sz="3200" dirty="0"/>
              <a:t>4. geen van bovenstaande antwoorden.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De stroomdraad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0"/>
            <a:ext cx="3615749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34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/>
              <a:t>De schakeling hierboven bestaat uit twee identieke lampjes </a:t>
            </a:r>
            <a:r>
              <a:rPr lang="nl-NL" sz="3200" dirty="0" smtClean="0"/>
              <a:t>die even </a:t>
            </a:r>
            <a:r>
              <a:rPr lang="nl-NL" sz="3200" dirty="0"/>
              <a:t>fel branden. </a:t>
            </a:r>
            <a:endParaRPr lang="nl-NL" sz="3200" dirty="0" smtClean="0"/>
          </a:p>
          <a:p>
            <a:r>
              <a:rPr lang="nl-NL" sz="3200" dirty="0" smtClean="0"/>
              <a:t>Als </a:t>
            </a:r>
            <a:r>
              <a:rPr lang="nl-NL" sz="3200" dirty="0"/>
              <a:t>je de schakelaar sluit,</a:t>
            </a:r>
          </a:p>
          <a:p>
            <a:r>
              <a:rPr lang="nl-NL" sz="3200" dirty="0"/>
              <a:t>1. gaat lampje A feller branden;</a:t>
            </a:r>
          </a:p>
          <a:p>
            <a:r>
              <a:rPr lang="nl-NL" sz="3200" dirty="0"/>
              <a:t>2. treedt er geen verandering op in lampje A;</a:t>
            </a:r>
          </a:p>
          <a:p>
            <a:r>
              <a:rPr lang="sv-SE" sz="3200" dirty="0"/>
              <a:t>3. gaat lampje A minder fel branden.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Serie of enkel?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0"/>
            <a:ext cx="2077712" cy="1668022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403648" y="2204864"/>
            <a:ext cx="6964599" cy="35394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Bij serie als R1 = R2 </a:t>
            </a:r>
            <a:br>
              <a:rPr lang="nl-NL" sz="2800" dirty="0" smtClean="0"/>
            </a:br>
            <a:r>
              <a:rPr lang="nl-NL" sz="2800" dirty="0" smtClean="0"/>
              <a:t>dan is U1 = U2</a:t>
            </a:r>
          </a:p>
          <a:p>
            <a:endParaRPr lang="nl-NL" sz="2800" dirty="0"/>
          </a:p>
          <a:p>
            <a:r>
              <a:rPr lang="nl-NL" sz="2800" dirty="0" smtClean="0"/>
              <a:t>Als de schakelaar dicht is dan is U2 = 0 V</a:t>
            </a:r>
          </a:p>
          <a:p>
            <a:r>
              <a:rPr lang="nl-NL" sz="2800" dirty="0" smtClean="0"/>
              <a:t>Dan is U1 = U tot</a:t>
            </a:r>
          </a:p>
          <a:p>
            <a:endParaRPr lang="nl-NL" sz="2800" dirty="0"/>
          </a:p>
          <a:p>
            <a:r>
              <a:rPr lang="nl-NL" sz="2800" dirty="0" smtClean="0"/>
              <a:t>Meer spanning bij dezelfde lamp is een grotere stroom. Dus veel meer licht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1002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 smtClean="0"/>
              <a:t>De </a:t>
            </a:r>
            <a:r>
              <a:rPr lang="nl-NL" sz="3200" dirty="0"/>
              <a:t>vier lampjes hierboven zijn identiek. Welke schakeling geeft </a:t>
            </a:r>
            <a:r>
              <a:rPr lang="nl-NL" sz="3200" dirty="0" smtClean="0"/>
              <a:t>in zijn </a:t>
            </a:r>
            <a:r>
              <a:rPr lang="nl-NL" sz="3200" dirty="0"/>
              <a:t>totaliteit meer licht?</a:t>
            </a:r>
          </a:p>
          <a:p>
            <a:r>
              <a:rPr lang="nl-NL" sz="3200" dirty="0"/>
              <a:t>1. Schakeling I;</a:t>
            </a:r>
          </a:p>
          <a:p>
            <a:r>
              <a:rPr lang="nl-NL" sz="3200" dirty="0"/>
              <a:t>2. Beide schakelingen geven evenveel licht;</a:t>
            </a:r>
          </a:p>
          <a:p>
            <a:r>
              <a:rPr lang="nl-NL" sz="3200" dirty="0"/>
              <a:t>3. Schakeling II</a:t>
            </a:r>
            <a:r>
              <a:rPr lang="nl-NL" sz="3200" dirty="0" smtClean="0"/>
              <a:t>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Serie &amp; Parallel.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38774"/>
            <a:ext cx="3010378" cy="1626820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2204864"/>
            <a:ext cx="6964599" cy="35394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Bij serie </a:t>
            </a:r>
            <a:r>
              <a:rPr lang="nl-NL" sz="2800" dirty="0" err="1" smtClean="0"/>
              <a:t>Utot</a:t>
            </a:r>
            <a:r>
              <a:rPr lang="nl-NL" sz="2800" dirty="0" smtClean="0"/>
              <a:t> = U1 + U2</a:t>
            </a:r>
          </a:p>
          <a:p>
            <a:endParaRPr lang="nl-NL" sz="2800" dirty="0"/>
          </a:p>
          <a:p>
            <a:r>
              <a:rPr lang="nl-NL" sz="2800" dirty="0" smtClean="0"/>
              <a:t>Bij parallel </a:t>
            </a:r>
            <a:r>
              <a:rPr lang="nl-NL" sz="2800" dirty="0" err="1" smtClean="0"/>
              <a:t>Utot</a:t>
            </a:r>
            <a:r>
              <a:rPr lang="nl-NL" sz="2800" dirty="0" smtClean="0"/>
              <a:t> = U1 = U2</a:t>
            </a:r>
          </a:p>
          <a:p>
            <a:endParaRPr lang="nl-NL" sz="2800" dirty="0"/>
          </a:p>
          <a:p>
            <a:r>
              <a:rPr lang="nl-NL" sz="2800" dirty="0" smtClean="0"/>
              <a:t>Grotere spanning meer stroom</a:t>
            </a:r>
          </a:p>
          <a:p>
            <a:r>
              <a:rPr lang="nl-NL" sz="2800" dirty="0" smtClean="0"/>
              <a:t>(R = constant van een apparaat)</a:t>
            </a:r>
          </a:p>
          <a:p>
            <a:endParaRPr lang="nl-NL" sz="2800" dirty="0"/>
          </a:p>
          <a:p>
            <a:r>
              <a:rPr lang="nl-NL" sz="2800" dirty="0" smtClean="0"/>
              <a:t>Gevolg meer licht.</a:t>
            </a:r>
          </a:p>
        </p:txBody>
      </p:sp>
    </p:spTree>
    <p:extLst>
      <p:ext uri="{BB962C8B-B14F-4D97-AF65-F5344CB8AC3E}">
        <p14:creationId xmlns:p14="http://schemas.microsoft.com/office/powerpoint/2010/main" val="47478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/>
              <a:t>Wat gebeurt er als de schakelaar gesloten wordt?</a:t>
            </a:r>
          </a:p>
          <a:p>
            <a:r>
              <a:rPr lang="nl-NL" sz="3200" dirty="0"/>
              <a:t>1. Alleen Otto krijgt een schok;</a:t>
            </a:r>
          </a:p>
          <a:p>
            <a:r>
              <a:rPr lang="nl-NL" sz="3200" dirty="0"/>
              <a:t>2. Alleen Paul krijgt een schok;</a:t>
            </a:r>
          </a:p>
          <a:p>
            <a:r>
              <a:rPr lang="nl-NL" sz="3200" dirty="0"/>
              <a:t>3. Otto en Paul krijgen allebei een schok;</a:t>
            </a:r>
          </a:p>
          <a:p>
            <a:r>
              <a:rPr lang="nl-NL" sz="3200" dirty="0"/>
              <a:t>4. Geen van beiden krijgt een schok.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Schokkend.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3" y="19050"/>
            <a:ext cx="2093716" cy="1670132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1403648" y="2204864"/>
            <a:ext cx="6964599" cy="310854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Stroom kiest de makkelijkste weg dus bij Paul door de draad. Verder is de spanning over de lamp veel en veel groter dan over een stukje draad.</a:t>
            </a:r>
          </a:p>
          <a:p>
            <a:endParaRPr lang="nl-NL" sz="2800" dirty="0"/>
          </a:p>
          <a:p>
            <a:r>
              <a:rPr lang="nl-NL" sz="2800" dirty="0" smtClean="0"/>
              <a:t>Gevolg Otto staat onder een spanning van bijna 230 V. Hij krijgt dus de schok</a:t>
            </a:r>
          </a:p>
        </p:txBody>
      </p:sp>
    </p:spTree>
    <p:extLst>
      <p:ext uri="{BB962C8B-B14F-4D97-AF65-F5344CB8AC3E}">
        <p14:creationId xmlns:p14="http://schemas.microsoft.com/office/powerpoint/2010/main" val="352393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2492895"/>
            <a:ext cx="8415592" cy="2791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/>
              <a:t>Als je de grootte van een weerstand wilt bepalen gebruik je</a:t>
            </a:r>
          </a:p>
          <a:p>
            <a:r>
              <a:rPr lang="nl-NL" sz="3200" dirty="0"/>
              <a:t>1. schakeling 1;</a:t>
            </a:r>
          </a:p>
          <a:p>
            <a:r>
              <a:rPr lang="nl-NL" sz="3200" dirty="0"/>
              <a:t>2. schakeling 2;</a:t>
            </a:r>
          </a:p>
          <a:p>
            <a:r>
              <a:rPr lang="nl-NL" sz="3200" dirty="0"/>
              <a:t>3. schakeling 3.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Volt en Ampère meters.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950" y="919731"/>
            <a:ext cx="6124924" cy="1429149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784964" y="2471161"/>
            <a:ext cx="8064896" cy="18158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</a:rPr>
              <a:t>Volt meter.</a:t>
            </a:r>
          </a:p>
          <a:p>
            <a:r>
              <a:rPr lang="nl-NL" sz="2800" dirty="0" smtClean="0"/>
              <a:t>Weerstand groot altijd parallel aan het apparaat.</a:t>
            </a:r>
          </a:p>
          <a:p>
            <a:r>
              <a:rPr lang="nl-NL" sz="2800" b="1" dirty="0" err="1" smtClean="0">
                <a:solidFill>
                  <a:srgbClr val="FF0000"/>
                </a:solidFill>
              </a:rPr>
              <a:t>Ampere</a:t>
            </a:r>
            <a:r>
              <a:rPr lang="nl-NL" sz="2800" b="1" dirty="0" smtClean="0">
                <a:solidFill>
                  <a:srgbClr val="FF0000"/>
                </a:solidFill>
              </a:rPr>
              <a:t> </a:t>
            </a:r>
            <a:r>
              <a:rPr lang="nl-NL" sz="2800" b="1" dirty="0">
                <a:solidFill>
                  <a:srgbClr val="FF0000"/>
                </a:solidFill>
              </a:rPr>
              <a:t>meter.</a:t>
            </a:r>
          </a:p>
          <a:p>
            <a:r>
              <a:rPr lang="nl-NL" sz="2800" dirty="0"/>
              <a:t>Weerstand </a:t>
            </a:r>
            <a:r>
              <a:rPr lang="nl-NL" sz="2800" dirty="0" smtClean="0"/>
              <a:t>klein </a:t>
            </a:r>
            <a:r>
              <a:rPr lang="nl-NL" sz="2800" dirty="0"/>
              <a:t>altijd </a:t>
            </a:r>
            <a:r>
              <a:rPr lang="nl-NL" sz="2800" dirty="0" smtClean="0"/>
              <a:t>in serie met het </a:t>
            </a:r>
            <a:r>
              <a:rPr lang="nl-NL" sz="2800" dirty="0"/>
              <a:t>apparaat</a:t>
            </a:r>
            <a:r>
              <a:rPr lang="nl-NL" sz="2800" dirty="0" smtClean="0"/>
              <a:t>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02990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/>
              <a:t>Als je steeds meer weerstand toevoegt aan de </a:t>
            </a:r>
            <a:r>
              <a:rPr lang="nl-NL" sz="3200" dirty="0" smtClean="0"/>
              <a:t>parallelschakeling hierboven </a:t>
            </a:r>
            <a:r>
              <a:rPr lang="nl-NL" sz="3200" dirty="0"/>
              <a:t>wordt de totale weerstand tussen punt P en Q</a:t>
            </a:r>
          </a:p>
          <a:p>
            <a:r>
              <a:rPr lang="nl-NL" sz="3200" dirty="0"/>
              <a:t>1. groter;</a:t>
            </a:r>
          </a:p>
          <a:p>
            <a:r>
              <a:rPr lang="nl-NL" sz="3200" dirty="0"/>
              <a:t>2. blijft gelijk;</a:t>
            </a:r>
          </a:p>
          <a:p>
            <a:r>
              <a:rPr lang="nl-NL" sz="3200" dirty="0"/>
              <a:t>3. kleiner.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Parallel.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952" y="0"/>
            <a:ext cx="1934464" cy="1592213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877172" y="1539588"/>
            <a:ext cx="8064896" cy="48320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</a:rPr>
              <a:t>Denk aan een watervat.</a:t>
            </a:r>
          </a:p>
          <a:p>
            <a:r>
              <a:rPr lang="nl-NL" sz="2800" b="1" dirty="0" smtClean="0">
                <a:solidFill>
                  <a:srgbClr val="FF0000"/>
                </a:solidFill>
              </a:rPr>
              <a:t>Meer buisjes zorgt er voor dat het vat sneller leeg stroomt. Rv wordt dus kleiner.</a:t>
            </a:r>
          </a:p>
          <a:p>
            <a:endParaRPr lang="nl-NL" sz="2800" b="1" dirty="0">
              <a:solidFill>
                <a:srgbClr val="FF0000"/>
              </a:solidFill>
            </a:endParaRPr>
          </a:p>
          <a:p>
            <a:r>
              <a:rPr lang="nl-NL" sz="2800" b="1" dirty="0" smtClean="0">
                <a:solidFill>
                  <a:srgbClr val="FF0000"/>
                </a:solidFill>
              </a:rPr>
              <a:t>Vuist regel bij parallel Rv is kleiner dan de kleinste weerstand.</a:t>
            </a:r>
          </a:p>
          <a:p>
            <a:endParaRPr lang="nl-NL" sz="2800" b="1" dirty="0">
              <a:solidFill>
                <a:srgbClr val="FF0000"/>
              </a:solidFill>
            </a:endParaRPr>
          </a:p>
          <a:p>
            <a:r>
              <a:rPr lang="nl-NL" sz="2800" b="1" dirty="0" smtClean="0">
                <a:solidFill>
                  <a:srgbClr val="FF0000"/>
                </a:solidFill>
              </a:rPr>
              <a:t>Rv = </a:t>
            </a:r>
            <a:r>
              <a:rPr lang="nl-NL" sz="2800" b="1" dirty="0" err="1" smtClean="0">
                <a:solidFill>
                  <a:srgbClr val="FF0000"/>
                </a:solidFill>
              </a:rPr>
              <a:t>Utot</a:t>
            </a:r>
            <a:r>
              <a:rPr lang="nl-NL" sz="2800" b="1" dirty="0" smtClean="0">
                <a:solidFill>
                  <a:srgbClr val="FF0000"/>
                </a:solidFill>
              </a:rPr>
              <a:t> : </a:t>
            </a:r>
            <a:r>
              <a:rPr lang="nl-NL" sz="2800" b="1" dirty="0" err="1" smtClean="0">
                <a:solidFill>
                  <a:srgbClr val="FF0000"/>
                </a:solidFill>
              </a:rPr>
              <a:t>Itot</a:t>
            </a:r>
            <a:endParaRPr lang="nl-NL" sz="2800" b="1" dirty="0" smtClean="0">
              <a:solidFill>
                <a:srgbClr val="FF0000"/>
              </a:solidFill>
            </a:endParaRPr>
          </a:p>
          <a:p>
            <a:endParaRPr lang="nl-NL" sz="2800" b="1" dirty="0">
              <a:solidFill>
                <a:srgbClr val="FF0000"/>
              </a:solidFill>
            </a:endParaRPr>
          </a:p>
          <a:p>
            <a:r>
              <a:rPr lang="nl-NL" sz="2800" b="1" dirty="0" smtClean="0">
                <a:solidFill>
                  <a:srgbClr val="FF0000"/>
                </a:solidFill>
              </a:rPr>
              <a:t>Bij parallel is U constant en  neemt  I toe bij meer weerstanden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8536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1824" y="1592213"/>
            <a:ext cx="841559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3200" dirty="0"/>
              <a:t>Hoe groot is de vervangende weerstand </a:t>
            </a:r>
            <a:r>
              <a:rPr lang="nl-NL" sz="3200" dirty="0" err="1"/>
              <a:t>Rt</a:t>
            </a:r>
            <a:r>
              <a:rPr lang="nl-NL" sz="3200" dirty="0"/>
              <a:t>?</a:t>
            </a:r>
          </a:p>
          <a:p>
            <a:r>
              <a:rPr lang="nl-NL" sz="3200" dirty="0"/>
              <a:t>1. 3 </a:t>
            </a:r>
            <a:r>
              <a:rPr lang="el-GR" sz="3200" dirty="0" smtClean="0">
                <a:latin typeface="Trebuchet MS" panose="020B0603020202020204" pitchFamily="34" charset="0"/>
              </a:rPr>
              <a:t>Ω</a:t>
            </a:r>
            <a:r>
              <a:rPr lang="nl-NL" sz="3200" dirty="0" smtClean="0"/>
              <a:t>;</a:t>
            </a:r>
            <a:endParaRPr lang="nl-NL" sz="3200" dirty="0"/>
          </a:p>
          <a:p>
            <a:r>
              <a:rPr lang="nl-NL" sz="3200" dirty="0"/>
              <a:t>2. 27 </a:t>
            </a:r>
            <a:r>
              <a:rPr lang="el-GR" sz="3200" dirty="0">
                <a:latin typeface="Trebuchet MS" panose="020B0603020202020204" pitchFamily="34" charset="0"/>
              </a:rPr>
              <a:t>Ω</a:t>
            </a:r>
            <a:r>
              <a:rPr lang="nl-NL" sz="3200" dirty="0" smtClean="0"/>
              <a:t>;</a:t>
            </a:r>
            <a:endParaRPr lang="nl-NL" sz="3200" dirty="0"/>
          </a:p>
          <a:p>
            <a:r>
              <a:rPr lang="nl-NL" sz="3200" dirty="0"/>
              <a:t>3. 9 </a:t>
            </a:r>
            <a:r>
              <a:rPr lang="el-GR" sz="3200" dirty="0">
                <a:latin typeface="Trebuchet MS" panose="020B0603020202020204" pitchFamily="34" charset="0"/>
              </a:rPr>
              <a:t>Ω</a:t>
            </a:r>
            <a:r>
              <a:rPr lang="nl-NL" sz="3200" dirty="0" smtClean="0"/>
              <a:t>;</a:t>
            </a:r>
            <a:endParaRPr lang="nl-NL" sz="3200" dirty="0"/>
          </a:p>
          <a:p>
            <a:r>
              <a:rPr lang="nl-NL" sz="3200" dirty="0"/>
              <a:t>4. Hiervoor heb je meer informatie nodig.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Vervangweerstand.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53156"/>
            <a:ext cx="2601200" cy="1587745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877172" y="1539588"/>
            <a:ext cx="8064896" cy="18158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</a:rPr>
              <a:t>Hoe moeilijk de schakeling ook. altijd</a:t>
            </a:r>
            <a:endParaRPr lang="nl-NL" sz="2800" b="1" dirty="0">
              <a:solidFill>
                <a:srgbClr val="FF0000"/>
              </a:solidFill>
            </a:endParaRPr>
          </a:p>
          <a:p>
            <a:r>
              <a:rPr lang="nl-NL" sz="2800" b="1" dirty="0" smtClean="0">
                <a:solidFill>
                  <a:srgbClr val="FF0000"/>
                </a:solidFill>
              </a:rPr>
              <a:t>Rv = </a:t>
            </a:r>
            <a:r>
              <a:rPr lang="nl-NL" sz="2800" b="1" dirty="0" err="1" smtClean="0">
                <a:solidFill>
                  <a:srgbClr val="FF0000"/>
                </a:solidFill>
              </a:rPr>
              <a:t>Utot</a:t>
            </a:r>
            <a:r>
              <a:rPr lang="nl-NL" sz="2800" b="1" dirty="0" smtClean="0">
                <a:solidFill>
                  <a:srgbClr val="FF0000"/>
                </a:solidFill>
              </a:rPr>
              <a:t> : </a:t>
            </a:r>
            <a:r>
              <a:rPr lang="nl-NL" sz="2800" b="1" dirty="0" err="1" smtClean="0">
                <a:solidFill>
                  <a:srgbClr val="FF0000"/>
                </a:solidFill>
              </a:rPr>
              <a:t>Itot</a:t>
            </a:r>
            <a:endParaRPr lang="nl-NL" sz="2800" b="1" dirty="0" smtClean="0">
              <a:solidFill>
                <a:srgbClr val="FF0000"/>
              </a:solidFill>
            </a:endParaRPr>
          </a:p>
          <a:p>
            <a:endParaRPr lang="nl-NL" sz="2800" b="1" dirty="0">
              <a:solidFill>
                <a:srgbClr val="FF0000"/>
              </a:solidFill>
            </a:endParaRPr>
          </a:p>
          <a:p>
            <a:r>
              <a:rPr lang="nl-NL" sz="2800" b="1" dirty="0" err="1" smtClean="0">
                <a:solidFill>
                  <a:srgbClr val="FF0000"/>
                </a:solidFill>
              </a:rPr>
              <a:t>Rtot</a:t>
            </a:r>
            <a:r>
              <a:rPr lang="nl-NL" sz="2800" b="1" dirty="0" smtClean="0">
                <a:solidFill>
                  <a:srgbClr val="FF0000"/>
                </a:solidFill>
              </a:rPr>
              <a:t> = 9V : 3A = 3</a:t>
            </a:r>
            <a:r>
              <a:rPr lang="el-GR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Ω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9206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2435</TotalTime>
  <Words>558</Words>
  <Application>Microsoft Office PowerPoint</Application>
  <PresentationFormat>Diavoorstelling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Digitale puntjes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96</cp:revision>
  <dcterms:created xsi:type="dcterms:W3CDTF">2005-11-15T21:15:39Z</dcterms:created>
  <dcterms:modified xsi:type="dcterms:W3CDTF">2014-06-16T16:51:18Z</dcterms:modified>
</cp:coreProperties>
</file>