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2" r:id="rId4"/>
    <p:sldId id="260" r:id="rId5"/>
    <p:sldId id="273" r:id="rId6"/>
    <p:sldId id="262" r:id="rId7"/>
    <p:sldId id="264" r:id="rId8"/>
    <p:sldId id="261" r:id="rId9"/>
    <p:sldId id="263" r:id="rId10"/>
    <p:sldId id="265" r:id="rId11"/>
    <p:sldId id="274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457A"/>
    <a:srgbClr val="1C345E"/>
    <a:srgbClr val="0F1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326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81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265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55416" y="6297653"/>
            <a:ext cx="2013992" cy="218455"/>
          </a:xfrm>
          <a:prstGeom prst="rect">
            <a:avLst/>
          </a:prstGeom>
        </p:spPr>
        <p:txBody>
          <a:bodyPr/>
          <a:lstStyle>
            <a:lvl1pPr algn="l">
              <a:defRPr sz="600" i="1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032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72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7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372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59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60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088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86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32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>
                <a:lumMod val="2000"/>
              </a:srgbClr>
            </a:gs>
            <a:gs pos="63000">
              <a:srgbClr val="0A128C">
                <a:lumMod val="27000"/>
              </a:srgbClr>
            </a:gs>
            <a:gs pos="100000">
              <a:srgbClr val="181CC7">
                <a:lumMod val="15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FD242-D7D4-4C26-BCF8-75E41358DEF5}" type="datetimeFigureOut">
              <a:rPr lang="nl-NL" smtClean="0"/>
              <a:t>8-1-2013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9CBC-A163-40CD-871F-76F78D5222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25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2.png"/><Relationship Id="rId4" Type="http://schemas.openxmlformats.org/officeDocument/2006/relationships/image" Target="../media/image8.pn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2.bin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2.png"/><Relationship Id="rId10" Type="http://schemas.openxmlformats.org/officeDocument/2006/relationships/image" Target="../media/image16.png"/><Relationship Id="rId4" Type="http://schemas.openxmlformats.org/officeDocument/2006/relationships/image" Target="../media/image1.png"/><Relationship Id="rId9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3.bin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png"/><Relationship Id="rId5" Type="http://schemas.openxmlformats.org/officeDocument/2006/relationships/image" Target="../media/image2.png"/><Relationship Id="rId10" Type="http://schemas.openxmlformats.org/officeDocument/2006/relationships/image" Target="../media/image19.png"/><Relationship Id="rId4" Type="http://schemas.openxmlformats.org/officeDocument/2006/relationships/image" Target="../media/image1.png"/><Relationship Id="rId9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10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6" Type="http://schemas.openxmlformats.org/officeDocument/2006/relationships/image" Target="../media/image200.png"/><Relationship Id="rId5" Type="http://schemas.openxmlformats.org/officeDocument/2006/relationships/image" Target="../media/image190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Energie</a:t>
            </a:r>
            <a:endParaRPr lang="nl-NL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09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tabLst>
                <a:tab pos="354013" algn="l"/>
              </a:tabLst>
            </a:pPr>
            <a:r>
              <a:rPr lang="nl-NL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8.  	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Een gewone gloeilamp van </a:t>
            </a:r>
            <a:r>
              <a:rPr lang="nl-NL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60 </a:t>
            </a:r>
            <a:r>
              <a:rPr lang="nl-NL" sz="2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zet </a:t>
            </a:r>
            <a:r>
              <a:rPr lang="nl-NL" sz="2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5%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van de </a:t>
            </a:r>
            <a:r>
              <a:rPr lang="nl-NL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opgenomen 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energie om in licht. Een spaarlamp van </a:t>
            </a:r>
            <a:r>
              <a:rPr lang="nl-NL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12 </a:t>
            </a:r>
            <a:r>
              <a:rPr lang="nl-NL" sz="2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 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zet </a:t>
            </a:r>
            <a:r>
              <a:rPr lang="nl-NL" sz="20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25%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van de opgenomen </a:t>
            </a:r>
            <a:r>
              <a:rPr lang="nl-NL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energie 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om in licht. </a:t>
            </a:r>
            <a:r>
              <a:rPr lang="nl-NL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Neem 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het energie-stroomdiagrammen </a:t>
            </a:r>
            <a:r>
              <a:rPr lang="nl-NL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over en maak het af. </a:t>
            </a:r>
          </a:p>
          <a:p>
            <a:pPr marL="354013" lvl="1"/>
            <a:r>
              <a:rPr lang="nl-NL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Bereken </a:t>
            </a:r>
            <a:r>
              <a:rPr lang="nl-NL" sz="2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en vermeld in elke pijl het </a:t>
            </a:r>
            <a:r>
              <a:rPr lang="nl-NL" sz="20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aantal Watt</a:t>
            </a:r>
            <a:r>
              <a:rPr lang="nl-NL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2636912"/>
            <a:ext cx="2409825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80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4291852" cy="41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Vijfhoek 3"/>
          <p:cNvSpPr/>
          <p:nvPr/>
        </p:nvSpPr>
        <p:spPr>
          <a:xfrm>
            <a:off x="4543372" y="548680"/>
            <a:ext cx="2548908" cy="3600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5%         </a:t>
            </a:r>
            <a:r>
              <a:rPr lang="en-US" dirty="0" err="1" smtClean="0"/>
              <a:t>P</a:t>
            </a:r>
            <a:r>
              <a:rPr lang="en-US" sz="1200" dirty="0" err="1" smtClean="0"/>
              <a:t>nut</a:t>
            </a:r>
            <a:r>
              <a:rPr lang="en-US" dirty="0" smtClean="0"/>
              <a:t> = 3W</a:t>
            </a:r>
            <a:endParaRPr lang="nl-NL" dirty="0"/>
          </a:p>
        </p:txBody>
      </p:sp>
      <p:sp>
        <p:nvSpPr>
          <p:cNvPr id="6" name="Vijfhoek 5"/>
          <p:cNvSpPr/>
          <p:nvPr/>
        </p:nvSpPr>
        <p:spPr>
          <a:xfrm>
            <a:off x="4524644" y="2780928"/>
            <a:ext cx="2548908" cy="3600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Vijfhoek 7"/>
          <p:cNvSpPr/>
          <p:nvPr/>
        </p:nvSpPr>
        <p:spPr>
          <a:xfrm>
            <a:off x="4549931" y="908720"/>
            <a:ext cx="2548907" cy="864096"/>
          </a:xfrm>
          <a:prstGeom prst="homePlate">
            <a:avLst>
              <a:gd name="adj" fmla="val 17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95%         </a:t>
            </a:r>
            <a:r>
              <a:rPr lang="en-US" dirty="0" err="1" smtClean="0"/>
              <a:t>P</a:t>
            </a:r>
            <a:r>
              <a:rPr lang="en-US" sz="1200" dirty="0" err="1" smtClean="0"/>
              <a:t>niet</a:t>
            </a:r>
            <a:r>
              <a:rPr lang="en-US" sz="1200" dirty="0" smtClean="0"/>
              <a:t> nut</a:t>
            </a:r>
            <a:r>
              <a:rPr lang="en-US" dirty="0" smtClean="0"/>
              <a:t> = 57W</a:t>
            </a:r>
            <a:endParaRPr lang="nl-NL" dirty="0"/>
          </a:p>
        </p:txBody>
      </p:sp>
      <p:sp>
        <p:nvSpPr>
          <p:cNvPr id="9" name="Vijfhoek 8"/>
          <p:cNvSpPr/>
          <p:nvPr/>
        </p:nvSpPr>
        <p:spPr>
          <a:xfrm>
            <a:off x="4549931" y="2780928"/>
            <a:ext cx="2548908" cy="3600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25%         </a:t>
            </a:r>
            <a:r>
              <a:rPr lang="en-US" dirty="0" err="1" smtClean="0"/>
              <a:t>P</a:t>
            </a:r>
            <a:r>
              <a:rPr lang="en-US" sz="1200" dirty="0" err="1" smtClean="0"/>
              <a:t>nut</a:t>
            </a:r>
            <a:r>
              <a:rPr lang="en-US" dirty="0" smtClean="0"/>
              <a:t> = 3W</a:t>
            </a:r>
            <a:endParaRPr lang="nl-NL" dirty="0"/>
          </a:p>
        </p:txBody>
      </p:sp>
      <p:sp>
        <p:nvSpPr>
          <p:cNvPr id="10" name="Vijfhoek 9"/>
          <p:cNvSpPr/>
          <p:nvPr/>
        </p:nvSpPr>
        <p:spPr>
          <a:xfrm>
            <a:off x="4543372" y="3172070"/>
            <a:ext cx="2598847" cy="616970"/>
          </a:xfrm>
          <a:prstGeom prst="homePlate">
            <a:avLst>
              <a:gd name="adj" fmla="val 313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75%         </a:t>
            </a:r>
            <a:r>
              <a:rPr lang="en-US" dirty="0" err="1" smtClean="0"/>
              <a:t>P</a:t>
            </a:r>
            <a:r>
              <a:rPr lang="en-US" sz="1200" dirty="0" err="1" smtClean="0"/>
              <a:t>niet</a:t>
            </a:r>
            <a:r>
              <a:rPr lang="en-US" sz="1200" dirty="0" smtClean="0"/>
              <a:t> nut</a:t>
            </a:r>
            <a:r>
              <a:rPr lang="en-US" dirty="0" smtClean="0"/>
              <a:t> = 9W</a:t>
            </a:r>
            <a:endParaRPr lang="nl-NL" dirty="0"/>
          </a:p>
        </p:txBody>
      </p:sp>
      <p:sp>
        <p:nvSpPr>
          <p:cNvPr id="11" name="Afgeronde rechthoek 10"/>
          <p:cNvSpPr/>
          <p:nvPr/>
        </p:nvSpPr>
        <p:spPr>
          <a:xfrm>
            <a:off x="556320" y="4358500"/>
            <a:ext cx="3600400" cy="1738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755575" y="4999030"/>
                <a:ext cx="3131563" cy="513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8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𝑛𝑢𝑡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=60 </m:t>
                    </m:r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𝑊</m:t>
                    </m:r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ea typeface="Cambria Math"/>
                      </a:rPr>
                      <m:t>×5%</m:t>
                    </m:r>
                  </m:oMath>
                </a14:m>
                <a:r>
                  <a:rPr lang="nl-NL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5" y="4999030"/>
                <a:ext cx="3131563" cy="51328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8597546"/>
              </p:ext>
            </p:extLst>
          </p:nvPr>
        </p:nvGraphicFramePr>
        <p:xfrm>
          <a:off x="2788568" y="4411762"/>
          <a:ext cx="962072" cy="522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Vergelijking" r:id="rId5" imgW="126720" imgH="164880" progId="Equation.3">
                  <p:embed/>
                </p:oleObj>
              </mc:Choice>
              <mc:Fallback>
                <p:oleObj name="Vergelijking" r:id="rId5" imgW="1267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88568" y="4411762"/>
                        <a:ext cx="962072" cy="522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755576" y="4358500"/>
                <a:ext cx="2321469" cy="513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8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𝑛𝑢𝑡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𝑡𝑜𝑒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nl-NL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58500"/>
                <a:ext cx="2321469" cy="51328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700336" y="5573410"/>
                <a:ext cx="20278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𝑛𝑢𝑡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=3 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336" y="5573410"/>
                <a:ext cx="2027863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fgeronde rechthoek 15"/>
          <p:cNvSpPr/>
          <p:nvPr/>
        </p:nvSpPr>
        <p:spPr>
          <a:xfrm>
            <a:off x="4499991" y="4358500"/>
            <a:ext cx="3600400" cy="17381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4699246" y="4999030"/>
                <a:ext cx="3450432" cy="55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8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𝑎𝑓𝑣𝑎𝑙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=60 </m:t>
                    </m:r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𝑊</m:t>
                    </m:r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ea typeface="Cambria Math"/>
                      </a:rPr>
                      <m:t>−3</m:t>
                    </m:r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ea typeface="Cambria Math"/>
                      </a:rPr>
                      <m:t>𝑊</m:t>
                    </m:r>
                  </m:oMath>
                </a14:m>
                <a:r>
                  <a:rPr lang="nl-NL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246" y="4999030"/>
                <a:ext cx="3450432" cy="55771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4699246" y="4441313"/>
                <a:ext cx="3316870" cy="55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28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𝑎𝑓𝑣𝑎𝑙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𝑡𝑜𝑡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𝑛𝑢𝑡</m:t>
                        </m:r>
                      </m:sub>
                    </m:sSub>
                  </m:oMath>
                </a14:m>
                <a:r>
                  <a:rPr lang="nl-NL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9246" y="4441313"/>
                <a:ext cx="3316870" cy="55771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4644007" y="5573410"/>
                <a:ext cx="2497799" cy="55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𝑎𝑓𝑣𝑎𝑙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=57 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7" y="5573410"/>
                <a:ext cx="2497799" cy="55771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51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4" grpId="0"/>
      <p:bldP spid="15" grpId="0"/>
      <p:bldP spid="16" grpId="0" animBg="1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9"/>
              <a:tabLst>
                <a:tab pos="354013" algn="l"/>
              </a:tabLst>
            </a:pPr>
            <a:r>
              <a:rPr lang="nl-NL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Een straalkachel geeft voor 50 W licht en voor 450 W warmte. </a:t>
            </a:r>
            <a:r>
              <a:rPr lang="nl-NL" sz="28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	</a:t>
            </a:r>
            <a:r>
              <a:rPr lang="nl-NL" sz="28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Bereken het rendement van de kachel.</a:t>
            </a:r>
          </a:p>
        </p:txBody>
      </p:sp>
      <p:pic>
        <p:nvPicPr>
          <p:cNvPr id="3" name="PRS Question Icon" descr="PRS Question Icon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99592" y="1988840"/>
            <a:ext cx="115288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10%</a:t>
            </a:r>
          </a:p>
          <a:p>
            <a:pPr marL="342900" indent="-342900">
              <a:buAutoNum type="alphaUcPeriod"/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11%</a:t>
            </a:r>
          </a:p>
          <a:p>
            <a:pPr marL="342900" indent="-342900">
              <a:buAutoNum type="alphaUcPeriod"/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89%</a:t>
            </a:r>
          </a:p>
          <a:p>
            <a:pPr marL="342900" indent="-342900">
              <a:buAutoNum type="alphaUcPeriod"/>
            </a:pPr>
            <a:r>
              <a:rPr lang="nl-NL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90%</a:t>
            </a:r>
          </a:p>
          <a:p>
            <a:pPr marL="342900" indent="-342900">
              <a:buAutoNum type="alphaUcPeriod"/>
            </a:pPr>
            <a:endParaRPr lang="nl-NL" sz="2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Afgeronde rechthoek 17"/>
          <p:cNvSpPr/>
          <p:nvPr/>
        </p:nvSpPr>
        <p:spPr>
          <a:xfrm>
            <a:off x="4067944" y="2311848"/>
            <a:ext cx="5076056" cy="2917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>
                <a:off x="4267199" y="2952378"/>
                <a:ext cx="2425408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𝑛𝑢𝑡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=450 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2952378"/>
                <a:ext cx="2425408" cy="95410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063782"/>
              </p:ext>
            </p:extLst>
          </p:nvPr>
        </p:nvGraphicFramePr>
        <p:xfrm>
          <a:off x="4285475" y="2429576"/>
          <a:ext cx="701772" cy="522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Vergelijking" r:id="rId7" imgW="126720" imgH="164880" progId="Equation.3">
                  <p:embed/>
                </p:oleObj>
              </mc:Choice>
              <mc:Fallback>
                <p:oleObj name="Vergelijking" r:id="rId7" imgW="1267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5475" y="2429576"/>
                        <a:ext cx="701772" cy="522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/>
              <p:cNvSpPr txBox="1"/>
              <p:nvPr/>
            </p:nvSpPr>
            <p:spPr>
              <a:xfrm>
                <a:off x="4211960" y="4049978"/>
                <a:ext cx="5087355" cy="1231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𝑇𝑜𝑒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=50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𝑊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+450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𝑊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=500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nl-NL" sz="28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/>
                <a:endParaRPr lang="nl-NL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  <a:p>
                <a:pPr/>
                <a:r>
                  <a:rPr lang="nl-NL" sz="28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450 W : 500W x 100% = 90%</a:t>
                </a:r>
                <a:endParaRPr lang="nl-NL" sz="28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049978"/>
                <a:ext cx="5087355" cy="1231106"/>
              </a:xfrm>
              <a:prstGeom prst="rect">
                <a:avLst/>
              </a:prstGeom>
              <a:blipFill rotWithShape="1">
                <a:blip r:embed="rId9"/>
                <a:stretch>
                  <a:fillRect l="-2518" b="-1336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4819048" y="2429158"/>
                <a:ext cx="2626616" cy="971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𝑛𝑢𝑡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𝑡𝑜𝑒</m:t>
                              </m:r>
                            </m:sub>
                          </m:sSub>
                        </m:den>
                      </m:f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ea typeface="Cambria Math"/>
                        </a:rPr>
                        <m:t>100%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048" y="2429158"/>
                <a:ext cx="2626616" cy="97174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959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63500" y="764704"/>
            <a:ext cx="9080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10.Een geluidsinstallatie levert maximaal een vermogen van 140 W. </a:t>
            </a:r>
            <a:b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	Het apparaat verbruikt 250 W aan elektrische energie</a:t>
            </a:r>
          </a:p>
          <a:p>
            <a:pPr>
              <a:tabLst>
                <a:tab pos="354013" algn="l"/>
              </a:tabLst>
            </a:pP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	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Bereken het rendement .</a:t>
            </a:r>
          </a:p>
        </p:txBody>
      </p:sp>
      <p:pic>
        <p:nvPicPr>
          <p:cNvPr id="3" name="PRS Question Icon" descr="PRS Question Icon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99592" y="2204864"/>
            <a:ext cx="12859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28%</a:t>
            </a:r>
          </a:p>
          <a:p>
            <a:pPr marL="342900" indent="-342900"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36%</a:t>
            </a:r>
          </a:p>
          <a:p>
            <a:pPr marL="342900" indent="-342900"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44%</a:t>
            </a:r>
          </a:p>
          <a:p>
            <a:pPr marL="342900" indent="-342900"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56%</a:t>
            </a:r>
          </a:p>
          <a:p>
            <a:pPr marL="342900" indent="-342900"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179 %</a:t>
            </a:r>
          </a:p>
          <a:p>
            <a:pPr marL="342900" indent="-342900">
              <a:buAutoNum type="alphaUcPeriod"/>
            </a:pPr>
            <a:endParaRPr lang="nl-N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Afgeronde rechthoek 17"/>
          <p:cNvSpPr/>
          <p:nvPr/>
        </p:nvSpPr>
        <p:spPr>
          <a:xfrm>
            <a:off x="4833112" y="1838919"/>
            <a:ext cx="3672408" cy="2261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>
                <a:off x="5032367" y="2479449"/>
                <a:ext cx="2346861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28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𝑛𝑢𝑡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=140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367" y="2479449"/>
                <a:ext cx="2346861" cy="95410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843979"/>
              </p:ext>
            </p:extLst>
          </p:nvPr>
        </p:nvGraphicFramePr>
        <p:xfrm>
          <a:off x="5050643" y="1956647"/>
          <a:ext cx="701772" cy="522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ergelijking" r:id="rId7" imgW="126720" imgH="164880" progId="Equation.3">
                  <p:embed/>
                </p:oleObj>
              </mc:Choice>
              <mc:Fallback>
                <p:oleObj name="Vergelijking" r:id="rId7" imgW="12672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50643" y="1956647"/>
                        <a:ext cx="701772" cy="5228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4977128" y="3577049"/>
                <a:ext cx="244066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𝑇𝑜𝑒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=250 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128" y="3577049"/>
                <a:ext cx="2440668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/>
              <p:cNvSpPr txBox="1"/>
              <p:nvPr/>
            </p:nvSpPr>
            <p:spPr>
              <a:xfrm>
                <a:off x="5584216" y="1956229"/>
                <a:ext cx="2626616" cy="971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𝑛𝑢𝑡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𝑡𝑜𝑒</m:t>
                              </m:r>
                            </m:sub>
                          </m:sSub>
                        </m:den>
                      </m:f>
                      <m:r>
                        <a:rPr lang="en-US" sz="28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8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ea typeface="Cambria Math"/>
                        </a:rPr>
                        <m:t>100%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kstvak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216" y="1956229"/>
                <a:ext cx="2626616" cy="97174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83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AutoNum type="arabicPeriod" startAt="10"/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Op het gasstel staan 3 pannen. Pan één verbruikt 0,75 dm³/min. Pan twee verbruikt  0,5 dm³/min. De Gasmeter wees in het begin 9568,286 m³. Na 10 min koken wijst de gasmeter 9568,301 m³ aan.</a:t>
            </a:r>
          </a:p>
          <a:p>
            <a:pPr marL="354013" indent="-354013">
              <a:buAutoNum type="arabicPeriod" startAt="10"/>
              <a:tabLst>
                <a:tab pos="354013" algn="l"/>
              </a:tabLst>
            </a:pP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a)	Hoeveel dm³ is er verbruikt</a:t>
            </a:r>
          </a:p>
          <a:p>
            <a:pPr>
              <a:tabLst>
                <a:tab pos="354013" algn="l"/>
              </a:tabLst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755576" y="3072348"/>
            <a:ext cx="196399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15.000dm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1.500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150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15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1,5 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0,15 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0,015 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0,0015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eriod"/>
            </a:pP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eriod"/>
            </a:pPr>
            <a:endParaRPr lang="nl-N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323528" y="751344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AutoNum type="arabicPeriod" startAt="10"/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Op het gasstel staan 3 pannen. Pan één verbruikt 0,75 dm³/min. Pan twee verbruikt  0,5 dm³/min. De Gasmeter wees in het begin </a:t>
            </a:r>
            <a:r>
              <a:rPr lang="nl-NL" sz="2400" dirty="0" smtClean="0">
                <a:solidFill>
                  <a:srgbClr val="FFFF00"/>
                </a:solidFill>
              </a:rPr>
              <a:t>9568,286 m³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 Na 10 min koken wijst de gasmeter </a:t>
            </a:r>
            <a:r>
              <a:rPr lang="nl-NL" sz="2400" dirty="0" smtClean="0">
                <a:solidFill>
                  <a:srgbClr val="FFFF00"/>
                </a:solidFill>
              </a:rPr>
              <a:t>9568,301 m³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aan.</a:t>
            </a:r>
          </a:p>
          <a:p>
            <a:pPr marL="354013" indent="-354013">
              <a:buAutoNum type="arabicPeriod" startAt="10"/>
              <a:tabLst>
                <a:tab pos="354013" algn="l"/>
              </a:tabLst>
            </a:pP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a)	Hoeveel dm³ is er verbruikt</a:t>
            </a:r>
          </a:p>
          <a:p>
            <a:pPr>
              <a:tabLst>
                <a:tab pos="354013" algn="l"/>
              </a:tabLst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3851920" y="3094491"/>
                <a:ext cx="3910109" cy="6247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320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𝑡𝑜𝑡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𝑒𝑖𝑛𝑑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𝑏𝑒𝑔𝑖𝑛</m:t>
                          </m:r>
                        </m:sub>
                      </m:sSub>
                    </m:oMath>
                  </m:oMathPara>
                </a14:m>
                <a:endParaRPr lang="nl-NL" sz="3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094491"/>
                <a:ext cx="3910109" cy="6247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3923928" y="3719277"/>
                <a:ext cx="457990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nl-NL" sz="320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𝑡𝑜𝑡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/>
                      </a:rPr>
                      <m:t>=0,015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/>
                      </a:rPr>
                      <m:t>𝑚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/>
                      </a:rPr>
                      <m:t>³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=</a:t>
                </a:r>
                <a:r>
                  <a:rPr lang="en-US" sz="3200" dirty="0">
                    <a:solidFill>
                      <a:srgbClr val="FFFF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FFFF00"/>
                        </a:solidFill>
                        <a:latin typeface="Cambria Math"/>
                      </a:rPr>
                      <m:t>15</m:t>
                    </m:r>
                    <m:r>
                      <a:rPr lang="en-US" sz="3200" b="0" i="1" smtClean="0">
                        <a:solidFill>
                          <a:srgbClr val="FFFF00"/>
                        </a:solidFill>
                        <a:latin typeface="Cambria Math"/>
                      </a:rPr>
                      <m:t>𝑑</m:t>
                    </m:r>
                    <m:r>
                      <a:rPr lang="en-US" sz="3200" i="1">
                        <a:solidFill>
                          <a:srgbClr val="FFFF00"/>
                        </a:solidFill>
                        <a:latin typeface="Cambria Math"/>
                      </a:rPr>
                      <m:t>𝑚</m:t>
                    </m:r>
                    <m:r>
                      <a:rPr lang="en-US" sz="3200" i="1">
                        <a:solidFill>
                          <a:srgbClr val="FFFF00"/>
                        </a:solidFill>
                        <a:latin typeface="Cambria Math"/>
                      </a:rPr>
                      <m:t>³</m:t>
                    </m:r>
                  </m:oMath>
                </a14:m>
                <a:r>
                  <a:rPr lang="nl-NL" sz="3200" dirty="0" smtClean="0">
                    <a:solidFill>
                      <a:srgbClr val="FFFF00"/>
                    </a:solidFill>
                  </a:rPr>
                  <a:t> </a:t>
                </a:r>
                <a:endParaRPr lang="nl-NL" sz="3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719277"/>
                <a:ext cx="4579908" cy="584775"/>
              </a:xfrm>
              <a:prstGeom prst="rect">
                <a:avLst/>
              </a:prstGeom>
              <a:blipFill rotWithShape="1">
                <a:blip r:embed="rId6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252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AutoNum type="arabicPeriod" startAt="10"/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Op het gasstel staan 3 pannen. Pan één verbruikt 0,75 dm³/min. Pan twee verbruikt 0,5 dm³/min. De Gasmeter wees in het begin 9568,286 m³. Na 10 min koken wijst de gasmeter 9568,301 m³ aan.</a:t>
            </a:r>
          </a:p>
          <a:p>
            <a:pPr marL="354013" indent="-354013">
              <a:buAutoNum type="arabicPeriod" startAt="10"/>
              <a:tabLst>
                <a:tab pos="354013" algn="l"/>
              </a:tabLst>
            </a:pP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b)	Wat is de stroomsterkte van gaspit drie</a:t>
            </a:r>
          </a:p>
          <a:p>
            <a:pPr>
              <a:tabLst>
                <a:tab pos="354013" algn="l"/>
              </a:tabLst>
            </a:pPr>
            <a:endParaRPr lang="nl-NL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755576" y="3212976"/>
            <a:ext cx="23568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0,25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³/min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1,25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³/min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2,5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³/min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14,75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³/min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16,25 dm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³/min</a:t>
            </a: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eriod"/>
            </a:pP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eriod"/>
            </a:pPr>
            <a:endParaRPr lang="nl-N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5090884" y="1484784"/>
            <a:ext cx="367240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5841988" y="1602094"/>
                <a:ext cx="13063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𝑡𝑜𝑒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/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988" y="1602094"/>
                <a:ext cx="1306383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5853398" y="2027748"/>
                <a:ext cx="2465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𝑡𝑜𝑒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=15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𝑑𝑚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/10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𝑚𝑖𝑛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398" y="2027748"/>
                <a:ext cx="2465098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5853398" y="2409764"/>
                <a:ext cx="2256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𝑡𝑜𝑒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=1,5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𝑑𝑚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/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𝑚𝑖𝑛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398" y="2409764"/>
                <a:ext cx="225670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fgeronde rechthoek 14"/>
          <p:cNvSpPr/>
          <p:nvPr/>
        </p:nvSpPr>
        <p:spPr>
          <a:xfrm>
            <a:off x="5076056" y="3212976"/>
            <a:ext cx="3672408" cy="2592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4" name="Rechte verbindingslijn 3"/>
          <p:cNvCxnSpPr/>
          <p:nvPr/>
        </p:nvCxnSpPr>
        <p:spPr>
          <a:xfrm>
            <a:off x="5364088" y="4509120"/>
            <a:ext cx="9361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6168020" y="4509120"/>
            <a:ext cx="148847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6852567" y="4005064"/>
            <a:ext cx="9361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6852567" y="5013176"/>
            <a:ext cx="9361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V="1">
            <a:off x="6300192" y="4005064"/>
            <a:ext cx="612068" cy="5040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Rechte verbindingslijn 24"/>
          <p:cNvCxnSpPr/>
          <p:nvPr/>
        </p:nvCxnSpPr>
        <p:spPr>
          <a:xfrm>
            <a:off x="6300192" y="4509120"/>
            <a:ext cx="552375" cy="5040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5076056" y="4139788"/>
            <a:ext cx="1325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1,5 dm³/min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7322881" y="3539916"/>
            <a:ext cx="1442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0,75 dm³/min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286279" y="4107522"/>
            <a:ext cx="1325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0,5 dm³/min</a:t>
            </a:r>
          </a:p>
        </p:txBody>
      </p:sp>
    </p:spTree>
    <p:extLst>
      <p:ext uri="{BB962C8B-B14F-4D97-AF65-F5344CB8AC3E}">
        <p14:creationId xmlns:p14="http://schemas.microsoft.com/office/powerpoint/2010/main" val="242426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3" grpId="0"/>
      <p:bldP spid="14" grpId="0"/>
      <p:bldP spid="15" grpId="0" animBg="1"/>
      <p:bldP spid="21" grpId="0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548680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indent="-446088"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11.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Door een slang stroomt 40 L water per min.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Jan merkt dat de slang te kort is en hij verlengt hem met een tweede slang.  De diameter van de slang is de helft.</a:t>
            </a:r>
          </a:p>
          <a:p>
            <a:pPr marL="354013" indent="-354013">
              <a:buAutoNum type="arabicPeriod" startAt="10"/>
              <a:tabLst>
                <a:tab pos="354013" algn="l"/>
              </a:tabLst>
            </a:pP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tabLst>
                <a:tab pos="354013" algn="l"/>
              </a:tabLst>
            </a:pP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</a:t>
            </a:r>
          </a:p>
          <a:p>
            <a:pPr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Wat kan je vertellen over de stroomsterkte</a:t>
            </a:r>
          </a:p>
          <a:p>
            <a:pPr>
              <a:tabLst>
                <a:tab pos="354013" algn="l"/>
              </a:tabLst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090772" y="2708920"/>
            <a:ext cx="29610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Een kwart</a:t>
            </a: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 helft</a:t>
            </a:r>
            <a:endParaRPr lang="nl-N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Even  groot</a:t>
            </a: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Twee maal zo groot</a:t>
            </a: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Vier maal zo groot</a:t>
            </a: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Kan je niet zeggen</a:t>
            </a:r>
          </a:p>
          <a:p>
            <a:pPr marL="342900" indent="-342900">
              <a:buAutoNum type="alphaUcPeriod"/>
            </a:pP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eriod"/>
            </a:pPr>
            <a:endParaRPr lang="nl-N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5471591" y="1340768"/>
            <a:ext cx="3202931" cy="10406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5393304" y="1458078"/>
                <a:ext cx="3281218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𝐴𝑙𝑠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𝑖𝑘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𝑒𝑒𝑛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𝑡𝑜𝑛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𝑣𝑢𝑙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𝑤𝑎𝑡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𝑤𝑒𝑒𝑡</m:t>
                      </m:r>
                    </m:oMath>
                  </m:oMathPara>
                </a14:m>
                <a:endParaRPr lang="en-US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𝑗𝑒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𝑑𝑎𝑛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𝑣𝑎𝑛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𝑑𝑒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𝑠𝑛𝑒𝑙h𝑒𝑖𝑑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𝑤𝑎𝑎𝑟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𝑗𝑒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𝑑𝑒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𝑡𝑜𝑛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𝑚𝑒𝑒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𝑣𝑢𝑙𝑡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304" y="1458078"/>
                <a:ext cx="3281218" cy="923330"/>
              </a:xfrm>
              <a:prstGeom prst="rect">
                <a:avLst/>
              </a:prstGeom>
              <a:blipFill rotWithShape="1">
                <a:blip r:embed="rId5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67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indent="-446088">
              <a:tabLst>
                <a:tab pos="354013" algn="l"/>
              </a:tabLst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11.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Door een slang stroomt 40 L water per min.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Jan merkt dat de slang te kort is en hij  verlengt hem met een tweede slang.  De diameter van de slang is de helft.</a:t>
            </a:r>
          </a:p>
          <a:p>
            <a:pPr marL="354013" indent="-354013">
              <a:buAutoNum type="arabicPeriod" startAt="10"/>
              <a:tabLst>
                <a:tab pos="354013" algn="l"/>
              </a:tabLst>
            </a:pP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tabLst>
                <a:tab pos="354013" algn="l"/>
              </a:tabLst>
            </a:pP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  Wat kan je vertellen over de snelheid van het water in de slang</a:t>
            </a:r>
          </a:p>
          <a:p>
            <a:pPr>
              <a:tabLst>
                <a:tab pos="354013" algn="l"/>
              </a:tabLst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090772" y="2708920"/>
            <a:ext cx="296100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Een kwart</a:t>
            </a: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 helft</a:t>
            </a:r>
            <a:endParaRPr lang="nl-N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Even  groot</a:t>
            </a: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Twee maal zo groot</a:t>
            </a: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Vier maal zo groot</a:t>
            </a:r>
          </a:p>
          <a:p>
            <a:pPr marL="342900" indent="-342900">
              <a:buFontTx/>
              <a:buAutoNum type="alphaUcPeriod"/>
            </a:pPr>
            <a:r>
              <a:rPr lang="nl-N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Kan je niet zeggen</a:t>
            </a:r>
          </a:p>
          <a:p>
            <a:pPr marL="342900" indent="-342900">
              <a:buAutoNum type="alphaUcPeriod"/>
            </a:pPr>
            <a:endParaRPr lang="nl-NL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eriod"/>
            </a:pPr>
            <a:endParaRPr lang="nl-N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5126290" y="2024844"/>
            <a:ext cx="367240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5165972" y="2247255"/>
                <a:ext cx="36327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𝑤𝑎𝑡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𝑤𝑒𝑒𝑡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𝑗𝑒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𝑜𝑣𝑒𝑟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𝑑𝑒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𝑣𝑒𝑟h𝑜𝑢𝑑𝑖𝑛𝑔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𝑣𝑎𝑛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𝑑𝑒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𝑜𝑝𝑝𝑒𝑟𝑣𝑙𝑎𝑘𝑡𝑒</m:t>
                      </m:r>
                      <m:r>
                        <a:rPr lang="en-US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nl-NL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972" y="2247255"/>
                <a:ext cx="3632726" cy="646331"/>
              </a:xfrm>
              <a:prstGeom prst="rect">
                <a:avLst/>
              </a:prstGeom>
              <a:blipFill rotWithShape="1">
                <a:blip r:embed="rId5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8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88204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1. Om energie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 bereken in joule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,</a:t>
            </a:r>
            <a:b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/>
            </a:r>
            <a:b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	</a:t>
            </a: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arenR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zet 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je het vermogen in de eenheid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kW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en de tijd in de eenheid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h</a:t>
            </a:r>
            <a:b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arenR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zet  je het vermogen in de eenheid J en de tijd in de eenheid s</a:t>
            </a:r>
            <a:b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arenR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zet  je het vermogen in de eenheid W en de tijd in de eenheid s</a:t>
            </a:r>
            <a:b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arenR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zet  je het vermogen in de eenheid N en de tijd in de eenheid s</a:t>
            </a:r>
          </a:p>
          <a:p>
            <a:pPr marL="342900" indent="-342900">
              <a:buAutoNum type="alphaUcParenR"/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5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18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1268760"/>
            <a:ext cx="3816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2"/>
                </a:solidFill>
              </a:rPr>
              <a:t>1 J = 1 </a:t>
            </a:r>
            <a:r>
              <a:rPr lang="en-US" sz="2800" dirty="0" err="1" smtClean="0">
                <a:solidFill>
                  <a:schemeClr val="bg2"/>
                </a:solidFill>
              </a:rPr>
              <a:t>Ws</a:t>
            </a:r>
            <a:endParaRPr lang="en-US" sz="2800" dirty="0" smtClean="0">
              <a:solidFill>
                <a:schemeClr val="bg2"/>
              </a:solidFill>
            </a:endParaRPr>
          </a:p>
          <a:p>
            <a:endParaRPr lang="en-US" sz="2800" dirty="0">
              <a:solidFill>
                <a:schemeClr val="bg2"/>
              </a:solidFill>
            </a:endParaRPr>
          </a:p>
          <a:p>
            <a:r>
              <a:rPr lang="en-US" sz="2800" dirty="0" smtClean="0">
                <a:solidFill>
                  <a:schemeClr val="bg2"/>
                </a:solidFill>
              </a:rPr>
              <a:t>E = P x t</a:t>
            </a:r>
          </a:p>
          <a:p>
            <a:endParaRPr lang="en-US" sz="2800" dirty="0">
              <a:solidFill>
                <a:schemeClr val="bg2"/>
              </a:solidFill>
            </a:endParaRPr>
          </a:p>
          <a:p>
            <a:r>
              <a:rPr lang="en-US" sz="2800" dirty="0" smtClean="0">
                <a:solidFill>
                  <a:schemeClr val="bg2"/>
                </a:solidFill>
              </a:rPr>
              <a:t>1 </a:t>
            </a:r>
            <a:r>
              <a:rPr lang="en-US" sz="2800" dirty="0" err="1" smtClean="0">
                <a:solidFill>
                  <a:schemeClr val="bg2"/>
                </a:solidFill>
              </a:rPr>
              <a:t>Ws</a:t>
            </a:r>
            <a:r>
              <a:rPr lang="en-US" sz="2800" dirty="0" smtClean="0">
                <a:solidFill>
                  <a:schemeClr val="bg2"/>
                </a:solidFill>
              </a:rPr>
              <a:t> = 1 </a:t>
            </a:r>
            <a:r>
              <a:rPr lang="en-US" sz="2800" dirty="0" smtClean="0">
                <a:solidFill>
                  <a:srgbClr val="FFFF00"/>
                </a:solidFill>
              </a:rPr>
              <a:t>W</a:t>
            </a:r>
            <a:r>
              <a:rPr lang="en-US" sz="2800" dirty="0" smtClean="0">
                <a:solidFill>
                  <a:schemeClr val="bg2"/>
                </a:solidFill>
              </a:rPr>
              <a:t> x 1 </a:t>
            </a:r>
            <a:r>
              <a:rPr lang="en-US" sz="2800" dirty="0" smtClean="0">
                <a:solidFill>
                  <a:srgbClr val="FFFF00"/>
                </a:solidFill>
              </a:rPr>
              <a:t>s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48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2.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Om elektrische energie te berekenen in kWh,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/>
            </a:r>
            <a:b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	</a:t>
            </a: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arenR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zet 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je het vermogen in de eenheid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kW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en de tijd in de eenheid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h</a:t>
            </a:r>
          </a:p>
          <a:p>
            <a:pPr marL="342900" indent="-342900">
              <a:buAutoNum type="alphaUcParenR"/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42900" indent="-342900">
              <a:buAutoNum type="alphaUcParenR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zet  je het vermogen in de eenheid J en de tijd in de eenheid s</a:t>
            </a:r>
          </a:p>
          <a:p>
            <a:pPr marL="342900" indent="-342900">
              <a:buAutoNum type="alphaUcParenR"/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arenR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zet  je het vermogen in de eenheid W en de tijd in de eenheid s</a:t>
            </a:r>
          </a:p>
          <a:p>
            <a:pPr marL="342900" indent="-342900">
              <a:buFontTx/>
              <a:buAutoNum type="alphaUcParenR"/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Tx/>
              <a:buAutoNum type="alphaUcParenR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zet  je het vermogen in de eenheid N en de tijd in de eenheid s</a:t>
            </a:r>
          </a:p>
          <a:p>
            <a:pPr marL="342900" indent="-342900">
              <a:buAutoNum type="alphaUcParenR"/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5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6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755576" y="1268760"/>
            <a:ext cx="38164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2"/>
                </a:solidFill>
              </a:rPr>
              <a:t>1 kWh</a:t>
            </a:r>
          </a:p>
          <a:p>
            <a:endParaRPr lang="en-US" sz="2800" dirty="0">
              <a:solidFill>
                <a:schemeClr val="bg2"/>
              </a:solidFill>
            </a:endParaRPr>
          </a:p>
          <a:p>
            <a:r>
              <a:rPr lang="en-US" sz="2800" dirty="0" smtClean="0">
                <a:solidFill>
                  <a:schemeClr val="bg2"/>
                </a:solidFill>
              </a:rPr>
              <a:t>E = P x t</a:t>
            </a:r>
          </a:p>
          <a:p>
            <a:endParaRPr lang="en-US" sz="2800" dirty="0">
              <a:solidFill>
                <a:schemeClr val="bg2"/>
              </a:solidFill>
            </a:endParaRPr>
          </a:p>
          <a:p>
            <a:r>
              <a:rPr lang="en-US" sz="2800" dirty="0" smtClean="0">
                <a:solidFill>
                  <a:schemeClr val="bg2"/>
                </a:solidFill>
              </a:rPr>
              <a:t>1 kWh = 1 </a:t>
            </a:r>
            <a:r>
              <a:rPr lang="en-US" sz="2800" dirty="0" smtClean="0">
                <a:solidFill>
                  <a:srgbClr val="FFFF00"/>
                </a:solidFill>
              </a:rPr>
              <a:t>kW</a:t>
            </a:r>
            <a:r>
              <a:rPr lang="en-US" sz="2800" dirty="0" smtClean="0">
                <a:solidFill>
                  <a:schemeClr val="bg2"/>
                </a:solidFill>
              </a:rPr>
              <a:t> x 1 </a:t>
            </a:r>
            <a:r>
              <a:rPr lang="en-US" sz="2800" dirty="0" smtClean="0">
                <a:solidFill>
                  <a:srgbClr val="FFFF00"/>
                </a:solidFill>
              </a:rPr>
              <a:t>h</a:t>
            </a:r>
            <a:endParaRPr lang="nl-NL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1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3600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4.         5.400.000 	J  =	</a:t>
            </a:r>
          </a:p>
          <a:p>
            <a:pPr marL="342900" indent="-342900">
              <a:buAutoNum type="alphaUcParenR"/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1,5 kWh</a:t>
            </a: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1500 kWh</a:t>
            </a: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5.400 MJ</a:t>
            </a: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5.400.000 kWh</a:t>
            </a:r>
          </a:p>
          <a:p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5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4668443" y="2175788"/>
            <a:ext cx="5769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5.400.000 J = 5.400 </a:t>
            </a:r>
            <a:r>
              <a:rPr lang="nl-NL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kWs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= 1,5 kWh</a:t>
            </a: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Gekromde PIJL-OMLAAG 2"/>
          <p:cNvSpPr/>
          <p:nvPr/>
        </p:nvSpPr>
        <p:spPr>
          <a:xfrm>
            <a:off x="7139127" y="1714168"/>
            <a:ext cx="1015497" cy="2839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Gekromde PIJL-OMLAAG 8"/>
          <p:cNvSpPr/>
          <p:nvPr/>
        </p:nvSpPr>
        <p:spPr>
          <a:xfrm>
            <a:off x="5386518" y="1724586"/>
            <a:ext cx="1015497" cy="2839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386519" y="1268760"/>
            <a:ext cx="1186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/1000</a:t>
            </a: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116697" y="1268760"/>
            <a:ext cx="11862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/3600</a:t>
            </a: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46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  <p:bldP spid="4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3384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5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     900.000 </a:t>
            </a:r>
            <a:r>
              <a:rPr lang="nl-NL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Ws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=	</a:t>
            </a:r>
          </a:p>
          <a:p>
            <a:pPr marL="342900" indent="-342900">
              <a:buAutoNum type="alphaUcParenR"/>
            </a:pP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250 kWh</a:t>
            </a: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0,25 kWh</a:t>
            </a: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9000 J</a:t>
            </a: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2000 kWh</a:t>
            </a:r>
          </a:p>
          <a:p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5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4668444" y="2175788"/>
            <a:ext cx="5394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900.000 </a:t>
            </a:r>
            <a:r>
              <a:rPr lang="nl-NL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Ws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= 900 </a:t>
            </a:r>
            <a:r>
              <a:rPr lang="nl-NL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kWs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= 0,25 kWh</a:t>
            </a: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Gekromde PIJL-OMLAAG 2"/>
          <p:cNvSpPr/>
          <p:nvPr/>
        </p:nvSpPr>
        <p:spPr>
          <a:xfrm>
            <a:off x="7388204" y="1839893"/>
            <a:ext cx="954568" cy="2839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Gekromde PIJL-OMLAAG 8"/>
          <p:cNvSpPr/>
          <p:nvPr/>
        </p:nvSpPr>
        <p:spPr>
          <a:xfrm>
            <a:off x="5863803" y="1850311"/>
            <a:ext cx="954568" cy="2839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863803" y="1394485"/>
            <a:ext cx="1115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/1000</a:t>
            </a: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365773" y="1394485"/>
            <a:ext cx="1115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/3600</a:t>
            </a: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16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9" grpId="0" animBg="1"/>
      <p:bldP spid="4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323528" y="764704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6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     7,2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	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MJ  =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	</a:t>
            </a: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1"/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7,2 </a:t>
            </a:r>
            <a:r>
              <a:rPr lang="nl-NL" sz="2400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Ws</a:t>
            </a: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 kWh</a:t>
            </a: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7200 J</a:t>
            </a:r>
          </a:p>
          <a:p>
            <a:pPr marL="800100" lvl="1" indent="-342900">
              <a:buFont typeface="+mj-lt"/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2000 kWh</a:t>
            </a:r>
          </a:p>
          <a:p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5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5076056" y="2175788"/>
            <a:ext cx="3451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7,2 MJ  = 7200 kJ  = 2 kWh</a:t>
            </a: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Gekromde PIJL-OMLAAG 7"/>
          <p:cNvSpPr/>
          <p:nvPr/>
        </p:nvSpPr>
        <p:spPr>
          <a:xfrm>
            <a:off x="7031600" y="1714168"/>
            <a:ext cx="792088" cy="2839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Gekromde PIJL-OMLAAG 8"/>
          <p:cNvSpPr/>
          <p:nvPr/>
        </p:nvSpPr>
        <p:spPr>
          <a:xfrm>
            <a:off x="5708766" y="1724586"/>
            <a:ext cx="792088" cy="28396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708766" y="1268760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x1000</a:t>
            </a: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009169" y="1268760"/>
            <a:ext cx="925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/3600</a:t>
            </a: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46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Energiebronnen en soorten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Rechthoek 23"/>
          <p:cNvSpPr/>
          <p:nvPr/>
        </p:nvSpPr>
        <p:spPr>
          <a:xfrm>
            <a:off x="63500" y="821887"/>
            <a:ext cx="89009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/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7.  In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Zwitserland is het totale door waterkracht opgewekte elektrische vermogen 60 MW.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Dit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dekt 2, 7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% van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de energiebehoefte.</a:t>
            </a:r>
            <a:b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54013"/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Bereken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hoeveel elektrisch vermogen in Zwitserland </a:t>
            </a: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dat in </a:t>
            </a:r>
            <a:r>
              <a:rPr lang="nl-NL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totaal wordt opgewekt. </a:t>
            </a:r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54013"/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696913" indent="-342900"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1,62 MW</a:t>
            </a:r>
          </a:p>
          <a:p>
            <a:pPr marL="696913" indent="-342900"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2222 MW</a:t>
            </a:r>
          </a:p>
          <a:p>
            <a:pPr marL="696913" indent="-342900"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2162 MW</a:t>
            </a:r>
          </a:p>
          <a:p>
            <a:pPr marL="696913" indent="-342900"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22 MW</a:t>
            </a:r>
          </a:p>
          <a:p>
            <a:pPr marL="696913" indent="-342900">
              <a:buAutoNum type="alphaUcPeriod"/>
            </a:pPr>
            <a:r>
              <a:rPr lang="nl-NL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162 MW	</a:t>
            </a:r>
          </a:p>
          <a:p>
            <a:pPr lvl="1"/>
            <a:endParaRPr lang="nl-NL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1"/>
            <a:endParaRPr lang="nl-NL" sz="2400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5" name="PRS Question Icon" descr="PRS Question Icon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"/>
            <a:ext cx="406400" cy="406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3995936" y="2924944"/>
                <a:ext cx="44065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40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𝑤𝑎𝑡𝑒𝑟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𝑡𝑜𝑡𝑎𝑎𝑙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𝑝𝑒𝑟𝑐𝑒𝑛𝑡𝑎𝑔𝑒</m:t>
                      </m:r>
                    </m:oMath>
                  </m:oMathPara>
                </a14:m>
                <a:endParaRPr lang="nl-NL" sz="2400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924944"/>
                <a:ext cx="4406527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4038961" y="3495070"/>
                <a:ext cx="41334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𝑡𝑜𝑡𝑎𝑎𝑙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nl-NL" sz="240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5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𝑤𝑎𝑡𝑒𝑟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/</m:t>
                      </m:r>
                      <m:r>
                        <a:rPr lang="en-US" sz="2400" b="0" i="1" smtClean="0">
                          <a:solidFill>
                            <a:schemeClr val="accent5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𝑝𝑒𝑟𝑐𝑒𝑛𝑡𝑎𝑔𝑒</m:t>
                      </m:r>
                    </m:oMath>
                  </m:oMathPara>
                </a14:m>
                <a:endParaRPr lang="nl-NL" sz="2400" dirty="0" smtClean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961" y="3495070"/>
                <a:ext cx="4133439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4067944" y="4193754"/>
                <a:ext cx="32954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5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</a:rPr>
                          <m:t>𝑡𝑜𝑡𝑎𝑎𝑙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6</m:t>
                    </m:r>
                    <m:r>
                      <a:rPr lang="en-US" sz="2400" b="0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0 </m:t>
                    </m:r>
                    <m:r>
                      <a:rPr lang="en-US" sz="2400" b="0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𝑀𝑊</m:t>
                    </m:r>
                    <m:r>
                      <a:rPr lang="en-US" sz="2400" b="0" i="1" smtClean="0"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  <a:latin typeface="Cambria Math"/>
                      </a:rPr>
                      <m:t>/</m:t>
                    </m:r>
                  </m:oMath>
                </a14:m>
                <a:r>
                  <a:rPr lang="nl-NL" sz="2400" dirty="0" smtClean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rPr>
                  <a:t>0,027</a:t>
                </a:r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193754"/>
                <a:ext cx="3295454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370" t="-10526" r="-1664" b="-2894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746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TIMER" val="01:00"/>
  <p:tag name="QUESTIONANSWEROPTIONS" val="0"/>
  <p:tag name="QUESTIONCHOICES" val="2"/>
  <p:tag name="VERSION" val="5.00"/>
  <p:tag name="QUESTIONCHOICESTYPE" val="1"/>
  <p:tag name="QUESTIONANSWER" val="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ANSWEROPTIONS" val="0"/>
  <p:tag name="QUESTIONCHOICESTYPE" val="1"/>
  <p:tag name="QUESTIONTIMER" val="03:00"/>
  <p:tag name="QUESTIONCHOICES" val="3"/>
  <p:tag name="VERSION" val="5.00"/>
  <p:tag name="QUESTIONANSWER" val="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ANSWEROPTIONS" val="0"/>
  <p:tag name="QUESTIONCHOICESTYPE" val="1"/>
  <p:tag name="QUESTIONTIMER" val="03:00"/>
  <p:tag name="QUESTIONANSWER" val="C"/>
  <p:tag name="QUESTIONCHOICES" val="4"/>
  <p:tag name="VERSION" val="5.0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ANSWEROPTIONS" val="0"/>
  <p:tag name="QUESTIONCHOICESTYPE" val="1"/>
  <p:tag name="QUESTIONTIMER" val="03:00"/>
  <p:tag name="QUESTIONCHOICES" val="4"/>
  <p:tag name="VERSION" val="5.00"/>
  <p:tag name="QUESTIONANSWER" val="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TIMER" val="01:00"/>
  <p:tag name="QUESTIONANSWEROPTIONS" val="0"/>
  <p:tag name="QUESTIONCHOICES" val="2"/>
  <p:tag name="VERSION" val="5.00"/>
  <p:tag name="QUESTIONCHOICESTYPE" val="1"/>
  <p:tag name="QUESTIONANSWER" val="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TIMER" val="01:00"/>
  <p:tag name="QUESTIONANSWEROPTIONS" val="0"/>
  <p:tag name="QUESTIONCHOICES" val="2"/>
  <p:tag name="VERSION" val="5.00"/>
  <p:tag name="QUESTIONCHOICESTYPE" val="1"/>
  <p:tag name="QUESTIONANSWER" val="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TIMER" val="01:00"/>
  <p:tag name="QUESTIONANSWEROPTIONS" val="0"/>
  <p:tag name="QUESTIONCHOICES" val="2"/>
  <p:tag name="VERSION" val="5.00"/>
  <p:tag name="QUESTIONCHOICESTYPE" val="1"/>
  <p:tag name="QUESTIONANSWER" val="B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TIMER" val="01:00"/>
  <p:tag name="QUESTIONANSWEROPTIONS" val="0"/>
  <p:tag name="QUESTIONCHOICES" val="2"/>
  <p:tag name="VERSION" val="5.00"/>
  <p:tag name="QUESTIONCHOICESTYPE" val="1"/>
  <p:tag name="QUESTIONANSWER" val="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TIMER" val="01:00"/>
  <p:tag name="QUESTIONANSWEROPTIONS" val="0"/>
  <p:tag name="QUESTIONCHOICESTYPE" val="1"/>
  <p:tag name="QUESTIONCHOICES" val="3"/>
  <p:tag name="VERSION" val="5.00"/>
  <p:tag name="QUESTIONANSWER" val="B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ANSWEROPTIONS" val="0"/>
  <p:tag name="QUESTIONCHOICES" val="2"/>
  <p:tag name="VERSION" val="5.00"/>
  <p:tag name="QUESTIONCHOICESTYPE" val="1"/>
  <p:tag name="QUESTIONANSWER" val="D"/>
  <p:tag name="QUESTIONTIMER" val="03:0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ANSWEROPTIONS" val="0"/>
  <p:tag name="QUESTIONCHOICESTYPE" val="1"/>
  <p:tag name="QUESTIONANSWER" val="D"/>
  <p:tag name="QUESTIONTIMER" val="03:00"/>
  <p:tag name="QUESTIONCHOICES" val="3"/>
  <p:tag name="VERSION" val="5.0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TYPE" val="0"/>
  <p:tag name="QUESTIONCHANCES" val="2"/>
  <p:tag name="QUESTIONPOINTS" val="1"/>
  <p:tag name="QUESTIONANSWEROPTIONS" val="0"/>
  <p:tag name="QUESTIONCHOICESTYPE" val="1"/>
  <p:tag name="QUESTIONTIMER" val="03:00"/>
  <p:tag name="QUESTIONCHOICES" val="6"/>
  <p:tag name="VERSION" val="5.00"/>
  <p:tag name="QUESTIONANSWER" val="D"/>
</p:tagLst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769</Words>
  <Application>Microsoft Office PowerPoint</Application>
  <PresentationFormat>Diavoorstelling (4:3)</PresentationFormat>
  <Paragraphs>164</Paragraphs>
  <Slides>17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9" baseType="lpstr">
      <vt:lpstr>Kantoorthema</vt:lpstr>
      <vt:lpstr>Vergelijking</vt:lpstr>
      <vt:lpstr>Energie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tomassen</dc:creator>
  <cp:lastModifiedBy>Wim tomassen</cp:lastModifiedBy>
  <cp:revision>34</cp:revision>
  <dcterms:created xsi:type="dcterms:W3CDTF">2011-05-22T14:06:16Z</dcterms:created>
  <dcterms:modified xsi:type="dcterms:W3CDTF">2013-01-08T21:46:24Z</dcterms:modified>
</cp:coreProperties>
</file>