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9" r:id="rId3"/>
    <p:sldId id="264" r:id="rId4"/>
    <p:sldId id="257" r:id="rId5"/>
    <p:sldId id="265" r:id="rId6"/>
    <p:sldId id="258" r:id="rId7"/>
    <p:sldId id="266" r:id="rId8"/>
    <p:sldId id="260" r:id="rId9"/>
    <p:sldId id="261" r:id="rId10"/>
    <p:sldId id="267" r:id="rId11"/>
    <p:sldId id="262" r:id="rId12"/>
    <p:sldId id="268" r:id="rId13"/>
    <p:sldId id="263" r:id="rId14"/>
    <p:sldId id="269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D43F3-5111-41C4-8EBE-581B6E60C94F}" type="datetimeFigureOut">
              <a:rPr lang="nl-NL" smtClean="0"/>
              <a:pPr/>
              <a:t>8-1-2013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652D85-7F38-4528-A824-B60A60C7837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85762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1E82-8F56-4406-A8B7-E9B3931BADDE}" type="datetimeFigureOut">
              <a:rPr lang="nl-NL" smtClean="0"/>
              <a:pPr/>
              <a:t>8-1-2013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4CF3-7D75-4B8B-9026-7D7DD69B51B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1E82-8F56-4406-A8B7-E9B3931BADDE}" type="datetimeFigureOut">
              <a:rPr lang="nl-NL" smtClean="0"/>
              <a:pPr/>
              <a:t>8-1-2013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4CF3-7D75-4B8B-9026-7D7DD69B51B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1E82-8F56-4406-A8B7-E9B3931BADDE}" type="datetimeFigureOut">
              <a:rPr lang="nl-NL" smtClean="0"/>
              <a:pPr/>
              <a:t>8-1-2013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4CF3-7D75-4B8B-9026-7D7DD69B51B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1E82-8F56-4406-A8B7-E9B3931BADDE}" type="datetimeFigureOut">
              <a:rPr lang="nl-NL" smtClean="0"/>
              <a:pPr/>
              <a:t>8-1-2013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4CF3-7D75-4B8B-9026-7D7DD69B51B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1E82-8F56-4406-A8B7-E9B3931BADDE}" type="datetimeFigureOut">
              <a:rPr lang="nl-NL" smtClean="0"/>
              <a:pPr/>
              <a:t>8-1-2013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4CF3-7D75-4B8B-9026-7D7DD69B51B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1E82-8F56-4406-A8B7-E9B3931BADDE}" type="datetimeFigureOut">
              <a:rPr lang="nl-NL" smtClean="0"/>
              <a:pPr/>
              <a:t>8-1-2013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4CF3-7D75-4B8B-9026-7D7DD69B51B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1E82-8F56-4406-A8B7-E9B3931BADDE}" type="datetimeFigureOut">
              <a:rPr lang="nl-NL" smtClean="0"/>
              <a:pPr/>
              <a:t>8-1-2013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4CF3-7D75-4B8B-9026-7D7DD69B51B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1E82-8F56-4406-A8B7-E9B3931BADDE}" type="datetimeFigureOut">
              <a:rPr lang="nl-NL" smtClean="0"/>
              <a:pPr/>
              <a:t>8-1-2013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4CF3-7D75-4B8B-9026-7D7DD69B51B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1E82-8F56-4406-A8B7-E9B3931BADDE}" type="datetimeFigureOut">
              <a:rPr lang="nl-NL" smtClean="0"/>
              <a:pPr/>
              <a:t>8-1-2013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4CF3-7D75-4B8B-9026-7D7DD69B51B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1E82-8F56-4406-A8B7-E9B3931BADDE}" type="datetimeFigureOut">
              <a:rPr lang="nl-NL" smtClean="0"/>
              <a:pPr/>
              <a:t>8-1-2013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4CF3-7D75-4B8B-9026-7D7DD69B51B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1E82-8F56-4406-A8B7-E9B3931BADDE}" type="datetimeFigureOut">
              <a:rPr lang="nl-NL" smtClean="0"/>
              <a:pPr/>
              <a:t>8-1-2013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84CF3-7D75-4B8B-9026-7D7DD69B51B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D1E82-8F56-4406-A8B7-E9B3931BADDE}" type="datetimeFigureOut">
              <a:rPr lang="nl-NL" smtClean="0"/>
              <a:pPr/>
              <a:t>8-1-2013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84CF3-7D75-4B8B-9026-7D7DD69B51B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Oefenvragen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Hst. 3 paragraaf 1 t/m 3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136904" cy="1143000"/>
          </a:xfrm>
        </p:spPr>
        <p:txBody>
          <a:bodyPr>
            <a:noAutofit/>
          </a:bodyPr>
          <a:lstStyle/>
          <a:p>
            <a:r>
              <a:rPr lang="nl-NL" sz="2800" dirty="0"/>
              <a:t>Een spaarlamp verbruikt 60 J aan elektrische energie in 5 seconden. Wat is het vermogen van de spaarlamp uitgedrukt in Watt?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	</a:t>
            </a:r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67544" y="260648"/>
            <a:ext cx="81369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 smtClean="0"/>
              <a:t>Een spaarlamp verbruikt </a:t>
            </a:r>
            <a:r>
              <a:rPr lang="nl-NL" sz="2800" dirty="0" smtClean="0">
                <a:solidFill>
                  <a:srgbClr val="FF0000"/>
                </a:solidFill>
              </a:rPr>
              <a:t>60 J </a:t>
            </a:r>
            <a:r>
              <a:rPr lang="nl-NL" sz="2800" dirty="0" smtClean="0"/>
              <a:t>aan </a:t>
            </a:r>
            <a:r>
              <a:rPr lang="nl-NL" sz="2800" dirty="0" smtClean="0">
                <a:solidFill>
                  <a:srgbClr val="C00000"/>
                </a:solidFill>
              </a:rPr>
              <a:t>elektrische energie </a:t>
            </a:r>
            <a:r>
              <a:rPr lang="nl-NL" sz="2800" dirty="0" smtClean="0"/>
              <a:t>in </a:t>
            </a:r>
            <a:r>
              <a:rPr lang="nl-NL" sz="2800" dirty="0" smtClean="0">
                <a:solidFill>
                  <a:srgbClr val="FF0000"/>
                </a:solidFill>
              </a:rPr>
              <a:t>5 seconden</a:t>
            </a:r>
            <a:r>
              <a:rPr lang="nl-NL" sz="2800" dirty="0" smtClean="0"/>
              <a:t>. Wat is het vermogen van de spaarlamp uitgedrukt in Watt?</a:t>
            </a:r>
            <a:endParaRPr lang="nl-NL" sz="2800" dirty="0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b="1" dirty="0"/>
              <a:t>E = 60 J = 60 </a:t>
            </a:r>
            <a:r>
              <a:rPr lang="nl-NL" b="1" dirty="0" smtClean="0"/>
              <a:t>Ws</a:t>
            </a:r>
          </a:p>
          <a:p>
            <a:pPr marL="0" indent="0">
              <a:buNone/>
            </a:pPr>
            <a:r>
              <a:rPr lang="nl-NL" b="1" dirty="0" smtClean="0"/>
              <a:t>P </a:t>
            </a:r>
            <a:r>
              <a:rPr lang="nl-NL" b="1" dirty="0"/>
              <a:t>= </a:t>
            </a:r>
            <a:r>
              <a:rPr lang="nl-NL" b="1" dirty="0" smtClean="0"/>
              <a:t>?</a:t>
            </a:r>
          </a:p>
          <a:p>
            <a:pPr marL="0" indent="0">
              <a:buNone/>
            </a:pPr>
            <a:r>
              <a:rPr lang="nl-NL" b="1" dirty="0" smtClean="0"/>
              <a:t>t </a:t>
            </a:r>
            <a:r>
              <a:rPr lang="nl-NL" b="1" dirty="0"/>
              <a:t>= 5 s </a:t>
            </a:r>
            <a:endParaRPr lang="nl-NL" b="1" dirty="0" smtClean="0"/>
          </a:p>
          <a:p>
            <a:pPr marL="0" indent="0">
              <a:buNone/>
            </a:pPr>
            <a:r>
              <a:rPr lang="nl-NL" b="1" dirty="0" smtClean="0"/>
              <a:t>P </a:t>
            </a:r>
            <a:r>
              <a:rPr lang="nl-NL" b="1" dirty="0"/>
              <a:t>= E : t</a:t>
            </a:r>
            <a:endParaRPr lang="nl-NL" dirty="0"/>
          </a:p>
          <a:p>
            <a:pPr marL="0" indent="0">
              <a:buNone/>
            </a:pPr>
            <a:r>
              <a:rPr lang="nl-NL" b="1" dirty="0"/>
              <a:t>P = 60Ws : 5s</a:t>
            </a:r>
            <a:endParaRPr lang="nl-NL" dirty="0"/>
          </a:p>
          <a:p>
            <a:pPr marL="0" indent="0">
              <a:buNone/>
            </a:pPr>
            <a:r>
              <a:rPr lang="nl-NL" b="1" dirty="0"/>
              <a:t>P = 12W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0611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	Een </a:t>
            </a:r>
            <a:r>
              <a:rPr lang="nl-NL" dirty="0"/>
              <a:t>televisie zet in 2 minuten 24 kJ aan elektrische energie om. </a:t>
            </a:r>
          </a:p>
          <a:p>
            <a:pPr>
              <a:buNone/>
            </a:pPr>
            <a:r>
              <a:rPr lang="nl-NL" dirty="0" smtClean="0"/>
              <a:t>	Bereken </a:t>
            </a:r>
            <a:r>
              <a:rPr lang="nl-NL" dirty="0"/>
              <a:t>het vermogen in </a:t>
            </a:r>
            <a:r>
              <a:rPr lang="nl-NL" dirty="0" err="1"/>
              <a:t>kiloWatt</a:t>
            </a:r>
            <a:r>
              <a:rPr lang="nl-NL" dirty="0"/>
              <a:t>.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496" y="260648"/>
            <a:ext cx="9144000" cy="1426170"/>
          </a:xfrm>
        </p:spPr>
        <p:txBody>
          <a:bodyPr>
            <a:noAutofit/>
          </a:bodyPr>
          <a:lstStyle/>
          <a:p>
            <a:r>
              <a:rPr lang="nl-NL" sz="3200" dirty="0"/>
              <a:t>Een televisie zet in 2 minuten 24 kJ aan elektrische energie </a:t>
            </a:r>
            <a:r>
              <a:rPr lang="nl-NL" sz="3200" dirty="0" smtClean="0"/>
              <a:t>om. Bereken </a:t>
            </a:r>
            <a:r>
              <a:rPr lang="nl-NL" sz="3200" dirty="0"/>
              <a:t>het vermogen in </a:t>
            </a:r>
            <a:r>
              <a:rPr lang="nl-NL" sz="3200" dirty="0" smtClean="0"/>
              <a:t>kW.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	</a:t>
            </a:r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36512" y="260648"/>
            <a:ext cx="9144000" cy="14261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3200" dirty="0" smtClean="0"/>
              <a:t>Een televisie zet in </a:t>
            </a:r>
            <a:r>
              <a:rPr lang="nl-NL" sz="3200" dirty="0" smtClean="0">
                <a:solidFill>
                  <a:srgbClr val="FF0000"/>
                </a:solidFill>
              </a:rPr>
              <a:t>2 minuten 24 kJ </a:t>
            </a:r>
            <a:r>
              <a:rPr lang="nl-NL" sz="3200" dirty="0" smtClean="0"/>
              <a:t>aan </a:t>
            </a:r>
            <a:r>
              <a:rPr lang="nl-NL" sz="3200" dirty="0" smtClean="0">
                <a:solidFill>
                  <a:srgbClr val="C00000"/>
                </a:solidFill>
              </a:rPr>
              <a:t>elektrische energie</a:t>
            </a:r>
            <a:r>
              <a:rPr lang="nl-NL" sz="3200" dirty="0" smtClean="0"/>
              <a:t> om. Bereken het vermogen in kW.</a:t>
            </a:r>
            <a:endParaRPr lang="nl-NL" sz="3200" dirty="0"/>
          </a:p>
        </p:txBody>
      </p:sp>
      <p:sp>
        <p:nvSpPr>
          <p:cNvPr id="5" name="Rechthoek 4"/>
          <p:cNvSpPr/>
          <p:nvPr/>
        </p:nvSpPr>
        <p:spPr>
          <a:xfrm>
            <a:off x="395536" y="1700808"/>
            <a:ext cx="83529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/>
              <a:t>E = 24 KJ = 24000 J = 24000 Ws (of 24kWs)</a:t>
            </a:r>
            <a:endParaRPr lang="nl-NL" sz="2800" dirty="0"/>
          </a:p>
          <a:p>
            <a:r>
              <a:rPr lang="nl-NL" sz="2800" b="1" dirty="0"/>
              <a:t>P = ?</a:t>
            </a:r>
            <a:endParaRPr lang="nl-NL" sz="2800" dirty="0"/>
          </a:p>
          <a:p>
            <a:r>
              <a:rPr lang="nl-NL" sz="2800" b="1" dirty="0"/>
              <a:t>t = 2 min = 120 </a:t>
            </a:r>
            <a:r>
              <a:rPr lang="nl-NL" sz="2800" b="1" dirty="0" smtClean="0"/>
              <a:t>s</a:t>
            </a:r>
          </a:p>
          <a:p>
            <a:r>
              <a:rPr lang="nl-NL" sz="2800" b="1" dirty="0" smtClean="0"/>
              <a:t>P </a:t>
            </a:r>
            <a:r>
              <a:rPr lang="nl-NL" sz="2800" b="1" dirty="0"/>
              <a:t>= E : t</a:t>
            </a:r>
            <a:endParaRPr lang="nl-NL" sz="2800" dirty="0"/>
          </a:p>
          <a:p>
            <a:r>
              <a:rPr lang="nl-NL" sz="2800" b="1" dirty="0"/>
              <a:t>P = 24000 Ws : 120 s </a:t>
            </a:r>
            <a:r>
              <a:rPr lang="nl-NL" sz="2800" b="1" dirty="0" smtClean="0"/>
              <a:t>           of 	P = 24 </a:t>
            </a:r>
            <a:r>
              <a:rPr lang="nl-NL" sz="2800" b="1" dirty="0" err="1"/>
              <a:t>kWs</a:t>
            </a:r>
            <a:r>
              <a:rPr lang="nl-NL" sz="2800" b="1" dirty="0"/>
              <a:t> : 120 </a:t>
            </a:r>
            <a:r>
              <a:rPr lang="nl-NL" sz="2800" b="1" dirty="0" smtClean="0"/>
              <a:t>s</a:t>
            </a:r>
            <a:endParaRPr lang="nl-NL" sz="2800" b="1" dirty="0"/>
          </a:p>
          <a:p>
            <a:r>
              <a:rPr lang="nl-NL" sz="2800" b="1" dirty="0" smtClean="0"/>
              <a:t>P </a:t>
            </a:r>
            <a:r>
              <a:rPr lang="nl-NL" sz="2800" b="1" dirty="0"/>
              <a:t>= 200 W = 0,2 </a:t>
            </a:r>
            <a:r>
              <a:rPr lang="nl-NL" sz="2800" b="1" dirty="0" smtClean="0"/>
              <a:t>kW		P = 0,2 kW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49945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nl-NL" dirty="0" smtClean="0"/>
              <a:t>	Een </a:t>
            </a:r>
            <a:r>
              <a:rPr lang="nl-NL" dirty="0"/>
              <a:t>voetbalstadion heeft vier lichtmasten. Aan elke lichtmast zitten 64 lampen van elk 1,0 kW. ’s Avonds bij een wedstrijd branden de lampen twee uur. De </a:t>
            </a:r>
            <a:r>
              <a:rPr lang="nl-NL" dirty="0" err="1"/>
              <a:t>kWh-prijs</a:t>
            </a:r>
            <a:r>
              <a:rPr lang="nl-NL" dirty="0"/>
              <a:t> bedraagt 7 cent.</a:t>
            </a:r>
          </a:p>
          <a:p>
            <a:pPr>
              <a:buNone/>
            </a:pPr>
            <a:r>
              <a:rPr lang="nl-NL" dirty="0"/>
              <a:t/>
            </a:r>
            <a:br>
              <a:rPr lang="nl-NL" dirty="0"/>
            </a:br>
            <a:r>
              <a:rPr lang="nl-NL" dirty="0"/>
              <a:t>Bereken de energiekosten van alle lampen samen in de twee uur dat de lichtmasten branden.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Autofit/>
          </a:bodyPr>
          <a:lstStyle/>
          <a:p>
            <a:pPr lvl="0"/>
            <a:r>
              <a:rPr lang="nl-NL" sz="2400" dirty="0"/>
              <a:t>Een voetbalstadion heeft vier lichtmasten. Aan elke lichtmast zitten 64 lampen van elk 1,0 kW. ’s Avonds bij een wedstrijd branden de lampen twee uur. De kWh-prijs bedraagt 7 cent.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3238" y="198884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b="1" dirty="0"/>
              <a:t>Eerst berekenen we het totaal aantal elektrische energie dat gebruikt is</a:t>
            </a:r>
            <a:r>
              <a:rPr lang="nl-NL" b="1" dirty="0" smtClean="0"/>
              <a:t>.</a:t>
            </a:r>
          </a:p>
          <a:p>
            <a:pPr marL="0" indent="0">
              <a:buNone/>
            </a:pPr>
            <a:r>
              <a:rPr lang="nl-NL" b="1" dirty="0" smtClean="0"/>
              <a:t>E </a:t>
            </a:r>
            <a:r>
              <a:rPr lang="nl-NL" b="1" dirty="0"/>
              <a:t>= </a:t>
            </a:r>
            <a:r>
              <a:rPr lang="nl-NL" b="1" dirty="0" smtClean="0"/>
              <a:t>?</a:t>
            </a:r>
          </a:p>
          <a:p>
            <a:pPr marL="0" indent="0">
              <a:buNone/>
            </a:pPr>
            <a:r>
              <a:rPr lang="nl-NL" b="1" dirty="0" smtClean="0"/>
              <a:t>P </a:t>
            </a:r>
            <a:r>
              <a:rPr lang="nl-NL" b="1" dirty="0"/>
              <a:t>= 4 x 64 x 1,0 kW = 256 </a:t>
            </a:r>
            <a:r>
              <a:rPr lang="nl-NL" b="1" dirty="0" smtClean="0"/>
              <a:t>kW</a:t>
            </a:r>
          </a:p>
          <a:p>
            <a:pPr marL="0" indent="0">
              <a:buNone/>
            </a:pPr>
            <a:r>
              <a:rPr lang="nl-NL" b="1" dirty="0" smtClean="0"/>
              <a:t>t </a:t>
            </a:r>
            <a:r>
              <a:rPr lang="nl-NL" b="1" dirty="0"/>
              <a:t>= 2 </a:t>
            </a:r>
            <a:r>
              <a:rPr lang="nl-NL" b="1" dirty="0" smtClean="0"/>
              <a:t>h</a:t>
            </a:r>
          </a:p>
          <a:p>
            <a:pPr marL="0" indent="0">
              <a:buNone/>
            </a:pPr>
            <a:r>
              <a:rPr lang="nl-NL" b="1" dirty="0" smtClean="0"/>
              <a:t>E </a:t>
            </a:r>
            <a:r>
              <a:rPr lang="nl-NL" b="1" dirty="0"/>
              <a:t>= P x </a:t>
            </a:r>
            <a:r>
              <a:rPr lang="nl-NL" b="1" dirty="0" smtClean="0"/>
              <a:t>t</a:t>
            </a:r>
          </a:p>
          <a:p>
            <a:pPr marL="0" indent="0">
              <a:buNone/>
            </a:pPr>
            <a:r>
              <a:rPr lang="nl-NL" b="1" dirty="0" smtClean="0"/>
              <a:t>E </a:t>
            </a:r>
            <a:r>
              <a:rPr lang="nl-NL" b="1" dirty="0"/>
              <a:t>= 256 kW x </a:t>
            </a:r>
            <a:r>
              <a:rPr lang="nl-NL" b="1" dirty="0" smtClean="0"/>
              <a:t>2h</a:t>
            </a:r>
          </a:p>
          <a:p>
            <a:pPr marL="0" indent="0">
              <a:buNone/>
            </a:pPr>
            <a:r>
              <a:rPr lang="nl-NL" b="1" dirty="0" smtClean="0"/>
              <a:t>E </a:t>
            </a:r>
            <a:r>
              <a:rPr lang="nl-NL" b="1" dirty="0"/>
              <a:t>= 512 </a:t>
            </a:r>
            <a:r>
              <a:rPr lang="nl-NL" b="1" dirty="0" smtClean="0"/>
              <a:t>kWh</a:t>
            </a:r>
          </a:p>
          <a:p>
            <a:pPr marL="0" indent="0">
              <a:buNone/>
            </a:pPr>
            <a:endParaRPr lang="nl-NL" b="1" dirty="0" smtClean="0"/>
          </a:p>
          <a:p>
            <a:pPr marL="0" indent="0">
              <a:buNone/>
            </a:pPr>
            <a:r>
              <a:rPr lang="nl-NL" b="1" dirty="0" smtClean="0"/>
              <a:t>1 </a:t>
            </a:r>
            <a:r>
              <a:rPr lang="nl-NL" b="1" dirty="0"/>
              <a:t>	kWh 	kost 		7 cent</a:t>
            </a:r>
            <a:br>
              <a:rPr lang="nl-NL" b="1" dirty="0"/>
            </a:br>
            <a:r>
              <a:rPr lang="nl-NL" b="1" dirty="0"/>
              <a:t>256	kWh	</a:t>
            </a:r>
            <a:r>
              <a:rPr lang="nl-NL" b="1" dirty="0" smtClean="0"/>
              <a:t>kost</a:t>
            </a:r>
            <a:r>
              <a:rPr lang="nl-NL" b="1" dirty="0"/>
              <a:t>		7 x 512 = 3584 </a:t>
            </a:r>
            <a:r>
              <a:rPr lang="nl-NL" b="1" dirty="0" smtClean="0"/>
              <a:t>cent</a:t>
            </a:r>
          </a:p>
          <a:p>
            <a:pPr marL="0" indent="0">
              <a:buNone/>
            </a:pPr>
            <a:r>
              <a:rPr lang="nl-NL" b="1" dirty="0" smtClean="0"/>
              <a:t>De prijs  </a:t>
            </a:r>
            <a:r>
              <a:rPr lang="nl-NL" b="1" dirty="0"/>
              <a:t>= €</a:t>
            </a:r>
            <a:r>
              <a:rPr lang="nl-NL" dirty="0"/>
              <a:t> </a:t>
            </a:r>
            <a:r>
              <a:rPr lang="nl-NL" b="1" dirty="0"/>
              <a:t>35,84</a:t>
            </a:r>
            <a:endParaRPr lang="nl-NL" dirty="0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446856" y="274638"/>
            <a:ext cx="8229600" cy="17142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400" dirty="0" smtClean="0"/>
              <a:t>Een voetbalstadion heeft </a:t>
            </a:r>
            <a:r>
              <a:rPr lang="nl-NL" sz="2400" dirty="0" smtClean="0">
                <a:solidFill>
                  <a:srgbClr val="FF0000"/>
                </a:solidFill>
              </a:rPr>
              <a:t>vier</a:t>
            </a:r>
            <a:r>
              <a:rPr lang="nl-NL" sz="2400" dirty="0" smtClean="0"/>
              <a:t> </a:t>
            </a:r>
            <a:r>
              <a:rPr lang="nl-NL" sz="2400" dirty="0" smtClean="0">
                <a:solidFill>
                  <a:srgbClr val="FF0000"/>
                </a:solidFill>
              </a:rPr>
              <a:t>lichtmasten</a:t>
            </a:r>
            <a:r>
              <a:rPr lang="nl-NL" sz="2400" dirty="0" smtClean="0"/>
              <a:t>. Aan elke lichtmast zitten </a:t>
            </a:r>
            <a:r>
              <a:rPr lang="nl-NL" sz="2400" dirty="0" smtClean="0">
                <a:solidFill>
                  <a:srgbClr val="FF0000"/>
                </a:solidFill>
              </a:rPr>
              <a:t>64 lampen </a:t>
            </a:r>
            <a:r>
              <a:rPr lang="nl-NL" sz="2400" dirty="0" smtClean="0"/>
              <a:t>van </a:t>
            </a:r>
            <a:r>
              <a:rPr lang="nl-NL" sz="2400" dirty="0" smtClean="0">
                <a:solidFill>
                  <a:srgbClr val="FF0000"/>
                </a:solidFill>
              </a:rPr>
              <a:t>elk 1,0 kW</a:t>
            </a:r>
            <a:r>
              <a:rPr lang="nl-NL" sz="2400" dirty="0" smtClean="0"/>
              <a:t>. ’s Avonds bij een wedstrijd branden de lampen </a:t>
            </a:r>
            <a:r>
              <a:rPr lang="nl-NL" sz="2400" dirty="0" smtClean="0">
                <a:solidFill>
                  <a:srgbClr val="FF0000"/>
                </a:solidFill>
              </a:rPr>
              <a:t>twee uur</a:t>
            </a:r>
            <a:r>
              <a:rPr lang="nl-NL" sz="2400" dirty="0" smtClean="0"/>
              <a:t>. De kWh-prijs bedraagt 7 cent.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302187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Je verbrandt 12 m</a:t>
            </a:r>
            <a:r>
              <a:rPr lang="nl-NL" baseline="30000" dirty="0" smtClean="0"/>
              <a:t>3</a:t>
            </a:r>
            <a:r>
              <a:rPr lang="nl-NL" dirty="0" smtClean="0"/>
              <a:t> aardgas in je centrale verwarming. De verbrandingswarmte van aardgas bedraagt 32x10</a:t>
            </a:r>
            <a:r>
              <a:rPr lang="nl-NL" baseline="30000" dirty="0" smtClean="0"/>
              <a:t>6</a:t>
            </a:r>
            <a:r>
              <a:rPr lang="nl-NL" dirty="0" smtClean="0"/>
              <a:t> J/m</a:t>
            </a:r>
            <a:r>
              <a:rPr lang="nl-NL" baseline="30000" dirty="0" smtClean="0"/>
              <a:t>3</a:t>
            </a:r>
            <a:r>
              <a:rPr lang="nl-NL" dirty="0" smtClean="0"/>
              <a:t>. 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Bereken hoeveel warmte er vrijkomt in Joule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856984" cy="1143000"/>
          </a:xfrm>
        </p:spPr>
        <p:txBody>
          <a:bodyPr>
            <a:noAutofit/>
          </a:bodyPr>
          <a:lstStyle/>
          <a:p>
            <a:r>
              <a:rPr lang="nl-NL" sz="2800" dirty="0"/>
              <a:t>Je verbrandt 12 m</a:t>
            </a:r>
            <a:r>
              <a:rPr lang="nl-NL" sz="2800" baseline="30000" dirty="0"/>
              <a:t>3</a:t>
            </a:r>
            <a:r>
              <a:rPr lang="nl-NL" sz="2800" dirty="0"/>
              <a:t> aardgas in je centrale verwarming. </a:t>
            </a:r>
            <a:r>
              <a:rPr lang="nl-NL" sz="2800" dirty="0" smtClean="0"/>
              <a:t/>
            </a:r>
            <a:br>
              <a:rPr lang="nl-NL" sz="2800" dirty="0" smtClean="0"/>
            </a:br>
            <a:r>
              <a:rPr lang="nl-NL" sz="2800" dirty="0" smtClean="0"/>
              <a:t>De </a:t>
            </a:r>
            <a:r>
              <a:rPr lang="nl-NL" sz="2800" dirty="0"/>
              <a:t>verbrandingswarmte van aardgas bedraagt 32x10</a:t>
            </a:r>
            <a:r>
              <a:rPr lang="nl-NL" sz="2800" baseline="30000" dirty="0"/>
              <a:t>6</a:t>
            </a:r>
            <a:r>
              <a:rPr lang="nl-NL" sz="2800" dirty="0"/>
              <a:t> J/m</a:t>
            </a:r>
            <a:r>
              <a:rPr lang="nl-NL" sz="2800" baseline="30000" dirty="0"/>
              <a:t>3</a:t>
            </a:r>
            <a:r>
              <a:rPr lang="nl-NL" sz="2800" dirty="0"/>
              <a:t>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Q = ?</a:t>
            </a:r>
            <a:endParaRPr lang="nl-NL" dirty="0"/>
          </a:p>
          <a:p>
            <a:r>
              <a:rPr lang="nl-NL" b="1" dirty="0"/>
              <a:t>r = 32x10</a:t>
            </a:r>
            <a:r>
              <a:rPr lang="nl-NL" b="1" baseline="30000" dirty="0"/>
              <a:t>6</a:t>
            </a:r>
            <a:r>
              <a:rPr lang="nl-NL" b="1" dirty="0"/>
              <a:t> J/m</a:t>
            </a:r>
            <a:r>
              <a:rPr lang="nl-NL" b="1" baseline="30000" dirty="0"/>
              <a:t>3</a:t>
            </a:r>
            <a:r>
              <a:rPr lang="nl-NL" b="1" dirty="0"/>
              <a:t>.</a:t>
            </a:r>
            <a:endParaRPr lang="nl-NL" dirty="0"/>
          </a:p>
          <a:p>
            <a:r>
              <a:rPr lang="nl-NL" b="1" dirty="0"/>
              <a:t>V = 12 m</a:t>
            </a:r>
            <a:r>
              <a:rPr lang="nl-NL" b="1" baseline="30000" dirty="0"/>
              <a:t>3</a:t>
            </a:r>
            <a:endParaRPr lang="nl-NL" dirty="0"/>
          </a:p>
          <a:p>
            <a:r>
              <a:rPr lang="nl-NL" b="1" dirty="0"/>
              <a:t>Q = r x V</a:t>
            </a:r>
            <a:endParaRPr lang="nl-NL" dirty="0"/>
          </a:p>
          <a:p>
            <a:r>
              <a:rPr lang="nl-NL" b="1" dirty="0"/>
              <a:t>Q = 32x10</a:t>
            </a:r>
            <a:r>
              <a:rPr lang="nl-NL" b="1" baseline="30000" dirty="0"/>
              <a:t>6</a:t>
            </a:r>
            <a:r>
              <a:rPr lang="nl-NL" b="1" dirty="0"/>
              <a:t> J/m</a:t>
            </a:r>
            <a:r>
              <a:rPr lang="nl-NL" b="1" baseline="30000" dirty="0"/>
              <a:t>3 </a:t>
            </a:r>
            <a:r>
              <a:rPr lang="nl-NL" b="1" dirty="0"/>
              <a:t>x 12 m</a:t>
            </a:r>
            <a:r>
              <a:rPr lang="nl-NL" b="1" baseline="30000" dirty="0"/>
              <a:t>3</a:t>
            </a:r>
            <a:endParaRPr lang="nl-NL" dirty="0"/>
          </a:p>
          <a:p>
            <a:r>
              <a:rPr lang="nl-NL" b="1" dirty="0"/>
              <a:t>Q = 3,84 x10</a:t>
            </a:r>
            <a:r>
              <a:rPr lang="nl-NL" b="1" baseline="30000" dirty="0"/>
              <a:t>8 </a:t>
            </a:r>
            <a:r>
              <a:rPr lang="nl-NL" b="1" dirty="0"/>
              <a:t>J</a:t>
            </a:r>
            <a:endParaRPr lang="nl-NL" dirty="0"/>
          </a:p>
          <a:p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107504" y="260648"/>
            <a:ext cx="88569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dirty="0" smtClean="0"/>
              <a:t>Je verbrandt </a:t>
            </a:r>
            <a:r>
              <a:rPr lang="nl-NL" sz="2800" b="1" dirty="0" smtClean="0">
                <a:solidFill>
                  <a:srgbClr val="FF0000"/>
                </a:solidFill>
              </a:rPr>
              <a:t>12 m</a:t>
            </a:r>
            <a:r>
              <a:rPr lang="nl-NL" sz="2800" b="1" baseline="30000" dirty="0" smtClean="0">
                <a:solidFill>
                  <a:srgbClr val="FF0000"/>
                </a:solidFill>
              </a:rPr>
              <a:t>3</a:t>
            </a:r>
            <a:r>
              <a:rPr lang="nl-NL" sz="2800" b="1" dirty="0" smtClean="0">
                <a:solidFill>
                  <a:srgbClr val="FF0000"/>
                </a:solidFill>
              </a:rPr>
              <a:t> </a:t>
            </a:r>
            <a:r>
              <a:rPr lang="nl-NL" sz="2800" dirty="0" smtClean="0"/>
              <a:t>aardgas in je centrale verwarming. </a:t>
            </a:r>
            <a:br>
              <a:rPr lang="nl-NL" sz="2800" dirty="0" smtClean="0"/>
            </a:br>
            <a:r>
              <a:rPr lang="nl-NL" sz="2800" dirty="0" smtClean="0"/>
              <a:t>De </a:t>
            </a:r>
            <a:r>
              <a:rPr lang="nl-NL" sz="2800" dirty="0" smtClean="0">
                <a:solidFill>
                  <a:schemeClr val="accent6">
                    <a:lumMod val="50000"/>
                  </a:schemeClr>
                </a:solidFill>
              </a:rPr>
              <a:t>verbrandingswarmte</a:t>
            </a:r>
            <a:r>
              <a:rPr lang="nl-NL" sz="2800" dirty="0" smtClean="0"/>
              <a:t> van aardgas bedraagt </a:t>
            </a:r>
            <a:r>
              <a:rPr lang="nl-NL" sz="2800" b="1" dirty="0" smtClean="0">
                <a:solidFill>
                  <a:srgbClr val="FF0000"/>
                </a:solidFill>
              </a:rPr>
              <a:t>32x10</a:t>
            </a:r>
            <a:r>
              <a:rPr lang="nl-NL" sz="2800" b="1" baseline="30000" dirty="0" smtClean="0">
                <a:solidFill>
                  <a:srgbClr val="FF0000"/>
                </a:solidFill>
              </a:rPr>
              <a:t>6</a:t>
            </a:r>
            <a:r>
              <a:rPr lang="nl-NL" sz="2800" b="1" dirty="0" smtClean="0">
                <a:solidFill>
                  <a:srgbClr val="FF0000"/>
                </a:solidFill>
              </a:rPr>
              <a:t> J/m</a:t>
            </a:r>
            <a:r>
              <a:rPr lang="nl-NL" sz="2800" b="1" baseline="30000" dirty="0" smtClean="0">
                <a:solidFill>
                  <a:srgbClr val="FF0000"/>
                </a:solidFill>
              </a:rPr>
              <a:t>3</a:t>
            </a:r>
            <a:r>
              <a:rPr lang="nl-NL" sz="2800" dirty="0" smtClean="0"/>
              <a:t>.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4096895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525963"/>
          </a:xfrm>
        </p:spPr>
        <p:txBody>
          <a:bodyPr/>
          <a:lstStyle/>
          <a:p>
            <a:pPr>
              <a:buNone/>
            </a:pPr>
            <a:r>
              <a:rPr lang="nl-NL" dirty="0" smtClean="0"/>
              <a:t>	Je </a:t>
            </a:r>
            <a:r>
              <a:rPr lang="nl-NL" dirty="0"/>
              <a:t>verbrandt 3 m</a:t>
            </a:r>
            <a:r>
              <a:rPr lang="nl-NL" baseline="30000" dirty="0"/>
              <a:t>3</a:t>
            </a:r>
            <a:r>
              <a:rPr lang="nl-NL" dirty="0"/>
              <a:t> </a:t>
            </a:r>
            <a:r>
              <a:rPr lang="nl-NL" dirty="0" smtClean="0"/>
              <a:t>alcohol.</a:t>
            </a:r>
            <a:br>
              <a:rPr lang="nl-NL" dirty="0" smtClean="0"/>
            </a:br>
            <a:r>
              <a:rPr lang="nl-NL" dirty="0" smtClean="0"/>
              <a:t>Hierbij </a:t>
            </a:r>
            <a:r>
              <a:rPr lang="nl-NL" dirty="0"/>
              <a:t>komt 6,6 x10</a:t>
            </a:r>
            <a:r>
              <a:rPr lang="nl-NL" baseline="30000" dirty="0"/>
              <a:t>10</a:t>
            </a:r>
            <a:r>
              <a:rPr lang="nl-NL" dirty="0"/>
              <a:t> J aan warmte vrij</a:t>
            </a:r>
            <a:br>
              <a:rPr lang="nl-NL" dirty="0"/>
            </a:br>
            <a:endParaRPr lang="nl-NL" dirty="0" smtClean="0"/>
          </a:p>
          <a:p>
            <a:pPr>
              <a:buNone/>
            </a:pPr>
            <a:r>
              <a:rPr lang="nl-NL" dirty="0" smtClean="0"/>
              <a:t>Wat </a:t>
            </a:r>
            <a:r>
              <a:rPr lang="nl-NL" dirty="0"/>
              <a:t>is de verbrandingswarmte van alcohol in J/m</a:t>
            </a:r>
            <a:r>
              <a:rPr lang="nl-NL" baseline="30000" dirty="0"/>
              <a:t>3</a:t>
            </a:r>
            <a:r>
              <a:rPr lang="nl-NL" dirty="0"/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600" dirty="0"/>
              <a:t>Je verbrandt 3 m</a:t>
            </a:r>
            <a:r>
              <a:rPr lang="nl-NL" sz="3600" baseline="30000" dirty="0"/>
              <a:t>3</a:t>
            </a:r>
            <a:r>
              <a:rPr lang="nl-NL" sz="3600" dirty="0"/>
              <a:t> alcohol.</a:t>
            </a:r>
            <a:br>
              <a:rPr lang="nl-NL" sz="3600" dirty="0"/>
            </a:br>
            <a:r>
              <a:rPr lang="nl-NL" sz="3600" dirty="0"/>
              <a:t>Hierbij komt 6,6 x10</a:t>
            </a:r>
            <a:r>
              <a:rPr lang="nl-NL" sz="3600" baseline="30000" dirty="0"/>
              <a:t>10</a:t>
            </a:r>
            <a:r>
              <a:rPr lang="nl-NL" sz="3600" dirty="0"/>
              <a:t> J aan warmte </a:t>
            </a:r>
            <a:r>
              <a:rPr lang="nl-NL" sz="3600" dirty="0" smtClean="0"/>
              <a:t>vrij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1628800"/>
            <a:ext cx="7704856" cy="4525963"/>
          </a:xfrm>
        </p:spPr>
        <p:txBody>
          <a:bodyPr/>
          <a:lstStyle/>
          <a:p>
            <a:pPr marL="0" indent="0">
              <a:buNone/>
            </a:pPr>
            <a:r>
              <a:rPr lang="nl-NL" b="1" dirty="0" smtClean="0"/>
              <a:t>Q </a:t>
            </a:r>
            <a:r>
              <a:rPr lang="nl-NL" b="1" dirty="0"/>
              <a:t>= 6,6 x10</a:t>
            </a:r>
            <a:r>
              <a:rPr lang="nl-NL" b="1" baseline="30000" dirty="0"/>
              <a:t>10</a:t>
            </a:r>
            <a:r>
              <a:rPr lang="nl-NL" b="1" dirty="0"/>
              <a:t> J</a:t>
            </a:r>
            <a:endParaRPr lang="nl-NL" dirty="0"/>
          </a:p>
          <a:p>
            <a:pPr marL="0" indent="0">
              <a:buNone/>
            </a:pPr>
            <a:r>
              <a:rPr lang="nl-NL" b="1" dirty="0" smtClean="0"/>
              <a:t>r </a:t>
            </a:r>
            <a:r>
              <a:rPr lang="nl-NL" b="1" dirty="0"/>
              <a:t>= ?</a:t>
            </a:r>
            <a:endParaRPr lang="nl-NL" dirty="0"/>
          </a:p>
          <a:p>
            <a:pPr marL="0" indent="0">
              <a:buNone/>
            </a:pPr>
            <a:r>
              <a:rPr lang="nl-NL" b="1" dirty="0" smtClean="0"/>
              <a:t>V= </a:t>
            </a:r>
            <a:r>
              <a:rPr lang="nl-NL" b="1" dirty="0"/>
              <a:t>3 m</a:t>
            </a:r>
            <a:r>
              <a:rPr lang="nl-NL" b="1" baseline="30000" dirty="0"/>
              <a:t>3</a:t>
            </a:r>
            <a:endParaRPr lang="nl-NL" dirty="0"/>
          </a:p>
          <a:p>
            <a:pPr marL="0" indent="0">
              <a:buNone/>
            </a:pPr>
            <a:r>
              <a:rPr lang="nl-NL" b="1" dirty="0" smtClean="0"/>
              <a:t>r </a:t>
            </a:r>
            <a:r>
              <a:rPr lang="nl-NL" b="1" dirty="0"/>
              <a:t>= Q : </a:t>
            </a:r>
            <a:r>
              <a:rPr lang="nl-NL" b="1" dirty="0" smtClean="0"/>
              <a:t>V</a:t>
            </a:r>
            <a:endParaRPr lang="nl-NL" dirty="0"/>
          </a:p>
          <a:p>
            <a:pPr marL="0" indent="0">
              <a:buNone/>
            </a:pPr>
            <a:r>
              <a:rPr lang="nl-NL" b="1" dirty="0" smtClean="0"/>
              <a:t>r </a:t>
            </a:r>
            <a:r>
              <a:rPr lang="nl-NL" b="1" dirty="0"/>
              <a:t>= 6,6 x10</a:t>
            </a:r>
            <a:r>
              <a:rPr lang="nl-NL" b="1" baseline="30000" dirty="0"/>
              <a:t>10</a:t>
            </a:r>
            <a:r>
              <a:rPr lang="nl-NL" b="1" dirty="0"/>
              <a:t> J : 3 m</a:t>
            </a:r>
            <a:r>
              <a:rPr lang="nl-NL" b="1" baseline="30000" dirty="0"/>
              <a:t>3</a:t>
            </a:r>
            <a:endParaRPr lang="nl-NL" dirty="0"/>
          </a:p>
          <a:p>
            <a:pPr marL="0" indent="0">
              <a:buNone/>
            </a:pPr>
            <a:r>
              <a:rPr lang="nl-NL" b="1" dirty="0" smtClean="0"/>
              <a:t>r </a:t>
            </a:r>
            <a:r>
              <a:rPr lang="nl-NL" b="1" dirty="0"/>
              <a:t>= 2,2 x10</a:t>
            </a:r>
            <a:r>
              <a:rPr lang="nl-NL" b="1" baseline="30000" dirty="0"/>
              <a:t>10</a:t>
            </a:r>
            <a:r>
              <a:rPr lang="nl-NL" b="1" dirty="0"/>
              <a:t> J/m</a:t>
            </a:r>
            <a:r>
              <a:rPr lang="nl-NL" b="1" baseline="30000" dirty="0"/>
              <a:t>3</a:t>
            </a:r>
            <a:endParaRPr lang="nl-NL" dirty="0"/>
          </a:p>
          <a:p>
            <a:pPr>
              <a:buNone/>
            </a:pPr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3600" dirty="0" smtClean="0"/>
              <a:t>Je verbrandt </a:t>
            </a:r>
            <a:r>
              <a:rPr lang="nl-NL" sz="3600" dirty="0" smtClean="0">
                <a:solidFill>
                  <a:srgbClr val="FF0000"/>
                </a:solidFill>
              </a:rPr>
              <a:t>3 m</a:t>
            </a:r>
            <a:r>
              <a:rPr lang="nl-NL" sz="3600" baseline="30000" dirty="0" smtClean="0">
                <a:solidFill>
                  <a:srgbClr val="FF0000"/>
                </a:solidFill>
              </a:rPr>
              <a:t>3</a:t>
            </a:r>
            <a:r>
              <a:rPr lang="nl-NL" sz="3600" dirty="0" smtClean="0"/>
              <a:t> alcohol.</a:t>
            </a:r>
            <a:br>
              <a:rPr lang="nl-NL" sz="3600" dirty="0" smtClean="0"/>
            </a:br>
            <a:r>
              <a:rPr lang="nl-NL" sz="3600" dirty="0" smtClean="0"/>
              <a:t>Hierbij komt </a:t>
            </a:r>
            <a:r>
              <a:rPr lang="nl-NL" sz="3600" dirty="0" smtClean="0">
                <a:solidFill>
                  <a:srgbClr val="FF0000"/>
                </a:solidFill>
              </a:rPr>
              <a:t>6,6 x10</a:t>
            </a:r>
            <a:r>
              <a:rPr lang="nl-NL" sz="3600" baseline="30000" dirty="0" smtClean="0">
                <a:solidFill>
                  <a:srgbClr val="FF0000"/>
                </a:solidFill>
              </a:rPr>
              <a:t>10</a:t>
            </a:r>
            <a:r>
              <a:rPr lang="nl-NL" sz="3600" dirty="0" smtClean="0">
                <a:solidFill>
                  <a:srgbClr val="FF0000"/>
                </a:solidFill>
              </a:rPr>
              <a:t> J </a:t>
            </a:r>
            <a:r>
              <a:rPr lang="nl-NL" sz="3600" dirty="0" smtClean="0"/>
              <a:t>aan </a:t>
            </a:r>
            <a:r>
              <a:rPr lang="nl-NL" sz="3600" dirty="0" smtClean="0">
                <a:solidFill>
                  <a:srgbClr val="C00000"/>
                </a:solidFill>
              </a:rPr>
              <a:t>warmte</a:t>
            </a:r>
            <a:r>
              <a:rPr lang="nl-NL" sz="3600" dirty="0" smtClean="0"/>
              <a:t> vrij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2676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Om </a:t>
            </a:r>
            <a:r>
              <a:rPr lang="nl-NL" dirty="0"/>
              <a:t>1,0 L water aan te kook te brengen is ongeveer 3,5x10</a:t>
            </a:r>
            <a:r>
              <a:rPr lang="nl-NL" baseline="30000" dirty="0"/>
              <a:t>5</a:t>
            </a:r>
            <a:r>
              <a:rPr lang="nl-NL" dirty="0"/>
              <a:t> J nodig. De verbrandingswarmte van aardgas bedraagt 32x10</a:t>
            </a:r>
            <a:r>
              <a:rPr lang="nl-NL" baseline="30000" dirty="0"/>
              <a:t>6</a:t>
            </a:r>
            <a:r>
              <a:rPr lang="nl-NL" dirty="0"/>
              <a:t> J/m</a:t>
            </a:r>
            <a:r>
              <a:rPr lang="nl-NL" baseline="30000" dirty="0"/>
              <a:t>3</a:t>
            </a:r>
            <a:r>
              <a:rPr lang="nl-NL" dirty="0"/>
              <a:t>.</a:t>
            </a:r>
            <a:r>
              <a:rPr lang="nl-NL" baseline="30000" dirty="0"/>
              <a:t/>
            </a:r>
            <a:br>
              <a:rPr lang="nl-NL" baseline="30000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>Bereken hoeveel L aardgas je moet verbranden om 1,0 L water aan de kook te brengen.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714202"/>
          </a:xfrm>
        </p:spPr>
        <p:txBody>
          <a:bodyPr>
            <a:noAutofit/>
          </a:bodyPr>
          <a:lstStyle/>
          <a:p>
            <a:r>
              <a:rPr lang="nl-NL" sz="3200" dirty="0"/>
              <a:t>Om 1,0 L water aan te kook te brengen is ongeveer 3,5x10</a:t>
            </a:r>
            <a:r>
              <a:rPr lang="nl-NL" sz="3200" baseline="30000" dirty="0"/>
              <a:t>5</a:t>
            </a:r>
            <a:r>
              <a:rPr lang="nl-NL" sz="3200" dirty="0"/>
              <a:t> J nodig. De verbrandingswarmte van aardgas bedraagt 32x10</a:t>
            </a:r>
            <a:r>
              <a:rPr lang="nl-NL" sz="3200" baseline="30000" dirty="0"/>
              <a:t>6</a:t>
            </a:r>
            <a:r>
              <a:rPr lang="nl-NL" sz="3200" dirty="0"/>
              <a:t> J/m</a:t>
            </a:r>
            <a:r>
              <a:rPr lang="nl-NL" sz="3200" baseline="30000" dirty="0"/>
              <a:t>3</a:t>
            </a:r>
            <a:r>
              <a:rPr lang="nl-NL" sz="3200" dirty="0" smtClean="0"/>
              <a:t>.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3204" y="1844824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/>
              <a:t>	</a:t>
            </a:r>
            <a:br>
              <a:rPr lang="nl-NL" dirty="0"/>
            </a:br>
            <a:r>
              <a:rPr lang="nl-NL" b="1" dirty="0"/>
              <a:t>Je hebt dus 3,5x10</a:t>
            </a:r>
            <a:r>
              <a:rPr lang="nl-NL" b="1" baseline="30000" dirty="0"/>
              <a:t>5</a:t>
            </a:r>
            <a:r>
              <a:rPr lang="nl-NL" b="1" dirty="0"/>
              <a:t> J aan warmte nodig. Dit krijg ik door aardgas te verbranden. Hoeveel aardgas moet ik verbranden?</a:t>
            </a:r>
            <a:br>
              <a:rPr lang="nl-NL" b="1" dirty="0"/>
            </a:br>
            <a:r>
              <a:rPr lang="nl-NL" b="1" dirty="0"/>
              <a:t/>
            </a:r>
            <a:br>
              <a:rPr lang="nl-NL" b="1" dirty="0"/>
            </a:br>
            <a:r>
              <a:rPr lang="nl-NL" b="1" dirty="0"/>
              <a:t>Q = 3,5x10</a:t>
            </a:r>
            <a:r>
              <a:rPr lang="nl-NL" b="1" baseline="30000" dirty="0"/>
              <a:t>5</a:t>
            </a:r>
            <a:r>
              <a:rPr lang="nl-NL" b="1" dirty="0"/>
              <a:t> J</a:t>
            </a:r>
            <a:endParaRPr lang="nl-NL" dirty="0"/>
          </a:p>
          <a:p>
            <a:pPr marL="0" indent="0">
              <a:buNone/>
            </a:pPr>
            <a:r>
              <a:rPr lang="en-GB" b="1" dirty="0"/>
              <a:t>r = 32x10</a:t>
            </a:r>
            <a:r>
              <a:rPr lang="en-GB" b="1" baseline="30000" dirty="0"/>
              <a:t>6</a:t>
            </a:r>
            <a:r>
              <a:rPr lang="en-GB" b="1" dirty="0"/>
              <a:t> J/m</a:t>
            </a:r>
            <a:r>
              <a:rPr lang="en-GB" b="1" baseline="30000" dirty="0"/>
              <a:t>3</a:t>
            </a:r>
            <a:endParaRPr lang="nl-NL" dirty="0"/>
          </a:p>
          <a:p>
            <a:pPr marL="0" indent="0">
              <a:buNone/>
            </a:pPr>
            <a:r>
              <a:rPr lang="en-GB" b="1" dirty="0"/>
              <a:t>V = ?</a:t>
            </a:r>
            <a:endParaRPr lang="nl-NL" dirty="0"/>
          </a:p>
          <a:p>
            <a:pPr marL="0" indent="0">
              <a:buNone/>
            </a:pPr>
            <a:r>
              <a:rPr lang="en-GB" b="1" dirty="0" smtClean="0"/>
              <a:t>V = </a:t>
            </a:r>
            <a:r>
              <a:rPr lang="en-GB" b="1" dirty="0"/>
              <a:t>Q : r</a:t>
            </a:r>
            <a:endParaRPr lang="nl-NL" dirty="0"/>
          </a:p>
          <a:p>
            <a:pPr marL="0" indent="0">
              <a:buNone/>
            </a:pPr>
            <a:r>
              <a:rPr lang="nl-NL" b="1" dirty="0" smtClean="0"/>
              <a:t>V = </a:t>
            </a:r>
            <a:r>
              <a:rPr lang="nl-NL" b="1" dirty="0"/>
              <a:t>3,5x10</a:t>
            </a:r>
            <a:r>
              <a:rPr lang="nl-NL" b="1" baseline="30000" dirty="0"/>
              <a:t>5</a:t>
            </a:r>
            <a:r>
              <a:rPr lang="nl-NL" b="1" dirty="0"/>
              <a:t> J : 32x10</a:t>
            </a:r>
            <a:r>
              <a:rPr lang="nl-NL" b="1" baseline="30000" dirty="0"/>
              <a:t>6</a:t>
            </a:r>
            <a:r>
              <a:rPr lang="nl-NL" b="1" dirty="0"/>
              <a:t> J/m</a:t>
            </a:r>
            <a:r>
              <a:rPr lang="nl-NL" b="1" baseline="30000" dirty="0"/>
              <a:t>3</a:t>
            </a:r>
            <a:endParaRPr lang="nl-NL" dirty="0"/>
          </a:p>
          <a:p>
            <a:pPr marL="0" indent="0">
              <a:buNone/>
            </a:pPr>
            <a:r>
              <a:rPr lang="nl-NL" b="1" dirty="0" smtClean="0"/>
              <a:t>V = </a:t>
            </a:r>
            <a:r>
              <a:rPr lang="nl-NL" b="1" dirty="0"/>
              <a:t>0,0109 m</a:t>
            </a:r>
            <a:r>
              <a:rPr lang="nl-NL" b="1" baseline="30000" dirty="0"/>
              <a:t>3</a:t>
            </a:r>
            <a:r>
              <a:rPr lang="nl-NL" b="1" dirty="0"/>
              <a:t> = 10,9 </a:t>
            </a:r>
            <a:r>
              <a:rPr lang="nl-NL" b="1" dirty="0" smtClean="0"/>
              <a:t>dm</a:t>
            </a:r>
            <a:r>
              <a:rPr lang="nl-NL" b="1" baseline="30000" dirty="0" smtClean="0"/>
              <a:t>3</a:t>
            </a:r>
          </a:p>
          <a:p>
            <a:pPr marL="0" indent="0">
              <a:buNone/>
            </a:pPr>
            <a:r>
              <a:rPr lang="nl-NL" b="1" dirty="0" smtClean="0"/>
              <a:t>V = </a:t>
            </a:r>
            <a:r>
              <a:rPr lang="nl-NL" b="1" dirty="0"/>
              <a:t>10,9 L</a:t>
            </a:r>
            <a:br>
              <a:rPr lang="nl-NL" b="1" dirty="0"/>
            </a:br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179512" y="260648"/>
            <a:ext cx="8856984" cy="17142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3200" dirty="0" smtClean="0"/>
              <a:t>Om 1,0 L water aan te kook te brengen is ongeveer </a:t>
            </a:r>
            <a:r>
              <a:rPr lang="nl-NL" sz="3200" dirty="0" smtClean="0">
                <a:solidFill>
                  <a:srgbClr val="FF0000"/>
                </a:solidFill>
              </a:rPr>
              <a:t>3,5x10</a:t>
            </a:r>
            <a:r>
              <a:rPr lang="nl-NL" sz="3200" baseline="30000" dirty="0" smtClean="0">
                <a:solidFill>
                  <a:srgbClr val="FF0000"/>
                </a:solidFill>
              </a:rPr>
              <a:t>5</a:t>
            </a:r>
            <a:r>
              <a:rPr lang="nl-NL" sz="3200" dirty="0" smtClean="0">
                <a:solidFill>
                  <a:srgbClr val="FF0000"/>
                </a:solidFill>
              </a:rPr>
              <a:t> J</a:t>
            </a:r>
            <a:r>
              <a:rPr lang="nl-NL" sz="3200" dirty="0" smtClean="0"/>
              <a:t> nodig. De </a:t>
            </a:r>
            <a:r>
              <a:rPr lang="nl-NL" sz="3200" dirty="0" smtClean="0">
                <a:solidFill>
                  <a:srgbClr val="C00000"/>
                </a:solidFill>
              </a:rPr>
              <a:t>verbrandingswarmte</a:t>
            </a:r>
            <a:r>
              <a:rPr lang="nl-NL" sz="3200" dirty="0" smtClean="0"/>
              <a:t> van aardgas bedraagt </a:t>
            </a:r>
            <a:r>
              <a:rPr lang="nl-NL" sz="3200" dirty="0" smtClean="0">
                <a:solidFill>
                  <a:srgbClr val="FF0000"/>
                </a:solidFill>
              </a:rPr>
              <a:t>32x10</a:t>
            </a:r>
            <a:r>
              <a:rPr lang="nl-NL" sz="3200" baseline="30000" dirty="0" smtClean="0">
                <a:solidFill>
                  <a:srgbClr val="FF0000"/>
                </a:solidFill>
              </a:rPr>
              <a:t>6</a:t>
            </a:r>
            <a:r>
              <a:rPr lang="nl-NL" sz="3200" dirty="0" smtClean="0">
                <a:solidFill>
                  <a:srgbClr val="FF0000"/>
                </a:solidFill>
              </a:rPr>
              <a:t> J/m</a:t>
            </a:r>
            <a:r>
              <a:rPr lang="nl-NL" sz="3200" baseline="30000" dirty="0" smtClean="0">
                <a:solidFill>
                  <a:srgbClr val="FF0000"/>
                </a:solidFill>
              </a:rPr>
              <a:t>3</a:t>
            </a:r>
            <a:r>
              <a:rPr lang="nl-NL" sz="3200" dirty="0" smtClean="0"/>
              <a:t>.</a:t>
            </a:r>
            <a:endParaRPr lang="nl-NL" sz="3200" dirty="0"/>
          </a:p>
        </p:txBody>
      </p:sp>
      <p:sp>
        <p:nvSpPr>
          <p:cNvPr id="5" name="Tekstvak 4"/>
          <p:cNvSpPr txBox="1"/>
          <p:nvPr/>
        </p:nvSpPr>
        <p:spPr>
          <a:xfrm>
            <a:off x="5248522" y="3142498"/>
            <a:ext cx="3079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/>
              <a:t>1 </a:t>
            </a:r>
            <a:r>
              <a:rPr lang="nl-NL" b="1" dirty="0"/>
              <a:t>m</a:t>
            </a:r>
            <a:r>
              <a:rPr lang="nl-NL" b="1" baseline="30000" dirty="0"/>
              <a:t>3</a:t>
            </a:r>
            <a:r>
              <a:rPr lang="nl-NL" b="1" dirty="0"/>
              <a:t> 	 = 1000 dm</a:t>
            </a:r>
            <a:r>
              <a:rPr lang="nl-NL" b="1" baseline="30000" dirty="0"/>
              <a:t>3</a:t>
            </a:r>
            <a:r>
              <a:rPr lang="nl-NL" b="1" dirty="0"/>
              <a:t> = 1000 </a:t>
            </a:r>
            <a:r>
              <a:rPr lang="nl-NL" b="1" dirty="0" smtClean="0"/>
              <a:t>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2974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	Welke </a:t>
            </a:r>
            <a:r>
              <a:rPr lang="nl-NL" dirty="0"/>
              <a:t>energieomzetting vindt er plaats als er een televisie aanstaat? Antwoord door middel van een </a:t>
            </a:r>
            <a:r>
              <a:rPr lang="nl-NL" dirty="0" smtClean="0"/>
              <a:t>energieschema.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endParaRPr lang="nl-NL" dirty="0"/>
          </a:p>
        </p:txBody>
      </p:sp>
      <p:pic>
        <p:nvPicPr>
          <p:cNvPr id="4" name="Afbeelding 3" descr="blokschema_tv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3645024"/>
            <a:ext cx="6480720" cy="19491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	Een </a:t>
            </a:r>
            <a:r>
              <a:rPr lang="nl-NL" dirty="0"/>
              <a:t>spaarlamp verbruikt 60 J aan elektrische energie in 5 seconden. Wat is het vermogen van de spaarlamp uitgedrukt in Watt?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419</Words>
  <Application>Microsoft Office PowerPoint</Application>
  <PresentationFormat>Diavoorstelling (4:3)</PresentationFormat>
  <Paragraphs>75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Office-thema</vt:lpstr>
      <vt:lpstr>Oefenvragen</vt:lpstr>
      <vt:lpstr>Opdracht 1</vt:lpstr>
      <vt:lpstr>Je verbrandt 12 m3 aardgas in je centrale verwarming.  De verbrandingswarmte van aardgas bedraagt 32x106 J/m3.</vt:lpstr>
      <vt:lpstr>Opdracht 2</vt:lpstr>
      <vt:lpstr>Je verbrandt 3 m3 alcohol. Hierbij komt 6,6 x1010 J aan warmte vrij</vt:lpstr>
      <vt:lpstr>Opdracht 3</vt:lpstr>
      <vt:lpstr>Om 1,0 L water aan te kook te brengen is ongeveer 3,5x105 J nodig. De verbrandingswarmte van aardgas bedraagt 32x106 J/m3.</vt:lpstr>
      <vt:lpstr>Opdracht 4</vt:lpstr>
      <vt:lpstr>Opdracht 5</vt:lpstr>
      <vt:lpstr>Een spaarlamp verbruikt 60 J aan elektrische energie in 5 seconden. Wat is het vermogen van de spaarlamp uitgedrukt in Watt?</vt:lpstr>
      <vt:lpstr>Opdracht 6</vt:lpstr>
      <vt:lpstr>Een televisie zet in 2 minuten 24 kJ aan elektrische energie om. Bereken het vermogen in kW.</vt:lpstr>
      <vt:lpstr>Opdracht 7</vt:lpstr>
      <vt:lpstr>Een voetbalstadion heeft vier lichtmasten. Aan elke lichtmast zitten 64 lampen van elk 1,0 kW. ’s Avonds bij een wedstrijd branden de lampen twee uur. De kWh-prijs bedraagt 7 cent.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Oefenvragen</dc:title>
  <dc:creator>Menno</dc:creator>
  <cp:lastModifiedBy>Wim tomassen</cp:lastModifiedBy>
  <cp:revision>10</cp:revision>
  <dcterms:created xsi:type="dcterms:W3CDTF">2013-01-06T20:07:48Z</dcterms:created>
  <dcterms:modified xsi:type="dcterms:W3CDTF">2013-01-08T21:37:14Z</dcterms:modified>
</cp:coreProperties>
</file>