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30" r:id="rId4"/>
    <p:sldId id="303" r:id="rId5"/>
    <p:sldId id="331" r:id="rId6"/>
    <p:sldId id="332" r:id="rId7"/>
    <p:sldId id="333" r:id="rId8"/>
    <p:sldId id="335" r:id="rId9"/>
    <p:sldId id="337" r:id="rId10"/>
    <p:sldId id="338" r:id="rId11"/>
    <p:sldId id="339" r:id="rId12"/>
    <p:sldId id="340" r:id="rId13"/>
    <p:sldId id="341"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28C0"/>
    <a:srgbClr val="0000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F23DD41F-3552-4E80-945D-76C8A88F509B}" type="datetimeFigureOut">
              <a:rPr lang="nl-NL" smtClean="0"/>
              <a:t>20-12-2012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1864280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23DD41F-3552-4E80-945D-76C8A88F509B}" type="datetimeFigureOut">
              <a:rPr lang="nl-NL" smtClean="0"/>
              <a:t>20-12-2012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1567625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23DD41F-3552-4E80-945D-76C8A88F509B}" type="datetimeFigureOut">
              <a:rPr lang="nl-NL" smtClean="0"/>
              <a:t>20-12-2012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2249046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23DD41F-3552-4E80-945D-76C8A88F509B}" type="datetimeFigureOut">
              <a:rPr lang="nl-NL" smtClean="0"/>
              <a:t>20-12-2012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400364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23DD41F-3552-4E80-945D-76C8A88F509B}" type="datetimeFigureOut">
              <a:rPr lang="nl-NL" smtClean="0"/>
              <a:t>20-12-2012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265752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23DD41F-3552-4E80-945D-76C8A88F509B}" type="datetimeFigureOut">
              <a:rPr lang="nl-NL" smtClean="0"/>
              <a:t>20-12-2012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3493159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23DD41F-3552-4E80-945D-76C8A88F509B}" type="datetimeFigureOut">
              <a:rPr lang="nl-NL" smtClean="0"/>
              <a:t>20-12-2012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4046713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23DD41F-3552-4E80-945D-76C8A88F509B}" type="datetimeFigureOut">
              <a:rPr lang="nl-NL" smtClean="0"/>
              <a:t>20-12-2012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133654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23DD41F-3552-4E80-945D-76C8A88F509B}" type="datetimeFigureOut">
              <a:rPr lang="nl-NL" smtClean="0"/>
              <a:t>20-12-2012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297688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23DD41F-3552-4E80-945D-76C8A88F509B}" type="datetimeFigureOut">
              <a:rPr lang="nl-NL" smtClean="0"/>
              <a:t>20-12-2012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1524534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23DD41F-3552-4E80-945D-76C8A88F509B}" type="datetimeFigureOut">
              <a:rPr lang="nl-NL" smtClean="0"/>
              <a:t>20-12-2012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095D70-4EFC-4DD0-B8F0-079FE4365E5C}" type="slidenum">
              <a:rPr lang="nl-NL" smtClean="0"/>
              <a:t>‹nr.›</a:t>
            </a:fld>
            <a:endParaRPr lang="nl-NL"/>
          </a:p>
        </p:txBody>
      </p:sp>
    </p:spTree>
    <p:extLst>
      <p:ext uri="{BB962C8B-B14F-4D97-AF65-F5344CB8AC3E}">
        <p14:creationId xmlns:p14="http://schemas.microsoft.com/office/powerpoint/2010/main" val="841536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A"/>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DD41F-3552-4E80-945D-76C8A88F509B}" type="datetimeFigureOut">
              <a:rPr lang="nl-NL" smtClean="0"/>
              <a:t>20-12-2012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95D70-4EFC-4DD0-B8F0-079FE4365E5C}" type="slidenum">
              <a:rPr lang="nl-NL" smtClean="0"/>
              <a:t>‹nr.›</a:t>
            </a:fld>
            <a:endParaRPr lang="nl-NL"/>
          </a:p>
        </p:txBody>
      </p:sp>
    </p:spTree>
    <p:extLst>
      <p:ext uri="{BB962C8B-B14F-4D97-AF65-F5344CB8AC3E}">
        <p14:creationId xmlns:p14="http://schemas.microsoft.com/office/powerpoint/2010/main" val="1889668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hyperlink" Target="http://www.obc-bemmel.nl/"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Tahoma" pitchFamily="34" charset="0"/>
                <a:ea typeface="Tahoma" pitchFamily="34" charset="0"/>
                <a:cs typeface="Tahoma" pitchFamily="34" charset="0"/>
              </a:rPr>
              <a:t> </a:t>
            </a:r>
            <a:endParaRPr lang="nl-NL" dirty="0">
              <a:latin typeface="Tahoma" pitchFamily="34" charset="0"/>
              <a:ea typeface="Tahoma" pitchFamily="34" charset="0"/>
              <a:cs typeface="Tahoma" pitchFamily="34" charset="0"/>
            </a:endParaRPr>
          </a:p>
        </p:txBody>
      </p:sp>
      <p:sp>
        <p:nvSpPr>
          <p:cNvPr id="3" name="Ondertitel 2"/>
          <p:cNvSpPr>
            <a:spLocks noGrp="1"/>
          </p:cNvSpPr>
          <p:nvPr>
            <p:ph type="subTitle" idx="1"/>
          </p:nvPr>
        </p:nvSpPr>
        <p:spPr>
          <a:xfrm>
            <a:off x="2051720" y="2420888"/>
            <a:ext cx="6400800" cy="1752600"/>
          </a:xfrm>
        </p:spPr>
        <p:txBody>
          <a:bodyPr/>
          <a:lstStyle/>
          <a:p>
            <a:r>
              <a:rPr lang="nl-NL" dirty="0" smtClean="0">
                <a:latin typeface="Tahoma" pitchFamily="34" charset="0"/>
                <a:ea typeface="Tahoma" pitchFamily="34" charset="0"/>
                <a:cs typeface="Tahoma" pitchFamily="34" charset="0"/>
              </a:rPr>
              <a:t>Diagnostische toets </a:t>
            </a:r>
          </a:p>
          <a:p>
            <a:endParaRPr lang="nl-NL" dirty="0">
              <a:latin typeface="Tahoma" pitchFamily="34" charset="0"/>
              <a:ea typeface="Tahoma" pitchFamily="34" charset="0"/>
              <a:cs typeface="Tahoma" pitchFamily="34" charset="0"/>
            </a:endParaRPr>
          </a:p>
          <a:p>
            <a:r>
              <a:rPr lang="nl-NL" dirty="0" smtClean="0">
                <a:latin typeface="Tahoma" pitchFamily="34" charset="0"/>
                <a:ea typeface="Tahoma" pitchFamily="34" charset="0"/>
                <a:cs typeface="Tahoma" pitchFamily="34" charset="0"/>
              </a:rPr>
              <a:t>Energie</a:t>
            </a:r>
            <a:endParaRPr lang="nl-NL" dirty="0">
              <a:latin typeface="Tahoma" pitchFamily="34" charset="0"/>
              <a:ea typeface="Tahoma" pitchFamily="34" charset="0"/>
              <a:cs typeface="Tahoma" pitchFamily="34" charset="0"/>
            </a:endParaRPr>
          </a:p>
        </p:txBody>
      </p:sp>
      <p:pic>
        <p:nvPicPr>
          <p:cNvPr id="1026" name="Picture 2" descr="Over Betuwe College">
            <a:hlinkClick r:id="rId2" tooltip="Over Betuwe Colleg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 y="-457200"/>
            <a:ext cx="3619500" cy="952500"/>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ep 8"/>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smtClean="0">
                  <a:latin typeface="Tahoma" pitchFamily="34" charset="0"/>
                  <a:ea typeface="Tahoma" pitchFamily="34" charset="0"/>
                  <a:cs typeface="Tahoma" pitchFamily="34" charset="0"/>
                </a:rPr>
                <a:t>Energie</a:t>
              </a:r>
              <a:endParaRPr lang="nl-NL" sz="4800" dirty="0">
                <a:latin typeface="Tahoma" pitchFamily="34" charset="0"/>
                <a:ea typeface="Tahoma" pitchFamily="34" charset="0"/>
                <a:cs typeface="Tahoma" pitchFamily="34" charset="0"/>
              </a:endParaRPr>
            </a:p>
          </p:txBody>
        </p:sp>
        <p:pic>
          <p:nvPicPr>
            <p:cNvPr id="5" name="Afbeelding 4"/>
            <p:cNvPicPr>
              <a:picLocks noChangeAspect="1"/>
            </p:cNvPicPr>
            <p:nvPr/>
          </p:nvPicPr>
          <p:blipFill>
            <a:blip r:embed="rId4"/>
            <a:stretch>
              <a:fillRect/>
            </a:stretch>
          </p:blipFill>
          <p:spPr>
            <a:xfrm>
              <a:off x="8324202" y="6353365"/>
              <a:ext cx="856310" cy="511562"/>
            </a:xfrm>
            <a:prstGeom prst="rect">
              <a:avLst/>
            </a:prstGeom>
          </p:spPr>
        </p:pic>
      </p:grpSp>
      <p:sp>
        <p:nvSpPr>
          <p:cNvPr id="4" name="AutoShape 4" descr="data:image/jpeg;base64,/9j/4AAQSkZJRgABAQAAAQABAAD/2wCEAAkGBhQQDxAPDxQQFRUPFA8XFRAPFBAVEhEVFhAVFBYRFRIXGyweFxwkGRYUHzIkIzMrLDEsFR4zNTwqQSYrLSkBCQoKDgwOGg8PFzMgHSQyLCk1NS01NTU1KTMzLy8sLC0pNi8pNSwyLDUtKzUsNSkwLS41LTYxKTUsLCw0LCwvLP/AABEIAGgAoAMBIgACEQEDEQH/xAAbAAEAAwEBAQEAAAAAAAAAAAAAAQUGBAMHAv/EADoQAAIBAgQCBQgIBwAAAAAAAAECAAMRBAUSITFBE1FxgaEGByIyQlJhwRQjYpGx0eHwFSQzcoKSov/EABoBAQACAwEAAAAAAAAAAAAAAAACBAEDBQb/xAAvEQACAQMACAQFBQAAAAAAAAAAAQIDBBEFEiEiMUFRYRMUMnFCkaHB8CNSgbHh/9oADAMBAAIRAxEAPwD7jERAEReIAiIgCIiAIiIAiIgCIiAIiIAiIgCIiAIkRABM40zamTpJsd/WBE7JU5rlOs609bmPe/WUL6dxThr0EpNcV1XY1zcksxRahpN5n8rxjU3FJ72O1m9kztwpP0qqLmwFwLmwvbl980W+ko1oxai029Vro8ZMRqqSRZyZETrG0mJEQCYkRAJiREAmJEQCYkRAJiREAmREQBOLNc4pYZOkruFHLrY9QHEzn8os9TB0GrPueCJzdjwHz7p85y7JcTm1Vq9VrJexqNfSPsU1/fxnQtbRVIurVlqwX17I6llYqrF1q0tWmufXsi2zTzngm1CiCBwat+OgfnK1fOXiQxbRh7nj6Db9+q82eXeQGEojdOkPvVTfwG0sG8mMKRY4ej3Io8RLPj6Pg8Ro57svK70ZT3Y0HLuzI5d51LkDE0rD36JJ/wCG/ObbLM2pYlOkouGHw4g9RHEGZrN/NpQqAnDk0m5DdkPap3HdMMrYjK8VzVhxHFKq38R4ibfLWt3F+XerLozZ5Oyvot2j1Z9HzPtV4ldkecJi6C1qfPYrzVuamWF5wpxcG4y2NHm5wlCTjJYaJiReTI5IiIiZAiTEAiIiAIiIBw4zNlpnT6ze6vzMmnTqPu50g+wnHvY/KU1fKaqsSAW3vqX8Z1U8xrrs1Mm3Oxv4TzFPSFR1ZeahKK5JJ4/nBVVR531gyXlQjY7NKWCBOijYH4banbttYT6HhMItJFp0wFVAAFHICZvCVqYxVWrTor05H1lmYsAbcV9ngJbfTq54UrdpnobjTNGcIU4RliK/a+PN8Dq3d7GpCnSimoxXTi+bLSJV/wAy3uLJ/hlRv6lVuxdvGVVeTl6KUn77P7KGu3wR31a6ruxA7SJSeVGRpjsMQti6gtTce8PZv1HhLKllNNd9Nz1tuZ1gWFpbtqteE1UliOOm03UatSlNVI7Gj5h5s8xKYmphmvaspOnqdP0v9wn0Rsppnjq/2b85k8H5MDDZhUxb1UC66jJSQEudfvchuTL6pmFWttRUge9z+/gJnTl9ZVK2UteTS2JZeS9pi4oVq+vT25Sz7nJmVMUnC02bhvudj2y2yao7U71L8dieJE8cHkYB1VDqPVy/WWoE4WjrGrCs689xPhFfc49OnJS1ns7Hi+MQOELoGbgpZQx7BxMLjkLmmHQsOKBl1D/G95kcbgyVxlBqNRq9aqxp1QhK2JHRuKvshB+B655rgKpxh0q1xiarXNOygGjpFXpee/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l9WUb1eFuG5vvJRt036lgzG1TfrWNhuYkyJUKRS0MhKY+pi1YWq0grU7G5YEelfsA8ZdCIkpTc8Z9ic6kp4cuSwfirVCgsxAA5mcbZwns6m/sUmdzLfj4wFlarGrJ7kkl7Z+5qeeTK5sbVb1KVvi5+U8cRhqmlnr1QqKCW07WA3O8tatQKCzEADckmwA6yZjM2x1TNG+i4O4oA/XYm3otY+onX+++NLRnjy/WqNx57cJfLHyN9va+NLee6uL6f70R5+Q7vi6tau4HQpdUQgbkm9yeZC272+E3IE5csy1MPSSjSFlQbdZ6yesmddpalToxk/Agox7EridOdRulHVjyQiImDQLRaTIgCLREAREQBFoiATERAEREAREQDhzTJ6WJCrWUsEN9OpgpP2gD6Q7Z00KCooRAFVdgqgADsAnrEk5NrGdhJzk1q52CIiRIiIiAIiIAiIgCIiAIiIAiIgCIiAIiIAiIgCIiAIiIAiIgCIiAIiIAiIgH/9k="/>
          <p:cNvSpPr>
            <a:spLocks noChangeAspect="1" noChangeArrowheads="1"/>
          </p:cNvSpPr>
          <p:nvPr/>
        </p:nvSpPr>
        <p:spPr bwMode="auto">
          <a:xfrm>
            <a:off x="0" y="-485775"/>
            <a:ext cx="1524000" cy="990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latin typeface="Tahoma" pitchFamily="34" charset="0"/>
              <a:ea typeface="Tahoma" pitchFamily="34" charset="0"/>
              <a:cs typeface="Tahoma" pitchFamily="34" charset="0"/>
            </a:endParaRPr>
          </a:p>
        </p:txBody>
      </p:sp>
      <p:sp>
        <p:nvSpPr>
          <p:cNvPr id="13" name="Tijdelijke aanduiding voor inhoud 8"/>
          <p:cNvSpPr txBox="1">
            <a:spLocks/>
          </p:cNvSpPr>
          <p:nvPr/>
        </p:nvSpPr>
        <p:spPr>
          <a:xfrm>
            <a:off x="1403648" y="1200151"/>
            <a:ext cx="728315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buSzPct val="100000"/>
            </a:pPr>
            <a:endParaRPr lang="nl-NL" sz="1400" dirty="0" smtClean="0">
              <a:latin typeface="Tahoma" pitchFamily="34" charset="0"/>
              <a:ea typeface="Tahoma" pitchFamily="34" charset="0"/>
              <a:cs typeface="Tahoma" pitchFamily="34" charset="0"/>
            </a:endParaRPr>
          </a:p>
          <a:p>
            <a:pPr>
              <a:buSzPct val="100000"/>
              <a:buFont typeface="Arial" pitchFamily="34" charset="0"/>
              <a:buBlip>
                <a:blip r:embed="rId5"/>
              </a:buBlip>
            </a:pPr>
            <a:endParaRPr lang="nl-NL" sz="1800" dirty="0">
              <a:latin typeface="Tahoma" pitchFamily="34" charset="0"/>
              <a:ea typeface="Tahoma" pitchFamily="34" charset="0"/>
              <a:cs typeface="Tahoma" pitchFamily="34" charset="0"/>
            </a:endParaRPr>
          </a:p>
        </p:txBody>
      </p:sp>
      <p:pic>
        <p:nvPicPr>
          <p:cNvPr id="11" name="Picture 2" descr="http://3.bp.blogspot.com/_bv9dXHvY9j0/TUZCm3uFVPI/AAAAAAAAACc/HNZnASfjJ6Y/s320/stress+cartoon.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1988840"/>
            <a:ext cx="1331640" cy="1235928"/>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p:cNvSpPr txBox="1"/>
          <p:nvPr/>
        </p:nvSpPr>
        <p:spPr>
          <a:xfrm>
            <a:off x="1321340" y="1556792"/>
            <a:ext cx="776175" cy="369332"/>
          </a:xfrm>
          <a:prstGeom prst="rect">
            <a:avLst/>
          </a:prstGeom>
          <a:noFill/>
        </p:spPr>
        <p:txBody>
          <a:bodyPr wrap="none" rtlCol="0">
            <a:spAutoFit/>
          </a:bodyPr>
          <a:lstStyle/>
          <a:p>
            <a:r>
              <a:rPr lang="nl-NL" dirty="0" smtClean="0">
                <a:solidFill>
                  <a:schemeClr val="bg1"/>
                </a:solidFill>
              </a:rPr>
              <a:t>Alleen</a:t>
            </a:r>
            <a:endParaRPr lang="nl-NL" dirty="0">
              <a:solidFill>
                <a:schemeClr val="bg1"/>
              </a:solidFill>
            </a:endParaRPr>
          </a:p>
        </p:txBody>
      </p:sp>
      <p:pic>
        <p:nvPicPr>
          <p:cNvPr id="6146" name="Picture 2" descr="Orange cartoons on the green puzzles, symbolize a teamwork. Stock Photo - 992824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62674" y="2000280"/>
            <a:ext cx="1424126" cy="1235929"/>
          </a:xfrm>
          <a:prstGeom prst="rect">
            <a:avLst/>
          </a:prstGeom>
          <a:noFill/>
          <a:extLst>
            <a:ext uri="{909E8E84-426E-40DD-AFC4-6F175D3DCCD1}">
              <a14:hiddenFill xmlns:a14="http://schemas.microsoft.com/office/drawing/2010/main">
                <a:solidFill>
                  <a:srgbClr val="FFFFFF"/>
                </a:solidFill>
              </a14:hiddenFill>
            </a:ext>
          </a:extLst>
        </p:spPr>
      </p:pic>
      <p:sp>
        <p:nvSpPr>
          <p:cNvPr id="14" name="Tekstvak 13"/>
          <p:cNvSpPr txBox="1"/>
          <p:nvPr/>
        </p:nvSpPr>
        <p:spPr>
          <a:xfrm>
            <a:off x="7534584" y="1370588"/>
            <a:ext cx="880306" cy="646331"/>
          </a:xfrm>
          <a:prstGeom prst="rect">
            <a:avLst/>
          </a:prstGeom>
          <a:noFill/>
        </p:spPr>
        <p:txBody>
          <a:bodyPr wrap="none" rtlCol="0">
            <a:spAutoFit/>
          </a:bodyPr>
          <a:lstStyle/>
          <a:p>
            <a:r>
              <a:rPr lang="nl-NL" dirty="0" err="1" smtClean="0">
                <a:solidFill>
                  <a:schemeClr val="bg1"/>
                </a:solidFill>
              </a:rPr>
              <a:t>Groeps</a:t>
            </a:r>
            <a:endParaRPr lang="nl-NL" dirty="0" smtClean="0">
              <a:solidFill>
                <a:schemeClr val="bg1"/>
              </a:solidFill>
            </a:endParaRPr>
          </a:p>
          <a:p>
            <a:r>
              <a:rPr lang="nl-NL" dirty="0" smtClean="0">
                <a:solidFill>
                  <a:schemeClr val="bg1"/>
                </a:solidFill>
              </a:rPr>
              <a:t>overleg</a:t>
            </a:r>
            <a:endParaRPr lang="nl-NL" dirty="0">
              <a:solidFill>
                <a:schemeClr val="bg1"/>
              </a:solidFill>
            </a:endParaRPr>
          </a:p>
        </p:txBody>
      </p:sp>
    </p:spTree>
    <p:extLst>
      <p:ext uri="{BB962C8B-B14F-4D97-AF65-F5344CB8AC3E}">
        <p14:creationId xmlns:p14="http://schemas.microsoft.com/office/powerpoint/2010/main" val="3980718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latin typeface="Tahoma" pitchFamily="34" charset="0"/>
                  <a:ea typeface="Tahoma" pitchFamily="34" charset="0"/>
                  <a:cs typeface="Tahoma" pitchFamily="34" charset="0"/>
                </a:rPr>
                <a:t>Elektriciteit 3</a:t>
              </a:r>
              <a:endParaRPr lang="nl-NL" sz="24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sp>
        <p:nvSpPr>
          <p:cNvPr id="5" name="Rechthoek 4"/>
          <p:cNvSpPr/>
          <p:nvPr/>
        </p:nvSpPr>
        <p:spPr>
          <a:xfrm>
            <a:off x="899592" y="1443841"/>
            <a:ext cx="7992888" cy="4524315"/>
          </a:xfrm>
          <a:prstGeom prst="rect">
            <a:avLst/>
          </a:prstGeom>
        </p:spPr>
        <p:txBody>
          <a:bodyPr wrap="square">
            <a:spAutoFit/>
          </a:bodyPr>
          <a:lstStyle/>
          <a:p>
            <a:pPr lvl="0"/>
            <a:r>
              <a:rPr lang="nl-NL" sz="2400" dirty="0">
                <a:solidFill>
                  <a:schemeClr val="bg1"/>
                </a:solidFill>
              </a:rPr>
              <a:t>Een mobiele telefoon met een vermogen van 0,3 watt heeft 10.800 joule aan elektrische energie omgezet.</a:t>
            </a:r>
          </a:p>
          <a:p>
            <a:r>
              <a:rPr lang="nl-NL" sz="2400" dirty="0">
                <a:solidFill>
                  <a:schemeClr val="bg1"/>
                </a:solidFill>
              </a:rPr>
              <a:t>Bereken hoe lang de telefoon heeft aangestaan. Geef je antwoord in uren</a:t>
            </a:r>
            <a:r>
              <a:rPr lang="nl-NL" sz="2400" dirty="0" smtClean="0">
                <a:solidFill>
                  <a:schemeClr val="bg1"/>
                </a:solidFill>
              </a:rPr>
              <a:t>.</a:t>
            </a:r>
          </a:p>
          <a:p>
            <a:endParaRPr lang="nl-NL" sz="2400" dirty="0">
              <a:solidFill>
                <a:schemeClr val="bg1"/>
              </a:solidFill>
            </a:endParaRPr>
          </a:p>
          <a:p>
            <a:r>
              <a:rPr lang="nl-NL" sz="2400" b="1" dirty="0">
                <a:solidFill>
                  <a:schemeClr val="bg1"/>
                </a:solidFill>
              </a:rPr>
              <a:t>E = 10.800 J = 10.800 </a:t>
            </a:r>
            <a:r>
              <a:rPr lang="nl-NL" sz="2400" b="1" dirty="0" err="1">
                <a:solidFill>
                  <a:schemeClr val="bg1"/>
                </a:solidFill>
              </a:rPr>
              <a:t>Ws</a:t>
            </a:r>
            <a:endParaRPr lang="nl-NL" sz="2400" dirty="0">
              <a:solidFill>
                <a:schemeClr val="bg1"/>
              </a:solidFill>
            </a:endParaRPr>
          </a:p>
          <a:p>
            <a:r>
              <a:rPr lang="nl-NL" sz="2400" b="1" dirty="0">
                <a:solidFill>
                  <a:schemeClr val="bg1"/>
                </a:solidFill>
              </a:rPr>
              <a:t>P = 0,3 W</a:t>
            </a:r>
            <a:endParaRPr lang="nl-NL" sz="2400" dirty="0">
              <a:solidFill>
                <a:schemeClr val="bg1"/>
              </a:solidFill>
            </a:endParaRPr>
          </a:p>
          <a:p>
            <a:r>
              <a:rPr lang="nl-NL" sz="2400" b="1" dirty="0">
                <a:solidFill>
                  <a:schemeClr val="bg1"/>
                </a:solidFill>
              </a:rPr>
              <a:t>t = ?</a:t>
            </a:r>
            <a:endParaRPr lang="nl-NL" sz="2400" dirty="0">
              <a:solidFill>
                <a:schemeClr val="bg1"/>
              </a:solidFill>
            </a:endParaRPr>
          </a:p>
          <a:p>
            <a:r>
              <a:rPr lang="nl-NL" sz="2400" b="1" dirty="0">
                <a:solidFill>
                  <a:schemeClr val="bg1"/>
                </a:solidFill>
              </a:rPr>
              <a:t>t = E : P</a:t>
            </a:r>
            <a:endParaRPr lang="nl-NL" sz="2400" dirty="0">
              <a:solidFill>
                <a:schemeClr val="bg1"/>
              </a:solidFill>
            </a:endParaRPr>
          </a:p>
          <a:p>
            <a:r>
              <a:rPr lang="nl-NL" sz="2400" b="1" dirty="0">
                <a:solidFill>
                  <a:schemeClr val="bg1"/>
                </a:solidFill>
              </a:rPr>
              <a:t>t = 10.800Ws : 0,3W</a:t>
            </a:r>
            <a:endParaRPr lang="nl-NL" sz="2400" dirty="0">
              <a:solidFill>
                <a:schemeClr val="bg1"/>
              </a:solidFill>
            </a:endParaRPr>
          </a:p>
          <a:p>
            <a:r>
              <a:rPr lang="en-GB" sz="2400" b="1" dirty="0">
                <a:solidFill>
                  <a:schemeClr val="bg1"/>
                </a:solidFill>
              </a:rPr>
              <a:t>t = 36000s </a:t>
            </a:r>
            <a:endParaRPr lang="en-GB" sz="2400" b="1" dirty="0" smtClean="0">
              <a:solidFill>
                <a:schemeClr val="bg1"/>
              </a:solidFill>
            </a:endParaRPr>
          </a:p>
          <a:p>
            <a:r>
              <a:rPr lang="en-GB" sz="2400" b="1" dirty="0" smtClean="0">
                <a:solidFill>
                  <a:schemeClr val="bg1"/>
                </a:solidFill>
              </a:rPr>
              <a:t>t = </a:t>
            </a:r>
            <a:r>
              <a:rPr lang="en-GB" sz="2400" b="1" dirty="0">
                <a:solidFill>
                  <a:schemeClr val="bg1"/>
                </a:solidFill>
              </a:rPr>
              <a:t>10h</a:t>
            </a:r>
            <a:endParaRPr lang="nl-NL" sz="2400" dirty="0">
              <a:solidFill>
                <a:schemeClr val="bg1"/>
              </a:solidFill>
            </a:endParaRPr>
          </a:p>
        </p:txBody>
      </p:sp>
      <p:pic>
        <p:nvPicPr>
          <p:cNvPr id="11" name="Picture 2" descr="http://3.bp.blogspot.com/_bv9dXHvY9j0/TUZCm3uFVPI/AAAAAAAAACc/HNZnASfjJ6Y/s320/stress+carto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18"/>
            <a:ext cx="1331640" cy="1235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7558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latin typeface="Tahoma" pitchFamily="34" charset="0"/>
                  <a:ea typeface="Tahoma" pitchFamily="34" charset="0"/>
                  <a:cs typeface="Tahoma" pitchFamily="34" charset="0"/>
                </a:rPr>
                <a:t>Elektriciteit 6</a:t>
              </a:r>
              <a:endParaRPr lang="nl-NL" sz="24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pic>
        <p:nvPicPr>
          <p:cNvPr id="11" name="Picture 2" descr="http://3.bp.blogspot.com/_bv9dXHvY9j0/TUZCm3uFVPI/AAAAAAAAACc/HNZnASfjJ6Y/s320/stress+carto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18"/>
            <a:ext cx="1331640" cy="123592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el 1"/>
          <p:cNvGraphicFramePr>
            <a:graphicFrameLocks noGrp="1"/>
          </p:cNvGraphicFramePr>
          <p:nvPr>
            <p:extLst>
              <p:ext uri="{D42A27DB-BD31-4B8C-83A1-F6EECF244321}">
                <p14:modId xmlns:p14="http://schemas.microsoft.com/office/powerpoint/2010/main" val="999218228"/>
              </p:ext>
            </p:extLst>
          </p:nvPr>
        </p:nvGraphicFramePr>
        <p:xfrm>
          <a:off x="2123728" y="3590990"/>
          <a:ext cx="5820410" cy="2453640"/>
        </p:xfrm>
        <a:graphic>
          <a:graphicData uri="http://schemas.openxmlformats.org/drawingml/2006/table">
            <a:tbl>
              <a:tblPr firstRow="1" firstCol="1" bandRow="1">
                <a:tableStyleId>{5C22544A-7EE6-4342-B048-85BDC9FD1C3A}</a:tableStyleId>
              </a:tblPr>
              <a:tblGrid>
                <a:gridCol w="2910205"/>
                <a:gridCol w="2910205"/>
              </a:tblGrid>
              <a:tr h="0">
                <a:tc>
                  <a:txBody>
                    <a:bodyPr/>
                    <a:lstStyle/>
                    <a:p>
                      <a:pPr marL="457200">
                        <a:lnSpc>
                          <a:spcPct val="115000"/>
                        </a:lnSpc>
                        <a:spcAft>
                          <a:spcPts val="0"/>
                        </a:spcAft>
                      </a:pPr>
                      <a:r>
                        <a:rPr lang="nl-NL" sz="2000">
                          <a:effectLst/>
                        </a:rPr>
                        <a:t>Koelkast</a:t>
                      </a:r>
                      <a:endParaRPr lang="nl-NL" sz="1600">
                        <a:effectLst/>
                        <a:latin typeface="Calibri"/>
                        <a:ea typeface="Calibri"/>
                        <a:cs typeface="Times New Roman"/>
                      </a:endParaRPr>
                    </a:p>
                  </a:txBody>
                  <a:tcPr marL="68580" marR="68580" marT="0" marB="0"/>
                </a:tc>
                <a:tc>
                  <a:txBody>
                    <a:bodyPr/>
                    <a:lstStyle/>
                    <a:p>
                      <a:pPr marL="457200">
                        <a:lnSpc>
                          <a:spcPct val="115000"/>
                        </a:lnSpc>
                        <a:spcAft>
                          <a:spcPts val="0"/>
                        </a:spcAft>
                      </a:pPr>
                      <a:r>
                        <a:rPr lang="nl-NL" sz="2000">
                          <a:effectLst/>
                        </a:rPr>
                        <a:t>Lamp</a:t>
                      </a:r>
                      <a:endParaRPr lang="nl-NL" sz="1600">
                        <a:effectLst/>
                        <a:latin typeface="Calibri"/>
                        <a:ea typeface="Calibri"/>
                        <a:cs typeface="Times New Roman"/>
                      </a:endParaRPr>
                    </a:p>
                  </a:txBody>
                  <a:tcPr marL="68580" marR="68580" marT="0" marB="0"/>
                </a:tc>
              </a:tr>
              <a:tr h="0">
                <a:tc>
                  <a:txBody>
                    <a:bodyPr/>
                    <a:lstStyle/>
                    <a:p>
                      <a:pPr marL="457200">
                        <a:lnSpc>
                          <a:spcPct val="115000"/>
                        </a:lnSpc>
                        <a:spcAft>
                          <a:spcPts val="0"/>
                        </a:spcAft>
                      </a:pPr>
                      <a:r>
                        <a:rPr lang="nl-NL" sz="2000">
                          <a:effectLst/>
                        </a:rPr>
                        <a:t>E = ?</a:t>
                      </a:r>
                      <a:endParaRPr lang="nl-NL" sz="1600">
                        <a:effectLst/>
                      </a:endParaRPr>
                    </a:p>
                    <a:p>
                      <a:pPr marL="457200">
                        <a:lnSpc>
                          <a:spcPct val="115000"/>
                        </a:lnSpc>
                        <a:spcAft>
                          <a:spcPts val="0"/>
                        </a:spcAft>
                      </a:pPr>
                      <a:r>
                        <a:rPr lang="nl-NL" sz="2000">
                          <a:effectLst/>
                        </a:rPr>
                        <a:t>P = 300 W = 0,3 kW</a:t>
                      </a:r>
                      <a:endParaRPr lang="nl-NL" sz="1600">
                        <a:effectLst/>
                      </a:endParaRPr>
                    </a:p>
                    <a:p>
                      <a:pPr marL="457200">
                        <a:lnSpc>
                          <a:spcPct val="115000"/>
                        </a:lnSpc>
                        <a:spcAft>
                          <a:spcPts val="0"/>
                        </a:spcAft>
                      </a:pPr>
                      <a:r>
                        <a:rPr lang="nl-NL" sz="2000">
                          <a:effectLst/>
                        </a:rPr>
                        <a:t>t = 24 x0,25h = 6h</a:t>
                      </a:r>
                      <a:endParaRPr lang="nl-NL" sz="1600">
                        <a:effectLst/>
                      </a:endParaRPr>
                    </a:p>
                    <a:p>
                      <a:pPr marL="457200">
                        <a:lnSpc>
                          <a:spcPct val="115000"/>
                        </a:lnSpc>
                        <a:spcAft>
                          <a:spcPts val="0"/>
                        </a:spcAft>
                      </a:pPr>
                      <a:r>
                        <a:rPr lang="nl-NL" sz="2000">
                          <a:effectLst/>
                        </a:rPr>
                        <a:t>E = P x t</a:t>
                      </a:r>
                      <a:endParaRPr lang="nl-NL" sz="1600">
                        <a:effectLst/>
                      </a:endParaRPr>
                    </a:p>
                    <a:p>
                      <a:pPr marL="457200">
                        <a:lnSpc>
                          <a:spcPct val="115000"/>
                        </a:lnSpc>
                        <a:spcAft>
                          <a:spcPts val="0"/>
                        </a:spcAft>
                      </a:pPr>
                      <a:r>
                        <a:rPr lang="nl-NL" sz="2000">
                          <a:effectLst/>
                        </a:rPr>
                        <a:t>E = 0,3 kW x 6h</a:t>
                      </a:r>
                      <a:endParaRPr lang="nl-NL" sz="1600">
                        <a:effectLst/>
                      </a:endParaRPr>
                    </a:p>
                    <a:p>
                      <a:pPr marL="457200">
                        <a:lnSpc>
                          <a:spcPct val="115000"/>
                        </a:lnSpc>
                        <a:spcAft>
                          <a:spcPts val="0"/>
                        </a:spcAft>
                      </a:pPr>
                      <a:r>
                        <a:rPr lang="nl-NL" sz="2000">
                          <a:effectLst/>
                        </a:rPr>
                        <a:t>E = 1,8 kWh</a:t>
                      </a:r>
                      <a:endParaRPr lang="nl-NL" sz="1600">
                        <a:effectLst/>
                        <a:latin typeface="Calibri"/>
                        <a:ea typeface="Calibri"/>
                        <a:cs typeface="Times New Roman"/>
                      </a:endParaRPr>
                    </a:p>
                  </a:txBody>
                  <a:tcPr marL="68580" marR="68580" marT="0" marB="0"/>
                </a:tc>
                <a:tc>
                  <a:txBody>
                    <a:bodyPr/>
                    <a:lstStyle/>
                    <a:p>
                      <a:pPr marL="457200">
                        <a:lnSpc>
                          <a:spcPct val="115000"/>
                        </a:lnSpc>
                        <a:spcAft>
                          <a:spcPts val="0"/>
                        </a:spcAft>
                      </a:pPr>
                      <a:r>
                        <a:rPr lang="nl-NL" sz="2000" dirty="0">
                          <a:effectLst/>
                        </a:rPr>
                        <a:t>E = ?</a:t>
                      </a:r>
                      <a:endParaRPr lang="nl-NL" sz="1600" dirty="0">
                        <a:effectLst/>
                      </a:endParaRPr>
                    </a:p>
                    <a:p>
                      <a:pPr marL="457200">
                        <a:lnSpc>
                          <a:spcPct val="115000"/>
                        </a:lnSpc>
                        <a:spcAft>
                          <a:spcPts val="0"/>
                        </a:spcAft>
                      </a:pPr>
                      <a:r>
                        <a:rPr lang="nl-NL" sz="2000" dirty="0">
                          <a:effectLst/>
                        </a:rPr>
                        <a:t>P = 100 W = 0,1 kW</a:t>
                      </a:r>
                      <a:endParaRPr lang="nl-NL" sz="1600" dirty="0">
                        <a:effectLst/>
                      </a:endParaRPr>
                    </a:p>
                    <a:p>
                      <a:pPr marL="457200">
                        <a:lnSpc>
                          <a:spcPct val="115000"/>
                        </a:lnSpc>
                        <a:spcAft>
                          <a:spcPts val="0"/>
                        </a:spcAft>
                      </a:pPr>
                      <a:r>
                        <a:rPr lang="nl-NL" sz="2000" dirty="0">
                          <a:effectLst/>
                        </a:rPr>
                        <a:t>t = 24h</a:t>
                      </a:r>
                      <a:endParaRPr lang="nl-NL" sz="1600" dirty="0">
                        <a:effectLst/>
                      </a:endParaRPr>
                    </a:p>
                    <a:p>
                      <a:pPr marL="457200">
                        <a:lnSpc>
                          <a:spcPct val="115000"/>
                        </a:lnSpc>
                        <a:spcAft>
                          <a:spcPts val="0"/>
                        </a:spcAft>
                      </a:pPr>
                      <a:r>
                        <a:rPr lang="nl-NL" sz="2000" dirty="0">
                          <a:effectLst/>
                        </a:rPr>
                        <a:t>E = P x t</a:t>
                      </a:r>
                      <a:endParaRPr lang="nl-NL" sz="1600" dirty="0">
                        <a:effectLst/>
                      </a:endParaRPr>
                    </a:p>
                    <a:p>
                      <a:pPr marL="457200">
                        <a:lnSpc>
                          <a:spcPct val="115000"/>
                        </a:lnSpc>
                        <a:spcAft>
                          <a:spcPts val="0"/>
                        </a:spcAft>
                      </a:pPr>
                      <a:r>
                        <a:rPr lang="nl-NL" sz="2000" dirty="0">
                          <a:effectLst/>
                        </a:rPr>
                        <a:t>E = 0,1 kW x 24h</a:t>
                      </a:r>
                      <a:endParaRPr lang="nl-NL" sz="1600" dirty="0">
                        <a:effectLst/>
                      </a:endParaRPr>
                    </a:p>
                    <a:p>
                      <a:pPr marL="457200">
                        <a:lnSpc>
                          <a:spcPct val="115000"/>
                        </a:lnSpc>
                        <a:spcAft>
                          <a:spcPts val="0"/>
                        </a:spcAft>
                      </a:pPr>
                      <a:r>
                        <a:rPr lang="nl-NL" sz="2000" dirty="0">
                          <a:effectLst/>
                        </a:rPr>
                        <a:t>E = 2,4 kWh</a:t>
                      </a:r>
                      <a:endParaRPr lang="nl-NL" sz="1600" dirty="0">
                        <a:effectLst/>
                        <a:latin typeface="Calibri"/>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903485" y="1221110"/>
            <a:ext cx="7848872"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nl-NL" sz="2400" b="0" i="0" u="none" strike="noStrike" cap="none" normalizeH="0" baseline="0" dirty="0" smtClean="0">
                <a:ln>
                  <a:noFill/>
                </a:ln>
                <a:solidFill>
                  <a:schemeClr val="bg1"/>
                </a:solidFill>
                <a:effectLst/>
                <a:latin typeface="Tahoma" pitchFamily="34" charset="0"/>
                <a:ea typeface="Calibri" pitchFamily="34" charset="0"/>
                <a:cs typeface="Tahoma" pitchFamily="34" charset="0"/>
              </a:rPr>
              <a:t>Een koelkast heeft een vermogen van 300 watt en staat ieder uur een kwartier aan. Een lamp heeft een vermogen van 100 watt en staat altijd aan.</a:t>
            </a:r>
            <a:endParaRPr kumimoji="0" lang="nl-NL" sz="105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400" b="0" i="0" u="none" strike="noStrike" cap="none" normalizeH="0" baseline="0" dirty="0" smtClean="0">
                <a:ln>
                  <a:noFill/>
                </a:ln>
                <a:solidFill>
                  <a:schemeClr val="bg1"/>
                </a:solidFill>
                <a:effectLst/>
                <a:latin typeface="Tahoma" pitchFamily="34" charset="0"/>
                <a:ea typeface="Calibri" pitchFamily="34" charset="0"/>
                <a:cs typeface="Tahoma" pitchFamily="34" charset="0"/>
              </a:rPr>
              <a:t>Bereken welk apparaat per dag de meeste energie verbruikt.</a:t>
            </a:r>
            <a:endParaRPr kumimoji="0" lang="nl-NL" sz="105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400" b="1" i="0" u="none" strike="noStrike" cap="none" normalizeH="0" baseline="0" dirty="0" smtClean="0">
                <a:ln>
                  <a:noFill/>
                </a:ln>
                <a:solidFill>
                  <a:srgbClr val="FFFF00"/>
                </a:solidFill>
                <a:effectLst/>
                <a:latin typeface="Tahoma" pitchFamily="34" charset="0"/>
                <a:ea typeface="Calibri" pitchFamily="34" charset="0"/>
                <a:cs typeface="Tahoma" pitchFamily="34" charset="0"/>
              </a:rPr>
              <a:t>De lamp verbruikt de meeste energie</a:t>
            </a:r>
            <a:endParaRPr kumimoji="0" lang="nl-NL" sz="3200" b="0" i="0" u="none" strike="noStrike" cap="none" normalizeH="0" baseline="0" dirty="0" smtClean="0">
              <a:ln>
                <a:noFill/>
              </a:ln>
              <a:solidFill>
                <a:srgbClr val="FFFF00"/>
              </a:solidFill>
              <a:effectLst/>
              <a:latin typeface="Arial" pitchFamily="34" charset="0"/>
              <a:cs typeface="Arial" pitchFamily="34" charset="0"/>
            </a:endParaRPr>
          </a:p>
        </p:txBody>
      </p:sp>
    </p:spTree>
    <p:extLst>
      <p:ext uri="{BB962C8B-B14F-4D97-AF65-F5344CB8AC3E}">
        <p14:creationId xmlns:p14="http://schemas.microsoft.com/office/powerpoint/2010/main" val="22047558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latin typeface="Tahoma" pitchFamily="34" charset="0"/>
                  <a:ea typeface="Tahoma" pitchFamily="34" charset="0"/>
                  <a:cs typeface="Tahoma" pitchFamily="34" charset="0"/>
                </a:rPr>
                <a:t>Elektriciteit 7</a:t>
              </a:r>
              <a:endParaRPr lang="nl-NL" sz="24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graphicFrame>
        <p:nvGraphicFramePr>
          <p:cNvPr id="10" name="Tabel 9"/>
          <p:cNvGraphicFramePr>
            <a:graphicFrameLocks noGrp="1"/>
          </p:cNvGraphicFramePr>
          <p:nvPr>
            <p:extLst>
              <p:ext uri="{D42A27DB-BD31-4B8C-83A1-F6EECF244321}">
                <p14:modId xmlns:p14="http://schemas.microsoft.com/office/powerpoint/2010/main" val="1029488956"/>
              </p:ext>
            </p:extLst>
          </p:nvPr>
        </p:nvGraphicFramePr>
        <p:xfrm>
          <a:off x="1661795" y="3004407"/>
          <a:ext cx="5820410" cy="1682496"/>
        </p:xfrm>
        <a:graphic>
          <a:graphicData uri="http://schemas.openxmlformats.org/drawingml/2006/table">
            <a:tbl>
              <a:tblPr firstRow="1" firstCol="1" bandRow="1">
                <a:tableStyleId>{5C22544A-7EE6-4342-B048-85BDC9FD1C3A}</a:tableStyleId>
              </a:tblPr>
              <a:tblGrid>
                <a:gridCol w="2910205"/>
                <a:gridCol w="2910205"/>
              </a:tblGrid>
              <a:tr h="0">
                <a:tc>
                  <a:txBody>
                    <a:bodyPr/>
                    <a:lstStyle/>
                    <a:p>
                      <a:pPr marL="457200">
                        <a:lnSpc>
                          <a:spcPct val="115000"/>
                        </a:lnSpc>
                        <a:spcAft>
                          <a:spcPts val="0"/>
                        </a:spcAft>
                      </a:pPr>
                      <a:r>
                        <a:rPr lang="nl-NL" sz="2400" dirty="0">
                          <a:effectLst/>
                        </a:rPr>
                        <a:t>Vermogen</a:t>
                      </a:r>
                      <a:endParaRPr lang="nl-NL" sz="18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nl-NL" sz="2400">
                          <a:effectLst/>
                        </a:rPr>
                        <a:t>Energie</a:t>
                      </a:r>
                      <a:endParaRPr lang="nl-NL" sz="1800">
                        <a:effectLst/>
                        <a:latin typeface="Calibri"/>
                        <a:ea typeface="Calibri"/>
                        <a:cs typeface="Times New Roman"/>
                      </a:endParaRPr>
                    </a:p>
                  </a:txBody>
                  <a:tcPr marL="68580" marR="68580" marT="0" marB="0"/>
                </a:tc>
              </a:tr>
              <a:tr h="0">
                <a:tc>
                  <a:txBody>
                    <a:bodyPr/>
                    <a:lstStyle/>
                    <a:p>
                      <a:pPr marL="457200">
                        <a:lnSpc>
                          <a:spcPct val="115000"/>
                        </a:lnSpc>
                        <a:spcAft>
                          <a:spcPts val="0"/>
                        </a:spcAft>
                      </a:pPr>
                      <a:r>
                        <a:rPr lang="en-GB" sz="2400" dirty="0">
                          <a:effectLst/>
                        </a:rPr>
                        <a:t>P = ?</a:t>
                      </a:r>
                      <a:endParaRPr lang="nl-NL" sz="1800" dirty="0">
                        <a:effectLst/>
                      </a:endParaRPr>
                    </a:p>
                    <a:p>
                      <a:pPr marL="457200">
                        <a:lnSpc>
                          <a:spcPct val="115000"/>
                        </a:lnSpc>
                        <a:spcAft>
                          <a:spcPts val="0"/>
                        </a:spcAft>
                      </a:pPr>
                      <a:r>
                        <a:rPr lang="en-GB" sz="2400" dirty="0">
                          <a:effectLst/>
                        </a:rPr>
                        <a:t>U = </a:t>
                      </a:r>
                      <a:r>
                        <a:rPr lang="en-GB" sz="2400" dirty="0" smtClean="0">
                          <a:effectLst/>
                        </a:rPr>
                        <a:t>…V</a:t>
                      </a:r>
                      <a:endParaRPr lang="nl-NL" sz="1800" dirty="0">
                        <a:effectLst/>
                      </a:endParaRPr>
                    </a:p>
                    <a:p>
                      <a:pPr marL="457200">
                        <a:lnSpc>
                          <a:spcPct val="115000"/>
                        </a:lnSpc>
                        <a:spcAft>
                          <a:spcPts val="0"/>
                        </a:spcAft>
                      </a:pPr>
                      <a:r>
                        <a:rPr lang="en-GB" sz="2400" dirty="0">
                          <a:effectLst/>
                        </a:rPr>
                        <a:t>I = </a:t>
                      </a:r>
                      <a:r>
                        <a:rPr lang="en-GB" sz="2400" dirty="0" smtClean="0">
                          <a:effectLst/>
                        </a:rPr>
                        <a:t>… A</a:t>
                      </a:r>
                      <a:endParaRPr lang="nl-NL" sz="1800" dirty="0">
                        <a:effectLst/>
                      </a:endParaRPr>
                    </a:p>
                  </a:txBody>
                  <a:tcPr marL="68580" marR="68580" marT="0" marB="0"/>
                </a:tc>
                <a:tc>
                  <a:txBody>
                    <a:bodyPr/>
                    <a:lstStyle/>
                    <a:p>
                      <a:pPr marL="457200">
                        <a:lnSpc>
                          <a:spcPct val="115000"/>
                        </a:lnSpc>
                        <a:spcAft>
                          <a:spcPts val="0"/>
                        </a:spcAft>
                      </a:pPr>
                      <a:r>
                        <a:rPr lang="nl-NL" sz="2400" dirty="0">
                          <a:effectLst/>
                        </a:rPr>
                        <a:t>E = ?</a:t>
                      </a:r>
                      <a:endParaRPr lang="nl-NL" sz="1800" dirty="0">
                        <a:effectLst/>
                      </a:endParaRPr>
                    </a:p>
                    <a:p>
                      <a:pPr marL="457200">
                        <a:lnSpc>
                          <a:spcPct val="115000"/>
                        </a:lnSpc>
                        <a:spcAft>
                          <a:spcPts val="0"/>
                        </a:spcAft>
                      </a:pPr>
                      <a:r>
                        <a:rPr lang="nl-NL" sz="2400" dirty="0">
                          <a:effectLst/>
                        </a:rPr>
                        <a:t>P = </a:t>
                      </a:r>
                      <a:r>
                        <a:rPr lang="nl-NL" sz="2400" dirty="0" smtClean="0">
                          <a:effectLst/>
                        </a:rPr>
                        <a:t>…..W</a:t>
                      </a:r>
                      <a:endParaRPr lang="nl-NL" sz="1800" dirty="0">
                        <a:effectLst/>
                      </a:endParaRPr>
                    </a:p>
                    <a:p>
                      <a:pPr marL="457200">
                        <a:lnSpc>
                          <a:spcPct val="115000"/>
                        </a:lnSpc>
                        <a:spcAft>
                          <a:spcPts val="0"/>
                        </a:spcAft>
                      </a:pPr>
                      <a:r>
                        <a:rPr lang="nl-NL" sz="2400" dirty="0">
                          <a:effectLst/>
                        </a:rPr>
                        <a:t>t = </a:t>
                      </a:r>
                      <a:r>
                        <a:rPr lang="nl-NL" sz="2400" dirty="0" smtClean="0">
                          <a:effectLst/>
                        </a:rPr>
                        <a:t>…..s</a:t>
                      </a:r>
                      <a:endParaRPr lang="nl-NL" sz="1800" dirty="0">
                        <a:effectLst/>
                      </a:endParaRPr>
                    </a:p>
                  </a:txBody>
                  <a:tcPr marL="68580" marR="68580" marT="0" marB="0"/>
                </a:tc>
              </a:tr>
            </a:tbl>
          </a:graphicData>
        </a:graphic>
      </p:graphicFrame>
      <p:sp>
        <p:nvSpPr>
          <p:cNvPr id="12" name="Rectangle 2"/>
          <p:cNvSpPr>
            <a:spLocks noChangeArrowheads="1"/>
          </p:cNvSpPr>
          <p:nvPr/>
        </p:nvSpPr>
        <p:spPr bwMode="auto">
          <a:xfrm>
            <a:off x="831477" y="1340768"/>
            <a:ext cx="792088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nl-NL" sz="2000" b="0" i="0" u="none" strike="noStrike" cap="none" normalizeH="0" baseline="0" dirty="0" smtClean="0">
                <a:ln>
                  <a:noFill/>
                </a:ln>
                <a:solidFill>
                  <a:schemeClr val="bg1"/>
                </a:solidFill>
                <a:effectLst/>
                <a:latin typeface="Tahoma" pitchFamily="34" charset="0"/>
                <a:ea typeface="Calibri" pitchFamily="34" charset="0"/>
                <a:cs typeface="Tahoma" pitchFamily="34" charset="0"/>
              </a:rPr>
              <a:t>De stroomsterkte door een lampje is 0,3 A. De spanning over het lampje is 6,0 V. Het lampje staat 10 minuten aan.</a:t>
            </a:r>
            <a:endParaRPr kumimoji="0" lang="nl-NL" sz="1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bg1"/>
                </a:solidFill>
                <a:effectLst/>
                <a:latin typeface="Tahoma" pitchFamily="34" charset="0"/>
                <a:ea typeface="Calibri" pitchFamily="34" charset="0"/>
                <a:cs typeface="Tahoma" pitchFamily="34" charset="0"/>
              </a:rPr>
              <a:t>Bereken de hoeveelheid energie die het lampje na 10 minuten heeft omgezet. P = U x I    ( U in V en I in A)</a:t>
            </a:r>
            <a:endParaRPr kumimoji="0" lang="nl-NL" sz="2800" b="0" i="0" u="none" strike="noStrike" cap="none" normalizeH="0" baseline="0" dirty="0" smtClean="0">
              <a:ln>
                <a:noFill/>
              </a:ln>
              <a:solidFill>
                <a:schemeClr val="bg1"/>
              </a:solidFill>
              <a:effectLst/>
              <a:latin typeface="Arial" pitchFamily="34" charset="0"/>
              <a:cs typeface="Arial" pitchFamily="34" charset="0"/>
            </a:endParaRPr>
          </a:p>
        </p:txBody>
      </p:sp>
      <p:pic>
        <p:nvPicPr>
          <p:cNvPr id="13" name="Picture 2" descr="Orange cartoons on the green puzzles, symbolize a teamwork. Stock Photo - 992824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 y="-14466"/>
            <a:ext cx="1424126" cy="1235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5142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18256" y="-14818"/>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latin typeface="Tahoma" pitchFamily="34" charset="0"/>
                  <a:ea typeface="Tahoma" pitchFamily="34" charset="0"/>
                  <a:cs typeface="Tahoma" pitchFamily="34" charset="0"/>
                </a:rPr>
                <a:t>Elektriciteit 7</a:t>
              </a:r>
              <a:endParaRPr lang="nl-NL" sz="24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pic>
        <p:nvPicPr>
          <p:cNvPr id="11" name="Picture 2" descr="http://3.bp.blogspot.com/_bv9dXHvY9j0/TUZCm3uFVPI/AAAAAAAAACc/HNZnASfjJ6Y/s320/stress+carto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18"/>
            <a:ext cx="1331640" cy="123592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el 9"/>
          <p:cNvGraphicFramePr>
            <a:graphicFrameLocks noGrp="1"/>
          </p:cNvGraphicFramePr>
          <p:nvPr>
            <p:extLst>
              <p:ext uri="{D42A27DB-BD31-4B8C-83A1-F6EECF244321}">
                <p14:modId xmlns:p14="http://schemas.microsoft.com/office/powerpoint/2010/main" val="3389116354"/>
              </p:ext>
            </p:extLst>
          </p:nvPr>
        </p:nvGraphicFramePr>
        <p:xfrm>
          <a:off x="2485536" y="3312912"/>
          <a:ext cx="5820410" cy="2944368"/>
        </p:xfrm>
        <a:graphic>
          <a:graphicData uri="http://schemas.openxmlformats.org/drawingml/2006/table">
            <a:tbl>
              <a:tblPr firstRow="1" firstCol="1" bandRow="1">
                <a:tableStyleId>{5C22544A-7EE6-4342-B048-85BDC9FD1C3A}</a:tableStyleId>
              </a:tblPr>
              <a:tblGrid>
                <a:gridCol w="2910205"/>
                <a:gridCol w="2910205"/>
              </a:tblGrid>
              <a:tr h="0">
                <a:tc>
                  <a:txBody>
                    <a:bodyPr/>
                    <a:lstStyle/>
                    <a:p>
                      <a:pPr marL="457200">
                        <a:lnSpc>
                          <a:spcPct val="115000"/>
                        </a:lnSpc>
                        <a:spcAft>
                          <a:spcPts val="0"/>
                        </a:spcAft>
                      </a:pPr>
                      <a:r>
                        <a:rPr lang="nl-NL" sz="2400" dirty="0">
                          <a:effectLst/>
                        </a:rPr>
                        <a:t>Vermogen</a:t>
                      </a:r>
                      <a:endParaRPr lang="nl-NL" sz="18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nl-NL" sz="2400">
                          <a:effectLst/>
                        </a:rPr>
                        <a:t>Energie</a:t>
                      </a:r>
                      <a:endParaRPr lang="nl-NL" sz="1800">
                        <a:effectLst/>
                        <a:latin typeface="Calibri"/>
                        <a:ea typeface="Calibri"/>
                        <a:cs typeface="Times New Roman"/>
                      </a:endParaRPr>
                    </a:p>
                  </a:txBody>
                  <a:tcPr marL="68580" marR="68580" marT="0" marB="0"/>
                </a:tc>
              </a:tr>
              <a:tr h="0">
                <a:tc>
                  <a:txBody>
                    <a:bodyPr/>
                    <a:lstStyle/>
                    <a:p>
                      <a:pPr marL="457200">
                        <a:lnSpc>
                          <a:spcPct val="115000"/>
                        </a:lnSpc>
                        <a:spcAft>
                          <a:spcPts val="0"/>
                        </a:spcAft>
                      </a:pPr>
                      <a:r>
                        <a:rPr lang="en-GB" sz="2400" dirty="0">
                          <a:effectLst/>
                        </a:rPr>
                        <a:t>P = ?</a:t>
                      </a:r>
                      <a:endParaRPr lang="nl-NL" sz="1800" dirty="0">
                        <a:effectLst/>
                      </a:endParaRPr>
                    </a:p>
                    <a:p>
                      <a:pPr marL="457200">
                        <a:lnSpc>
                          <a:spcPct val="115000"/>
                        </a:lnSpc>
                        <a:spcAft>
                          <a:spcPts val="0"/>
                        </a:spcAft>
                      </a:pPr>
                      <a:r>
                        <a:rPr lang="en-GB" sz="2400" dirty="0">
                          <a:effectLst/>
                        </a:rPr>
                        <a:t>U = 6 V</a:t>
                      </a:r>
                      <a:endParaRPr lang="nl-NL" sz="1800" dirty="0">
                        <a:effectLst/>
                      </a:endParaRPr>
                    </a:p>
                    <a:p>
                      <a:pPr marL="457200">
                        <a:lnSpc>
                          <a:spcPct val="115000"/>
                        </a:lnSpc>
                        <a:spcAft>
                          <a:spcPts val="0"/>
                        </a:spcAft>
                      </a:pPr>
                      <a:r>
                        <a:rPr lang="en-GB" sz="2400" dirty="0">
                          <a:effectLst/>
                        </a:rPr>
                        <a:t>I = 0,3 A</a:t>
                      </a:r>
                      <a:endParaRPr lang="nl-NL" sz="1800" dirty="0">
                        <a:effectLst/>
                      </a:endParaRPr>
                    </a:p>
                    <a:p>
                      <a:pPr marL="457200">
                        <a:lnSpc>
                          <a:spcPct val="115000"/>
                        </a:lnSpc>
                        <a:spcAft>
                          <a:spcPts val="0"/>
                        </a:spcAft>
                      </a:pPr>
                      <a:r>
                        <a:rPr lang="en-GB" sz="2400" dirty="0">
                          <a:effectLst/>
                        </a:rPr>
                        <a:t>P = U x I</a:t>
                      </a:r>
                      <a:endParaRPr lang="nl-NL" sz="1800" dirty="0">
                        <a:effectLst/>
                      </a:endParaRPr>
                    </a:p>
                    <a:p>
                      <a:pPr marL="457200">
                        <a:lnSpc>
                          <a:spcPct val="115000"/>
                        </a:lnSpc>
                        <a:spcAft>
                          <a:spcPts val="0"/>
                        </a:spcAft>
                      </a:pPr>
                      <a:r>
                        <a:rPr lang="en-GB" sz="2400" dirty="0">
                          <a:effectLst/>
                        </a:rPr>
                        <a:t>P = 6V x 0,3A</a:t>
                      </a:r>
                      <a:endParaRPr lang="nl-NL" sz="1800" dirty="0">
                        <a:effectLst/>
                      </a:endParaRPr>
                    </a:p>
                    <a:p>
                      <a:pPr marL="457200">
                        <a:lnSpc>
                          <a:spcPct val="115000"/>
                        </a:lnSpc>
                        <a:spcAft>
                          <a:spcPts val="0"/>
                        </a:spcAft>
                      </a:pPr>
                      <a:r>
                        <a:rPr lang="nl-NL" sz="2400" dirty="0">
                          <a:effectLst/>
                        </a:rPr>
                        <a:t>P = 1,8 W</a:t>
                      </a:r>
                      <a:endParaRPr lang="nl-NL" sz="18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nl-NL" sz="2400" dirty="0">
                          <a:effectLst/>
                        </a:rPr>
                        <a:t>E = ?</a:t>
                      </a:r>
                      <a:endParaRPr lang="nl-NL" sz="1800" dirty="0">
                        <a:effectLst/>
                      </a:endParaRPr>
                    </a:p>
                    <a:p>
                      <a:pPr marL="457200">
                        <a:lnSpc>
                          <a:spcPct val="115000"/>
                        </a:lnSpc>
                        <a:spcAft>
                          <a:spcPts val="0"/>
                        </a:spcAft>
                      </a:pPr>
                      <a:r>
                        <a:rPr lang="nl-NL" sz="2400" dirty="0">
                          <a:effectLst/>
                        </a:rPr>
                        <a:t>P = 1,8 W</a:t>
                      </a:r>
                      <a:endParaRPr lang="nl-NL" sz="1800" dirty="0">
                        <a:effectLst/>
                      </a:endParaRPr>
                    </a:p>
                    <a:p>
                      <a:pPr marL="457200">
                        <a:lnSpc>
                          <a:spcPct val="115000"/>
                        </a:lnSpc>
                        <a:spcAft>
                          <a:spcPts val="0"/>
                        </a:spcAft>
                      </a:pPr>
                      <a:r>
                        <a:rPr lang="nl-NL" sz="2400" dirty="0">
                          <a:effectLst/>
                        </a:rPr>
                        <a:t>t = 10 min = 600s</a:t>
                      </a:r>
                      <a:endParaRPr lang="nl-NL" sz="1800" dirty="0">
                        <a:effectLst/>
                      </a:endParaRPr>
                    </a:p>
                    <a:p>
                      <a:pPr marL="457200">
                        <a:lnSpc>
                          <a:spcPct val="115000"/>
                        </a:lnSpc>
                        <a:spcAft>
                          <a:spcPts val="0"/>
                        </a:spcAft>
                      </a:pPr>
                      <a:r>
                        <a:rPr lang="nl-NL" sz="2400" dirty="0">
                          <a:effectLst/>
                        </a:rPr>
                        <a:t>E = P x t</a:t>
                      </a:r>
                      <a:endParaRPr lang="nl-NL" sz="1800" dirty="0">
                        <a:effectLst/>
                      </a:endParaRPr>
                    </a:p>
                    <a:p>
                      <a:pPr marL="457200">
                        <a:lnSpc>
                          <a:spcPct val="115000"/>
                        </a:lnSpc>
                        <a:spcAft>
                          <a:spcPts val="0"/>
                        </a:spcAft>
                      </a:pPr>
                      <a:r>
                        <a:rPr lang="nl-NL" sz="2400" dirty="0">
                          <a:effectLst/>
                        </a:rPr>
                        <a:t>E = 1,8 W x 600s</a:t>
                      </a:r>
                      <a:endParaRPr lang="nl-NL" sz="1800" dirty="0">
                        <a:effectLst/>
                      </a:endParaRPr>
                    </a:p>
                    <a:p>
                      <a:pPr marL="457200">
                        <a:lnSpc>
                          <a:spcPct val="115000"/>
                        </a:lnSpc>
                        <a:spcAft>
                          <a:spcPts val="0"/>
                        </a:spcAft>
                      </a:pPr>
                      <a:r>
                        <a:rPr lang="nl-NL" sz="2400" dirty="0">
                          <a:effectLst/>
                        </a:rPr>
                        <a:t>E = 1.080 </a:t>
                      </a:r>
                      <a:r>
                        <a:rPr lang="nl-NL" sz="2400" dirty="0" err="1">
                          <a:effectLst/>
                        </a:rPr>
                        <a:t>Ws</a:t>
                      </a:r>
                      <a:endParaRPr lang="nl-NL" sz="1800" dirty="0">
                        <a:effectLst/>
                        <a:latin typeface="Calibri"/>
                        <a:ea typeface="Calibri"/>
                        <a:cs typeface="Times New Roman"/>
                      </a:endParaRPr>
                    </a:p>
                  </a:txBody>
                  <a:tcPr marL="68580" marR="68580" marT="0" marB="0"/>
                </a:tc>
              </a:tr>
            </a:tbl>
          </a:graphicData>
        </a:graphic>
      </p:graphicFrame>
      <p:sp>
        <p:nvSpPr>
          <p:cNvPr id="12" name="Rectangle 2"/>
          <p:cNvSpPr>
            <a:spLocks noChangeArrowheads="1"/>
          </p:cNvSpPr>
          <p:nvPr/>
        </p:nvSpPr>
        <p:spPr bwMode="auto">
          <a:xfrm>
            <a:off x="899592" y="1215105"/>
            <a:ext cx="7920880"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nl-NL" sz="2000" b="0" i="0" u="none" strike="noStrike" cap="none" normalizeH="0" baseline="0" dirty="0" smtClean="0">
                <a:ln>
                  <a:noFill/>
                </a:ln>
                <a:solidFill>
                  <a:schemeClr val="bg1"/>
                </a:solidFill>
                <a:effectLst/>
                <a:latin typeface="Tahoma" pitchFamily="34" charset="0"/>
                <a:ea typeface="Calibri" pitchFamily="34" charset="0"/>
                <a:cs typeface="Tahoma" pitchFamily="34" charset="0"/>
              </a:rPr>
              <a:t>De stroomsterkte door een lampje is 0,3 A. De spanning over het lampje is 6,0 V. Het lampje staat 10 minuten aan.</a:t>
            </a:r>
            <a:endParaRPr kumimoji="0" lang="nl-NL" sz="1000" b="0" i="0" u="none" strike="noStrike" cap="none" normalizeH="0" baseline="0" dirty="0" smtClean="0">
              <a:ln>
                <a:noFill/>
              </a:ln>
              <a:solidFill>
                <a:schemeClr val="bg1"/>
              </a:solidFill>
              <a:effectLst/>
              <a:latin typeface="Arial" pitchFamily="34" charset="0"/>
              <a:cs typeface="Arial" pitchFamily="34" charset="0"/>
            </a:endParaRPr>
          </a:p>
          <a:p>
            <a:pPr eaLnBrk="0" fontAlgn="base" hangingPunct="0">
              <a:spcBef>
                <a:spcPct val="0"/>
              </a:spcBef>
              <a:spcAft>
                <a:spcPct val="0"/>
              </a:spcAft>
            </a:pPr>
            <a:r>
              <a:rPr kumimoji="0" lang="nl-NL" sz="2000" b="0" i="0" u="none" strike="noStrike" cap="none" normalizeH="0" baseline="0" dirty="0" smtClean="0">
                <a:ln>
                  <a:noFill/>
                </a:ln>
                <a:solidFill>
                  <a:schemeClr val="bg1"/>
                </a:solidFill>
                <a:effectLst/>
                <a:latin typeface="Tahoma" pitchFamily="34" charset="0"/>
                <a:ea typeface="Calibri" pitchFamily="34" charset="0"/>
                <a:cs typeface="Tahoma" pitchFamily="34" charset="0"/>
              </a:rPr>
              <a:t>Bereken de hoeveelheid energie die het lampje na 10 minuten heeft omgezet. P = U x I    ( U in V en I in A) </a:t>
            </a:r>
          </a:p>
          <a:p>
            <a:pPr eaLnBrk="0" fontAlgn="base" hangingPunct="0">
              <a:spcBef>
                <a:spcPct val="0"/>
              </a:spcBef>
              <a:spcAft>
                <a:spcPct val="0"/>
              </a:spcAft>
            </a:pPr>
            <a:r>
              <a:rPr lang="nl-NL" sz="2800" dirty="0" smtClean="0">
                <a:solidFill>
                  <a:srgbClr val="FFFF00"/>
                </a:solidFill>
              </a:rPr>
              <a:t>E </a:t>
            </a:r>
            <a:r>
              <a:rPr lang="nl-NL" sz="2800" dirty="0">
                <a:solidFill>
                  <a:srgbClr val="FFFF00"/>
                </a:solidFill>
              </a:rPr>
              <a:t>= 1.080 </a:t>
            </a:r>
            <a:r>
              <a:rPr lang="nl-NL" sz="2800" dirty="0" err="1">
                <a:solidFill>
                  <a:srgbClr val="FFFF00"/>
                </a:solidFill>
              </a:rPr>
              <a:t>Ws</a:t>
            </a:r>
            <a:endParaRPr lang="nl-NL" sz="2000" dirty="0">
              <a:solidFill>
                <a:srgbClr val="FFFF00"/>
              </a:solidFill>
              <a:ea typeface="Calibri"/>
              <a:cs typeface="Times New Roman"/>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800" b="0" i="0" u="none" strike="noStrike" cap="none" normalizeH="0" baseline="0" dirty="0" smtClean="0">
              <a:ln>
                <a:noFill/>
              </a:ln>
              <a:solidFill>
                <a:schemeClr val="bg1"/>
              </a:solidFill>
              <a:effectLst/>
              <a:latin typeface="Arial" pitchFamily="34" charset="0"/>
              <a:cs typeface="Arial" pitchFamily="34" charset="0"/>
            </a:endParaRPr>
          </a:p>
        </p:txBody>
      </p:sp>
    </p:spTree>
    <p:extLst>
      <p:ext uri="{BB962C8B-B14F-4D97-AF65-F5344CB8AC3E}">
        <p14:creationId xmlns:p14="http://schemas.microsoft.com/office/powerpoint/2010/main" val="35232542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smtClean="0">
                  <a:latin typeface="Tahoma" pitchFamily="34" charset="0"/>
                  <a:ea typeface="Tahoma" pitchFamily="34" charset="0"/>
                  <a:cs typeface="Tahoma" pitchFamily="34" charset="0"/>
                </a:rPr>
                <a:t>Denk na over het plan van aanpak.</a:t>
              </a:r>
              <a:endParaRPr lang="nl-NL" sz="32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sp>
        <p:nvSpPr>
          <p:cNvPr id="5" name="Rechthoek 4"/>
          <p:cNvSpPr/>
          <p:nvPr/>
        </p:nvSpPr>
        <p:spPr>
          <a:xfrm>
            <a:off x="899592" y="1443841"/>
            <a:ext cx="7992888" cy="3785652"/>
          </a:xfrm>
          <a:prstGeom prst="rect">
            <a:avLst/>
          </a:prstGeom>
        </p:spPr>
        <p:txBody>
          <a:bodyPr wrap="square">
            <a:spAutoFit/>
          </a:bodyPr>
          <a:lstStyle/>
          <a:p>
            <a:r>
              <a:rPr lang="nl-NL" sz="2400" dirty="0">
                <a:solidFill>
                  <a:schemeClr val="bg1"/>
                </a:solidFill>
              </a:rPr>
              <a:t>De familie Janssen komt thuis van een lange boswandeling. Janneke gaat snel in bad en laat het bad van 500L vol lopen. De kraan loopt met 25 L/min. Klaas gaat 10 min douchen waarbij het water met 30 L/min uit de kraan stroomt. Papa moet nodig naar de WC en trekt de wc door. De bak is 17,5 L groot en het duurt 2,5 min voordat hij vol is. Mama gaat afwassen en laat tegelijkertijd de wasbak vol lopen. De bak is 10L en is in 2 min gevuld. </a:t>
            </a:r>
            <a:r>
              <a:rPr lang="nl-NL" sz="2400" dirty="0" err="1">
                <a:solidFill>
                  <a:schemeClr val="bg1"/>
                </a:solidFill>
              </a:rPr>
              <a:t>Lissy</a:t>
            </a:r>
            <a:r>
              <a:rPr lang="nl-NL" sz="2400" dirty="0">
                <a:solidFill>
                  <a:schemeClr val="bg1"/>
                </a:solidFill>
              </a:rPr>
              <a:t> gaat de auto van papa wassen omdat deze erg smerig geworden is. Ze is 10 min met een hoge drukspuit bezig die met een stroomsterkte van 0,5 L/s de auto schoon spuit</a:t>
            </a:r>
          </a:p>
        </p:txBody>
      </p:sp>
      <p:pic>
        <p:nvPicPr>
          <p:cNvPr id="12" name="Picture 2" descr="Orange cartoons on the green puzzles, symbolize a teamwork. Stock Photo - 992824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 y="-14466"/>
            <a:ext cx="1424126" cy="1235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93176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latin typeface="Tahoma" pitchFamily="34" charset="0"/>
                  <a:ea typeface="Tahoma" pitchFamily="34" charset="0"/>
                  <a:cs typeface="Tahoma" pitchFamily="34" charset="0"/>
                </a:rPr>
                <a:t>Bereken de stroomsterkte als alles aan staat.</a:t>
              </a:r>
            </a:p>
            <a:p>
              <a:pPr algn="ctr"/>
              <a:r>
                <a:rPr lang="nl-NL" sz="2400" dirty="0" smtClean="0">
                  <a:latin typeface="Tahoma" pitchFamily="34" charset="0"/>
                  <a:ea typeface="Tahoma" pitchFamily="34" charset="0"/>
                  <a:cs typeface="Tahoma" pitchFamily="34" charset="0"/>
                </a:rPr>
                <a:t>Bereken de hoeveelheid verbruikt water. </a:t>
              </a:r>
              <a:endParaRPr lang="nl-NL" sz="24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sp>
        <p:nvSpPr>
          <p:cNvPr id="5" name="Rechthoek 4"/>
          <p:cNvSpPr/>
          <p:nvPr/>
        </p:nvSpPr>
        <p:spPr>
          <a:xfrm>
            <a:off x="899592" y="1443841"/>
            <a:ext cx="7992888" cy="3785652"/>
          </a:xfrm>
          <a:prstGeom prst="rect">
            <a:avLst/>
          </a:prstGeom>
        </p:spPr>
        <p:txBody>
          <a:bodyPr wrap="square">
            <a:spAutoFit/>
          </a:bodyPr>
          <a:lstStyle/>
          <a:p>
            <a:r>
              <a:rPr lang="nl-NL" sz="2400" dirty="0">
                <a:solidFill>
                  <a:schemeClr val="bg1"/>
                </a:solidFill>
              </a:rPr>
              <a:t>De familie Janssen komt thuis van een lange boswandeling. Janneke gaat snel in </a:t>
            </a:r>
            <a:r>
              <a:rPr lang="nl-NL" sz="2400" dirty="0">
                <a:solidFill>
                  <a:srgbClr val="FF0000"/>
                </a:solidFill>
              </a:rPr>
              <a:t>bad</a:t>
            </a:r>
            <a:r>
              <a:rPr lang="nl-NL" sz="2400" dirty="0">
                <a:solidFill>
                  <a:schemeClr val="bg1"/>
                </a:solidFill>
              </a:rPr>
              <a:t> en laat het bad van </a:t>
            </a:r>
            <a:r>
              <a:rPr lang="nl-NL" sz="2400" dirty="0">
                <a:solidFill>
                  <a:srgbClr val="FF0000"/>
                </a:solidFill>
              </a:rPr>
              <a:t>500L</a:t>
            </a:r>
            <a:r>
              <a:rPr lang="nl-NL" sz="2400" dirty="0">
                <a:solidFill>
                  <a:schemeClr val="bg1"/>
                </a:solidFill>
              </a:rPr>
              <a:t> vol lopen. De kraan loopt met </a:t>
            </a:r>
            <a:r>
              <a:rPr lang="nl-NL" sz="2400" dirty="0">
                <a:solidFill>
                  <a:srgbClr val="FF0000"/>
                </a:solidFill>
              </a:rPr>
              <a:t>25 L/min</a:t>
            </a:r>
            <a:r>
              <a:rPr lang="nl-NL" sz="2400" dirty="0">
                <a:solidFill>
                  <a:schemeClr val="bg1"/>
                </a:solidFill>
              </a:rPr>
              <a:t>. Klaas gaat </a:t>
            </a:r>
            <a:r>
              <a:rPr lang="nl-NL" sz="2400" dirty="0">
                <a:solidFill>
                  <a:schemeClr val="accent6">
                    <a:lumMod val="60000"/>
                    <a:lumOff val="40000"/>
                  </a:schemeClr>
                </a:solidFill>
              </a:rPr>
              <a:t>10 min douchen </a:t>
            </a:r>
            <a:r>
              <a:rPr lang="nl-NL" sz="2400" dirty="0">
                <a:solidFill>
                  <a:schemeClr val="bg1"/>
                </a:solidFill>
              </a:rPr>
              <a:t>waarbij het water met </a:t>
            </a:r>
            <a:r>
              <a:rPr lang="nl-NL" sz="2400" dirty="0">
                <a:solidFill>
                  <a:schemeClr val="accent6">
                    <a:lumMod val="60000"/>
                    <a:lumOff val="40000"/>
                  </a:schemeClr>
                </a:solidFill>
              </a:rPr>
              <a:t>30 L/min </a:t>
            </a:r>
            <a:r>
              <a:rPr lang="nl-NL" sz="2400" dirty="0">
                <a:solidFill>
                  <a:schemeClr val="bg1"/>
                </a:solidFill>
              </a:rPr>
              <a:t>uit de kraan stroomt. Papa moet nodig naar de WC en trekt de </a:t>
            </a:r>
            <a:r>
              <a:rPr lang="nl-NL" sz="2400" dirty="0">
                <a:solidFill>
                  <a:schemeClr val="accent5">
                    <a:lumMod val="60000"/>
                    <a:lumOff val="40000"/>
                  </a:schemeClr>
                </a:solidFill>
              </a:rPr>
              <a:t>wc</a:t>
            </a:r>
            <a:r>
              <a:rPr lang="nl-NL" sz="2400" dirty="0">
                <a:solidFill>
                  <a:schemeClr val="bg1"/>
                </a:solidFill>
              </a:rPr>
              <a:t> door. De bak is </a:t>
            </a:r>
            <a:r>
              <a:rPr lang="nl-NL" sz="2400" dirty="0">
                <a:solidFill>
                  <a:schemeClr val="accent5">
                    <a:lumMod val="60000"/>
                    <a:lumOff val="40000"/>
                  </a:schemeClr>
                </a:solidFill>
              </a:rPr>
              <a:t>17,5 L</a:t>
            </a:r>
            <a:r>
              <a:rPr lang="nl-NL" sz="2400" dirty="0">
                <a:solidFill>
                  <a:schemeClr val="bg1"/>
                </a:solidFill>
              </a:rPr>
              <a:t> groot en het duurt </a:t>
            </a:r>
            <a:r>
              <a:rPr lang="nl-NL" sz="2400" dirty="0">
                <a:solidFill>
                  <a:schemeClr val="accent5">
                    <a:lumMod val="60000"/>
                    <a:lumOff val="40000"/>
                  </a:schemeClr>
                </a:solidFill>
              </a:rPr>
              <a:t>2,5 min </a:t>
            </a:r>
            <a:r>
              <a:rPr lang="nl-NL" sz="2400" dirty="0">
                <a:solidFill>
                  <a:schemeClr val="bg1"/>
                </a:solidFill>
              </a:rPr>
              <a:t>voordat hij vol is. Mama gaat afwassen en laat tegelijkertijd de </a:t>
            </a:r>
            <a:r>
              <a:rPr lang="nl-NL" sz="2400" dirty="0">
                <a:solidFill>
                  <a:srgbClr val="FFFF00"/>
                </a:solidFill>
              </a:rPr>
              <a:t>wasbak</a:t>
            </a:r>
            <a:r>
              <a:rPr lang="nl-NL" sz="2400" dirty="0">
                <a:solidFill>
                  <a:schemeClr val="bg1"/>
                </a:solidFill>
              </a:rPr>
              <a:t> vol lopen. De bak is </a:t>
            </a:r>
            <a:r>
              <a:rPr lang="nl-NL" sz="2400" dirty="0">
                <a:solidFill>
                  <a:srgbClr val="FFFF00"/>
                </a:solidFill>
              </a:rPr>
              <a:t>10L</a:t>
            </a:r>
            <a:r>
              <a:rPr lang="nl-NL" sz="2400" dirty="0">
                <a:solidFill>
                  <a:schemeClr val="bg1"/>
                </a:solidFill>
              </a:rPr>
              <a:t> en is in </a:t>
            </a:r>
            <a:r>
              <a:rPr lang="nl-NL" sz="2400" dirty="0">
                <a:solidFill>
                  <a:srgbClr val="FFFF00"/>
                </a:solidFill>
              </a:rPr>
              <a:t>2 min </a:t>
            </a:r>
            <a:r>
              <a:rPr lang="nl-NL" sz="2400" dirty="0">
                <a:solidFill>
                  <a:schemeClr val="bg1"/>
                </a:solidFill>
              </a:rPr>
              <a:t>gevuld. </a:t>
            </a:r>
            <a:r>
              <a:rPr lang="nl-NL" sz="2400" dirty="0" err="1">
                <a:solidFill>
                  <a:schemeClr val="bg1"/>
                </a:solidFill>
              </a:rPr>
              <a:t>Lissy</a:t>
            </a:r>
            <a:r>
              <a:rPr lang="nl-NL" sz="2400" dirty="0">
                <a:solidFill>
                  <a:schemeClr val="bg1"/>
                </a:solidFill>
              </a:rPr>
              <a:t> gaat de auto van papa wassen omdat deze erg smerig geworden is. Ze is </a:t>
            </a:r>
            <a:r>
              <a:rPr lang="nl-NL" sz="2400" dirty="0">
                <a:solidFill>
                  <a:schemeClr val="accent3">
                    <a:lumMod val="60000"/>
                    <a:lumOff val="40000"/>
                  </a:schemeClr>
                </a:solidFill>
              </a:rPr>
              <a:t>10 min </a:t>
            </a:r>
            <a:r>
              <a:rPr lang="nl-NL" sz="2400" dirty="0">
                <a:solidFill>
                  <a:schemeClr val="bg1"/>
                </a:solidFill>
              </a:rPr>
              <a:t>met een </a:t>
            </a:r>
            <a:r>
              <a:rPr lang="nl-NL" sz="2400" dirty="0">
                <a:solidFill>
                  <a:schemeClr val="accent3">
                    <a:lumMod val="60000"/>
                    <a:lumOff val="40000"/>
                  </a:schemeClr>
                </a:solidFill>
              </a:rPr>
              <a:t>hoge drukspuit </a:t>
            </a:r>
            <a:r>
              <a:rPr lang="nl-NL" sz="2400" dirty="0">
                <a:solidFill>
                  <a:schemeClr val="bg1"/>
                </a:solidFill>
              </a:rPr>
              <a:t>bezig die met een stroomsterkte van </a:t>
            </a:r>
            <a:r>
              <a:rPr lang="nl-NL" sz="2400" dirty="0">
                <a:solidFill>
                  <a:schemeClr val="accent3">
                    <a:lumMod val="60000"/>
                    <a:lumOff val="40000"/>
                  </a:schemeClr>
                </a:solidFill>
              </a:rPr>
              <a:t>0,5 L/s </a:t>
            </a:r>
            <a:r>
              <a:rPr lang="nl-NL" sz="2400" dirty="0">
                <a:solidFill>
                  <a:schemeClr val="bg1"/>
                </a:solidFill>
              </a:rPr>
              <a:t>de auto schoon </a:t>
            </a:r>
            <a:r>
              <a:rPr lang="nl-NL" sz="2400" dirty="0" smtClean="0">
                <a:solidFill>
                  <a:schemeClr val="bg1"/>
                </a:solidFill>
              </a:rPr>
              <a:t>spuit.</a:t>
            </a:r>
            <a:endParaRPr lang="nl-NL" sz="2400" dirty="0">
              <a:solidFill>
                <a:schemeClr val="bg1"/>
              </a:solidFill>
            </a:endParaRPr>
          </a:p>
        </p:txBody>
      </p:sp>
      <p:pic>
        <p:nvPicPr>
          <p:cNvPr id="11" name="Picture 2" descr="http://3.bp.blogspot.com/_bv9dXHvY9j0/TUZCm3uFVPI/AAAAAAAAACc/HNZnASfjJ6Y/s320/stress+carto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18"/>
            <a:ext cx="1331640" cy="1235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446790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smtClean="0">
                  <a:latin typeface="Tahoma" pitchFamily="34" charset="0"/>
                  <a:ea typeface="Tahoma" pitchFamily="34" charset="0"/>
                  <a:cs typeface="Tahoma" pitchFamily="34" charset="0"/>
                </a:rPr>
                <a:t>Oplossing opgave 1</a:t>
              </a:r>
              <a:endParaRPr lang="nl-NL" sz="48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3"/>
            <a:stretch>
              <a:fillRect/>
            </a:stretch>
          </p:blipFill>
          <p:spPr>
            <a:xfrm>
              <a:off x="8324202" y="6353365"/>
              <a:ext cx="856310" cy="511562"/>
            </a:xfrm>
            <a:prstGeom prst="rect">
              <a:avLst/>
            </a:prstGeom>
          </p:spPr>
        </p:pic>
      </p:grpSp>
      <p:sp>
        <p:nvSpPr>
          <p:cNvPr id="12" name="Tekstvak 11"/>
          <p:cNvSpPr txBox="1"/>
          <p:nvPr/>
        </p:nvSpPr>
        <p:spPr>
          <a:xfrm>
            <a:off x="8697558" y="1628799"/>
            <a:ext cx="357790" cy="923330"/>
          </a:xfrm>
          <a:prstGeom prst="rect">
            <a:avLst/>
          </a:prstGeom>
          <a:noFill/>
        </p:spPr>
        <p:txBody>
          <a:bodyPr wrap="none" rtlCol="0">
            <a:spAutoFit/>
          </a:bodyPr>
          <a:lstStyle/>
          <a:p>
            <a:r>
              <a:rPr lang="nl-NL" dirty="0" smtClean="0"/>
              <a:t>I</a:t>
            </a:r>
          </a:p>
          <a:p>
            <a:r>
              <a:rPr lang="nl-NL" dirty="0" smtClean="0"/>
              <a:t>II</a:t>
            </a:r>
          </a:p>
          <a:p>
            <a:r>
              <a:rPr lang="nl-NL" dirty="0" smtClean="0"/>
              <a:t>III</a:t>
            </a:r>
            <a:endParaRPr lang="nl-NL" dirty="0"/>
          </a:p>
        </p:txBody>
      </p:sp>
      <p:pic>
        <p:nvPicPr>
          <p:cNvPr id="4" name="PRS Question Icon" descr="PRS Question Icon"/>
          <p:cNvPicPr>
            <a:picLocks noChangeAspect="1"/>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223000"/>
            <a:ext cx="406349" cy="393651"/>
          </a:xfrm>
          <a:prstGeom prst="rect">
            <a:avLst/>
          </a:prstGeom>
        </p:spPr>
      </p:pic>
      <p:graphicFrame>
        <p:nvGraphicFramePr>
          <p:cNvPr id="2" name="Tabel 1"/>
          <p:cNvGraphicFramePr>
            <a:graphicFrameLocks noGrp="1"/>
          </p:cNvGraphicFramePr>
          <p:nvPr>
            <p:extLst>
              <p:ext uri="{D42A27DB-BD31-4B8C-83A1-F6EECF244321}">
                <p14:modId xmlns:p14="http://schemas.microsoft.com/office/powerpoint/2010/main" val="3926539698"/>
              </p:ext>
            </p:extLst>
          </p:nvPr>
        </p:nvGraphicFramePr>
        <p:xfrm>
          <a:off x="2051720" y="1221110"/>
          <a:ext cx="5732145" cy="3680460"/>
        </p:xfrm>
        <a:graphic>
          <a:graphicData uri="http://schemas.openxmlformats.org/drawingml/2006/table">
            <a:tbl>
              <a:tblPr firstRow="1" firstCol="1" bandRow="1">
                <a:tableStyleId>{5C22544A-7EE6-4342-B048-85BDC9FD1C3A}</a:tableStyleId>
              </a:tblPr>
              <a:tblGrid>
                <a:gridCol w="1951990"/>
                <a:gridCol w="2070100"/>
                <a:gridCol w="1710055"/>
              </a:tblGrid>
              <a:tr h="0">
                <a:tc>
                  <a:txBody>
                    <a:bodyPr/>
                    <a:lstStyle/>
                    <a:p>
                      <a:pPr marL="457200">
                        <a:lnSpc>
                          <a:spcPct val="115000"/>
                        </a:lnSpc>
                        <a:spcAft>
                          <a:spcPts val="0"/>
                        </a:spcAft>
                      </a:pPr>
                      <a:r>
                        <a:rPr lang="nl-NL" sz="1400">
                          <a:effectLst/>
                        </a:rPr>
                        <a:t>Bad</a:t>
                      </a:r>
                      <a:endParaRPr lang="nl-NL"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nl-NL" sz="1400">
                          <a:effectLst/>
                        </a:rPr>
                        <a:t>Douche</a:t>
                      </a:r>
                      <a:endParaRPr lang="nl-NL"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nl-NL" sz="1400">
                          <a:effectLst/>
                        </a:rPr>
                        <a:t>WC</a:t>
                      </a:r>
                      <a:endParaRPr lang="nl-NL" sz="1100">
                        <a:effectLst/>
                        <a:latin typeface="Calibri"/>
                        <a:ea typeface="Calibri"/>
                        <a:cs typeface="Times New Roman"/>
                      </a:endParaRPr>
                    </a:p>
                  </a:txBody>
                  <a:tcPr marL="68580" marR="68580" marT="0" marB="0"/>
                </a:tc>
              </a:tr>
              <a:tr h="0">
                <a:tc>
                  <a:txBody>
                    <a:bodyPr/>
                    <a:lstStyle/>
                    <a:p>
                      <a:pPr marL="457200">
                        <a:lnSpc>
                          <a:spcPct val="115000"/>
                        </a:lnSpc>
                        <a:spcAft>
                          <a:spcPts val="0"/>
                        </a:spcAft>
                      </a:pPr>
                      <a:r>
                        <a:rPr lang="en-GB" sz="1400">
                          <a:effectLst/>
                        </a:rPr>
                        <a:t>I = 25 L/min</a:t>
                      </a:r>
                      <a:endParaRPr lang="nl-NL" sz="1100">
                        <a:effectLst/>
                      </a:endParaRPr>
                    </a:p>
                    <a:p>
                      <a:pPr marL="457200">
                        <a:lnSpc>
                          <a:spcPct val="115000"/>
                        </a:lnSpc>
                        <a:spcAft>
                          <a:spcPts val="0"/>
                        </a:spcAft>
                      </a:pPr>
                      <a:r>
                        <a:rPr lang="en-GB" sz="1400">
                          <a:effectLst/>
                        </a:rPr>
                        <a:t>V = 500 L</a:t>
                      </a:r>
                      <a:endParaRPr lang="nl-NL" sz="1100">
                        <a:effectLst/>
                      </a:endParaRPr>
                    </a:p>
                    <a:p>
                      <a:pPr marL="457200">
                        <a:lnSpc>
                          <a:spcPct val="115000"/>
                        </a:lnSpc>
                        <a:spcAft>
                          <a:spcPts val="0"/>
                        </a:spcAft>
                      </a:pPr>
                      <a:r>
                        <a:rPr lang="en-GB" sz="1400">
                          <a:effectLst/>
                        </a:rPr>
                        <a:t>t = ?</a:t>
                      </a:r>
                      <a:endParaRPr lang="nl-NL" sz="1100">
                        <a:effectLst/>
                      </a:endParaRPr>
                    </a:p>
                    <a:p>
                      <a:pPr marL="457200">
                        <a:lnSpc>
                          <a:spcPct val="115000"/>
                        </a:lnSpc>
                        <a:spcAft>
                          <a:spcPts val="0"/>
                        </a:spcAft>
                      </a:pPr>
                      <a:r>
                        <a:rPr lang="en-GB" sz="1400">
                          <a:effectLst/>
                        </a:rPr>
                        <a:t>t = V : I</a:t>
                      </a:r>
                      <a:endParaRPr lang="nl-NL" sz="1100">
                        <a:effectLst/>
                      </a:endParaRPr>
                    </a:p>
                    <a:p>
                      <a:pPr marL="457200">
                        <a:lnSpc>
                          <a:spcPct val="115000"/>
                        </a:lnSpc>
                        <a:spcAft>
                          <a:spcPts val="0"/>
                        </a:spcAft>
                      </a:pPr>
                      <a:r>
                        <a:rPr lang="nl-NL" sz="1400">
                          <a:effectLst/>
                        </a:rPr>
                        <a:t>t = 500 L / 25 L/min</a:t>
                      </a:r>
                      <a:endParaRPr lang="nl-NL" sz="1100">
                        <a:effectLst/>
                      </a:endParaRPr>
                    </a:p>
                    <a:p>
                      <a:pPr marL="457200">
                        <a:lnSpc>
                          <a:spcPct val="115000"/>
                        </a:lnSpc>
                        <a:spcAft>
                          <a:spcPts val="0"/>
                        </a:spcAft>
                      </a:pPr>
                      <a:r>
                        <a:rPr lang="nl-NL" sz="1400">
                          <a:effectLst/>
                        </a:rPr>
                        <a:t>t = 20 min</a:t>
                      </a:r>
                      <a:endParaRPr lang="nl-NL"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en-GB" sz="1400">
                          <a:effectLst/>
                        </a:rPr>
                        <a:t>I = 30 L/min</a:t>
                      </a:r>
                      <a:endParaRPr lang="nl-NL" sz="1100">
                        <a:effectLst/>
                      </a:endParaRPr>
                    </a:p>
                    <a:p>
                      <a:pPr marL="457200">
                        <a:lnSpc>
                          <a:spcPct val="115000"/>
                        </a:lnSpc>
                        <a:spcAft>
                          <a:spcPts val="0"/>
                        </a:spcAft>
                      </a:pPr>
                      <a:r>
                        <a:rPr lang="en-GB" sz="1400">
                          <a:effectLst/>
                        </a:rPr>
                        <a:t>V = ?</a:t>
                      </a:r>
                      <a:endParaRPr lang="nl-NL" sz="1100">
                        <a:effectLst/>
                      </a:endParaRPr>
                    </a:p>
                    <a:p>
                      <a:pPr marL="457200">
                        <a:lnSpc>
                          <a:spcPct val="115000"/>
                        </a:lnSpc>
                        <a:spcAft>
                          <a:spcPts val="0"/>
                        </a:spcAft>
                      </a:pPr>
                      <a:r>
                        <a:rPr lang="en-GB" sz="1400">
                          <a:effectLst/>
                        </a:rPr>
                        <a:t>t = 10 min</a:t>
                      </a:r>
                      <a:endParaRPr lang="nl-NL" sz="1100">
                        <a:effectLst/>
                      </a:endParaRPr>
                    </a:p>
                    <a:p>
                      <a:pPr marL="457200">
                        <a:lnSpc>
                          <a:spcPct val="115000"/>
                        </a:lnSpc>
                        <a:spcAft>
                          <a:spcPts val="0"/>
                        </a:spcAft>
                      </a:pPr>
                      <a:r>
                        <a:rPr lang="en-GB" sz="1400">
                          <a:effectLst/>
                        </a:rPr>
                        <a:t>V = I x t</a:t>
                      </a:r>
                      <a:endParaRPr lang="nl-NL" sz="1100">
                        <a:effectLst/>
                      </a:endParaRPr>
                    </a:p>
                    <a:p>
                      <a:pPr marL="457200">
                        <a:lnSpc>
                          <a:spcPct val="115000"/>
                        </a:lnSpc>
                        <a:spcAft>
                          <a:spcPts val="0"/>
                        </a:spcAft>
                      </a:pPr>
                      <a:r>
                        <a:rPr lang="nl-NL" sz="1400">
                          <a:effectLst/>
                        </a:rPr>
                        <a:t>V = 30 L/min x 10 min</a:t>
                      </a:r>
                      <a:endParaRPr lang="nl-NL" sz="1100">
                        <a:effectLst/>
                      </a:endParaRPr>
                    </a:p>
                    <a:p>
                      <a:pPr marL="457200">
                        <a:lnSpc>
                          <a:spcPct val="115000"/>
                        </a:lnSpc>
                        <a:spcAft>
                          <a:spcPts val="0"/>
                        </a:spcAft>
                      </a:pPr>
                      <a:r>
                        <a:rPr lang="nl-NL" sz="1400">
                          <a:effectLst/>
                        </a:rPr>
                        <a:t>V = 300 L</a:t>
                      </a:r>
                      <a:endParaRPr lang="nl-NL"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en-GB" sz="1400">
                          <a:effectLst/>
                        </a:rPr>
                        <a:t>I = ?</a:t>
                      </a:r>
                      <a:endParaRPr lang="nl-NL" sz="1100">
                        <a:effectLst/>
                      </a:endParaRPr>
                    </a:p>
                    <a:p>
                      <a:pPr marL="457200">
                        <a:lnSpc>
                          <a:spcPct val="115000"/>
                        </a:lnSpc>
                        <a:spcAft>
                          <a:spcPts val="0"/>
                        </a:spcAft>
                      </a:pPr>
                      <a:r>
                        <a:rPr lang="en-GB" sz="1400">
                          <a:effectLst/>
                        </a:rPr>
                        <a:t>V = 17,5 L</a:t>
                      </a:r>
                      <a:endParaRPr lang="nl-NL" sz="1100">
                        <a:effectLst/>
                      </a:endParaRPr>
                    </a:p>
                    <a:p>
                      <a:pPr marL="457200">
                        <a:lnSpc>
                          <a:spcPct val="115000"/>
                        </a:lnSpc>
                        <a:spcAft>
                          <a:spcPts val="0"/>
                        </a:spcAft>
                      </a:pPr>
                      <a:r>
                        <a:rPr lang="en-GB" sz="1400">
                          <a:effectLst/>
                        </a:rPr>
                        <a:t>t = 2,5 min</a:t>
                      </a:r>
                      <a:endParaRPr lang="nl-NL" sz="1100">
                        <a:effectLst/>
                      </a:endParaRPr>
                    </a:p>
                    <a:p>
                      <a:pPr marL="457200">
                        <a:lnSpc>
                          <a:spcPct val="115000"/>
                        </a:lnSpc>
                        <a:spcAft>
                          <a:spcPts val="0"/>
                        </a:spcAft>
                      </a:pPr>
                      <a:r>
                        <a:rPr lang="en-GB" sz="1400">
                          <a:effectLst/>
                        </a:rPr>
                        <a:t>I = V : t</a:t>
                      </a:r>
                      <a:endParaRPr lang="nl-NL" sz="1100">
                        <a:effectLst/>
                      </a:endParaRPr>
                    </a:p>
                    <a:p>
                      <a:pPr marL="457200">
                        <a:lnSpc>
                          <a:spcPct val="115000"/>
                        </a:lnSpc>
                        <a:spcAft>
                          <a:spcPts val="0"/>
                        </a:spcAft>
                      </a:pPr>
                      <a:r>
                        <a:rPr lang="en-GB" sz="1400">
                          <a:effectLst/>
                        </a:rPr>
                        <a:t>I = 17,5 L / 2,5 min</a:t>
                      </a:r>
                      <a:endParaRPr lang="nl-NL" sz="1100">
                        <a:effectLst/>
                      </a:endParaRPr>
                    </a:p>
                    <a:p>
                      <a:pPr marL="457200">
                        <a:lnSpc>
                          <a:spcPct val="115000"/>
                        </a:lnSpc>
                        <a:spcAft>
                          <a:spcPts val="0"/>
                        </a:spcAft>
                      </a:pPr>
                      <a:r>
                        <a:rPr lang="en-GB" sz="1400">
                          <a:effectLst/>
                        </a:rPr>
                        <a:t>I = 7 L/min</a:t>
                      </a:r>
                      <a:endParaRPr lang="nl-NL" sz="1100">
                        <a:effectLst/>
                        <a:latin typeface="Calibri"/>
                        <a:ea typeface="Calibri"/>
                        <a:cs typeface="Times New Roman"/>
                      </a:endParaRPr>
                    </a:p>
                  </a:txBody>
                  <a:tcPr marL="68580" marR="68580" marT="0" marB="0"/>
                </a:tc>
              </a:tr>
              <a:tr h="0">
                <a:tc>
                  <a:txBody>
                    <a:bodyPr/>
                    <a:lstStyle/>
                    <a:p>
                      <a:pPr marL="457200">
                        <a:lnSpc>
                          <a:spcPct val="115000"/>
                        </a:lnSpc>
                        <a:spcAft>
                          <a:spcPts val="0"/>
                        </a:spcAft>
                      </a:pPr>
                      <a:r>
                        <a:rPr lang="en-GB" sz="1400">
                          <a:effectLst/>
                        </a:rPr>
                        <a:t>Wasbak</a:t>
                      </a:r>
                      <a:endParaRPr lang="nl-NL"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en-GB" sz="1400">
                          <a:effectLst/>
                        </a:rPr>
                        <a:t>Hogedrukspuit</a:t>
                      </a:r>
                      <a:endParaRPr lang="nl-NL"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en-GB" sz="1400">
                          <a:effectLst/>
                        </a:rPr>
                        <a:t> </a:t>
                      </a:r>
                      <a:endParaRPr lang="nl-NL" sz="1100">
                        <a:effectLst/>
                        <a:latin typeface="Calibri"/>
                        <a:ea typeface="Calibri"/>
                        <a:cs typeface="Times New Roman"/>
                      </a:endParaRPr>
                    </a:p>
                  </a:txBody>
                  <a:tcPr marL="68580" marR="68580" marT="0" marB="0"/>
                </a:tc>
              </a:tr>
              <a:tr h="0">
                <a:tc>
                  <a:txBody>
                    <a:bodyPr/>
                    <a:lstStyle/>
                    <a:p>
                      <a:pPr marL="457200">
                        <a:lnSpc>
                          <a:spcPct val="115000"/>
                        </a:lnSpc>
                        <a:spcAft>
                          <a:spcPts val="0"/>
                        </a:spcAft>
                      </a:pPr>
                      <a:r>
                        <a:rPr lang="en-GB" sz="1400">
                          <a:effectLst/>
                        </a:rPr>
                        <a:t>I = ?</a:t>
                      </a:r>
                      <a:endParaRPr lang="nl-NL" sz="1100">
                        <a:effectLst/>
                      </a:endParaRPr>
                    </a:p>
                    <a:p>
                      <a:pPr marL="457200">
                        <a:lnSpc>
                          <a:spcPct val="115000"/>
                        </a:lnSpc>
                        <a:spcAft>
                          <a:spcPts val="0"/>
                        </a:spcAft>
                      </a:pPr>
                      <a:r>
                        <a:rPr lang="en-GB" sz="1400">
                          <a:effectLst/>
                        </a:rPr>
                        <a:t>V = 10 L</a:t>
                      </a:r>
                      <a:endParaRPr lang="nl-NL" sz="1100">
                        <a:effectLst/>
                      </a:endParaRPr>
                    </a:p>
                    <a:p>
                      <a:pPr marL="457200">
                        <a:lnSpc>
                          <a:spcPct val="115000"/>
                        </a:lnSpc>
                        <a:spcAft>
                          <a:spcPts val="0"/>
                        </a:spcAft>
                      </a:pPr>
                      <a:r>
                        <a:rPr lang="en-GB" sz="1400">
                          <a:effectLst/>
                        </a:rPr>
                        <a:t>t = 2 min</a:t>
                      </a:r>
                      <a:endParaRPr lang="nl-NL" sz="1100">
                        <a:effectLst/>
                      </a:endParaRPr>
                    </a:p>
                    <a:p>
                      <a:pPr marL="457200">
                        <a:lnSpc>
                          <a:spcPct val="115000"/>
                        </a:lnSpc>
                        <a:spcAft>
                          <a:spcPts val="0"/>
                        </a:spcAft>
                      </a:pPr>
                      <a:r>
                        <a:rPr lang="en-GB" sz="1400">
                          <a:effectLst/>
                        </a:rPr>
                        <a:t>I = V : t</a:t>
                      </a:r>
                      <a:endParaRPr lang="nl-NL" sz="1100">
                        <a:effectLst/>
                      </a:endParaRPr>
                    </a:p>
                    <a:p>
                      <a:pPr marL="457200">
                        <a:lnSpc>
                          <a:spcPct val="115000"/>
                        </a:lnSpc>
                        <a:spcAft>
                          <a:spcPts val="0"/>
                        </a:spcAft>
                      </a:pPr>
                      <a:r>
                        <a:rPr lang="en-GB" sz="1400">
                          <a:effectLst/>
                        </a:rPr>
                        <a:t>I = 10 L / 2 min</a:t>
                      </a:r>
                      <a:endParaRPr lang="nl-NL" sz="1100">
                        <a:effectLst/>
                      </a:endParaRPr>
                    </a:p>
                    <a:p>
                      <a:pPr marL="457200">
                        <a:lnSpc>
                          <a:spcPct val="115000"/>
                        </a:lnSpc>
                        <a:spcAft>
                          <a:spcPts val="0"/>
                        </a:spcAft>
                      </a:pPr>
                      <a:r>
                        <a:rPr lang="en-GB" sz="1400">
                          <a:effectLst/>
                        </a:rPr>
                        <a:t>I = 5 L/min</a:t>
                      </a:r>
                      <a:endParaRPr lang="nl-NL"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en-GB" sz="1400">
                          <a:effectLst/>
                        </a:rPr>
                        <a:t>I = 0,5 L/s</a:t>
                      </a:r>
                      <a:endParaRPr lang="nl-NL" sz="1100">
                        <a:effectLst/>
                      </a:endParaRPr>
                    </a:p>
                    <a:p>
                      <a:pPr marL="457200">
                        <a:lnSpc>
                          <a:spcPct val="115000"/>
                        </a:lnSpc>
                        <a:spcAft>
                          <a:spcPts val="0"/>
                        </a:spcAft>
                      </a:pPr>
                      <a:r>
                        <a:rPr lang="en-GB" sz="1400">
                          <a:effectLst/>
                        </a:rPr>
                        <a:t>V = ?</a:t>
                      </a:r>
                      <a:endParaRPr lang="nl-NL" sz="1100">
                        <a:effectLst/>
                      </a:endParaRPr>
                    </a:p>
                    <a:p>
                      <a:pPr marL="457200">
                        <a:lnSpc>
                          <a:spcPct val="115000"/>
                        </a:lnSpc>
                        <a:spcAft>
                          <a:spcPts val="0"/>
                        </a:spcAft>
                      </a:pPr>
                      <a:r>
                        <a:rPr lang="en-GB" sz="1400">
                          <a:effectLst/>
                        </a:rPr>
                        <a:t>t = 10 min = 600s</a:t>
                      </a:r>
                      <a:endParaRPr lang="nl-NL" sz="1100">
                        <a:effectLst/>
                      </a:endParaRPr>
                    </a:p>
                    <a:p>
                      <a:pPr marL="457200">
                        <a:lnSpc>
                          <a:spcPct val="115000"/>
                        </a:lnSpc>
                        <a:spcAft>
                          <a:spcPts val="0"/>
                        </a:spcAft>
                      </a:pPr>
                      <a:r>
                        <a:rPr lang="en-GB" sz="1400">
                          <a:effectLst/>
                        </a:rPr>
                        <a:t>V = I x t</a:t>
                      </a:r>
                      <a:endParaRPr lang="nl-NL" sz="1100">
                        <a:effectLst/>
                      </a:endParaRPr>
                    </a:p>
                    <a:p>
                      <a:pPr marL="457200">
                        <a:lnSpc>
                          <a:spcPct val="115000"/>
                        </a:lnSpc>
                        <a:spcAft>
                          <a:spcPts val="0"/>
                        </a:spcAft>
                      </a:pPr>
                      <a:r>
                        <a:rPr lang="nl-NL" sz="1400">
                          <a:effectLst/>
                        </a:rPr>
                        <a:t>V = 0,5 L/s x 600s</a:t>
                      </a:r>
                      <a:endParaRPr lang="nl-NL" sz="1100">
                        <a:effectLst/>
                      </a:endParaRPr>
                    </a:p>
                    <a:p>
                      <a:pPr marL="457200">
                        <a:lnSpc>
                          <a:spcPct val="115000"/>
                        </a:lnSpc>
                        <a:spcAft>
                          <a:spcPts val="0"/>
                        </a:spcAft>
                      </a:pPr>
                      <a:r>
                        <a:rPr lang="nl-NL" sz="1400">
                          <a:effectLst/>
                        </a:rPr>
                        <a:t>V = 300 L</a:t>
                      </a:r>
                      <a:endParaRPr lang="nl-NL"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nl-NL" sz="1400" dirty="0">
                          <a:effectLst/>
                        </a:rPr>
                        <a:t> </a:t>
                      </a:r>
                      <a:endParaRPr lang="nl-NL" sz="1100" dirty="0">
                        <a:effectLst/>
                        <a:latin typeface="Calibri"/>
                        <a:ea typeface="Calibri"/>
                        <a:cs typeface="Times New Roman"/>
                      </a:endParaRPr>
                    </a:p>
                  </a:txBody>
                  <a:tcPr marL="68580" marR="68580" marT="0" marB="0"/>
                </a:tc>
              </a:tr>
            </a:tbl>
          </a:graphicData>
        </a:graphic>
      </p:graphicFrame>
      <p:sp>
        <p:nvSpPr>
          <p:cNvPr id="3" name="Rechthoek 2"/>
          <p:cNvSpPr/>
          <p:nvPr/>
        </p:nvSpPr>
        <p:spPr>
          <a:xfrm>
            <a:off x="1142513" y="4905733"/>
            <a:ext cx="7904853" cy="1477328"/>
          </a:xfrm>
          <a:prstGeom prst="rect">
            <a:avLst/>
          </a:prstGeom>
        </p:spPr>
        <p:txBody>
          <a:bodyPr wrap="square">
            <a:spAutoFit/>
          </a:bodyPr>
          <a:lstStyle/>
          <a:p>
            <a:r>
              <a:rPr lang="nl-NL" b="1" dirty="0" err="1">
                <a:solidFill>
                  <a:schemeClr val="bg1"/>
                </a:solidFill>
              </a:rPr>
              <a:t>I</a:t>
            </a:r>
            <a:r>
              <a:rPr lang="nl-NL" b="1" baseline="-25000" dirty="0" err="1">
                <a:solidFill>
                  <a:schemeClr val="bg1"/>
                </a:solidFill>
              </a:rPr>
              <a:t>tot</a:t>
            </a:r>
            <a:r>
              <a:rPr lang="nl-NL" b="1" baseline="-25000" dirty="0">
                <a:solidFill>
                  <a:schemeClr val="bg1"/>
                </a:solidFill>
              </a:rPr>
              <a:t> </a:t>
            </a:r>
            <a:r>
              <a:rPr lang="nl-NL" b="1" dirty="0">
                <a:solidFill>
                  <a:schemeClr val="bg1"/>
                </a:solidFill>
              </a:rPr>
              <a:t>=25 L/min + 30 L/min +7 L/min + 5 L/min + 30 L/min =97L /min</a:t>
            </a:r>
            <a:endParaRPr lang="nl-NL" dirty="0">
              <a:solidFill>
                <a:schemeClr val="bg1"/>
              </a:solidFill>
            </a:endParaRPr>
          </a:p>
          <a:p>
            <a:endParaRPr lang="nl-NL" b="1" dirty="0" smtClean="0">
              <a:solidFill>
                <a:schemeClr val="bg1"/>
              </a:solidFill>
            </a:endParaRPr>
          </a:p>
          <a:p>
            <a:r>
              <a:rPr lang="nl-NL" b="1" dirty="0" err="1" smtClean="0">
                <a:solidFill>
                  <a:schemeClr val="bg1"/>
                </a:solidFill>
              </a:rPr>
              <a:t>V</a:t>
            </a:r>
            <a:r>
              <a:rPr lang="nl-NL" b="1" baseline="-25000" dirty="0" err="1" smtClean="0">
                <a:solidFill>
                  <a:schemeClr val="bg1"/>
                </a:solidFill>
              </a:rPr>
              <a:t>tot</a:t>
            </a:r>
            <a:r>
              <a:rPr lang="nl-NL" b="1" baseline="-25000" dirty="0" smtClean="0">
                <a:solidFill>
                  <a:schemeClr val="bg1"/>
                </a:solidFill>
              </a:rPr>
              <a:t> </a:t>
            </a:r>
            <a:r>
              <a:rPr lang="nl-NL" b="1" dirty="0">
                <a:solidFill>
                  <a:schemeClr val="bg1"/>
                </a:solidFill>
              </a:rPr>
              <a:t>=500 L + 300 L + 17,5L + 10L + 300 L = </a:t>
            </a:r>
            <a:r>
              <a:rPr lang="nl-NL" b="1" dirty="0" smtClean="0">
                <a:solidFill>
                  <a:schemeClr val="bg1"/>
                </a:solidFill>
              </a:rPr>
              <a:t>1127,5 L</a:t>
            </a:r>
            <a:endParaRPr lang="nl-NL" dirty="0">
              <a:solidFill>
                <a:schemeClr val="bg1"/>
              </a:solidFill>
            </a:endParaRPr>
          </a:p>
          <a:p>
            <a:endParaRPr lang="nl-NL" b="1" dirty="0" smtClean="0">
              <a:solidFill>
                <a:schemeClr val="bg1"/>
              </a:solidFill>
            </a:endParaRPr>
          </a:p>
          <a:p>
            <a:r>
              <a:rPr lang="nl-NL" b="1" dirty="0" smtClean="0">
                <a:solidFill>
                  <a:schemeClr val="bg1"/>
                </a:solidFill>
              </a:rPr>
              <a:t>1127,5 </a:t>
            </a:r>
            <a:r>
              <a:rPr lang="nl-NL" b="1" dirty="0">
                <a:solidFill>
                  <a:schemeClr val="bg1"/>
                </a:solidFill>
              </a:rPr>
              <a:t>L = 1,1275 m</a:t>
            </a:r>
            <a:r>
              <a:rPr lang="nl-NL" b="1" baseline="30000" dirty="0">
                <a:solidFill>
                  <a:schemeClr val="bg1"/>
                </a:solidFill>
              </a:rPr>
              <a:t>3 </a:t>
            </a:r>
            <a:r>
              <a:rPr lang="nl-NL" b="1" dirty="0">
                <a:solidFill>
                  <a:schemeClr val="bg1"/>
                </a:solidFill>
              </a:rPr>
              <a:t> =&gt;   1,1275 m</a:t>
            </a:r>
            <a:r>
              <a:rPr lang="nl-NL" b="1" baseline="30000" dirty="0">
                <a:solidFill>
                  <a:schemeClr val="bg1"/>
                </a:solidFill>
              </a:rPr>
              <a:t>3 </a:t>
            </a:r>
            <a:r>
              <a:rPr lang="nl-NL" b="1" dirty="0">
                <a:solidFill>
                  <a:schemeClr val="bg1"/>
                </a:solidFill>
              </a:rPr>
              <a:t> x 0,35 </a:t>
            </a:r>
            <a:r>
              <a:rPr lang="nl-NL" b="1" dirty="0" smtClean="0">
                <a:solidFill>
                  <a:schemeClr val="bg1"/>
                </a:solidFill>
              </a:rPr>
              <a:t>= € </a:t>
            </a:r>
            <a:r>
              <a:rPr lang="nl-NL" b="1" dirty="0">
                <a:solidFill>
                  <a:schemeClr val="bg1"/>
                </a:solidFill>
              </a:rPr>
              <a:t>0.395</a:t>
            </a:r>
            <a:r>
              <a:rPr lang="nl-NL" b="1" baseline="30000" dirty="0">
                <a:solidFill>
                  <a:schemeClr val="bg1"/>
                </a:solidFill>
              </a:rPr>
              <a:t>	</a:t>
            </a:r>
            <a:endParaRPr lang="nl-NL" dirty="0">
              <a:solidFill>
                <a:schemeClr val="bg1"/>
              </a:solidFill>
            </a:endParaRPr>
          </a:p>
        </p:txBody>
      </p:sp>
    </p:spTree>
    <p:extLst>
      <p:ext uri="{BB962C8B-B14F-4D97-AF65-F5344CB8AC3E}">
        <p14:creationId xmlns:p14="http://schemas.microsoft.com/office/powerpoint/2010/main" val="262149370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smtClean="0">
                  <a:latin typeface="Tahoma" pitchFamily="34" charset="0"/>
                  <a:ea typeface="Tahoma" pitchFamily="34" charset="0"/>
                  <a:cs typeface="Tahoma" pitchFamily="34" charset="0"/>
                </a:rPr>
                <a:t>Denk na over het plan van aanpak.</a:t>
              </a:r>
              <a:endParaRPr lang="nl-NL" sz="32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sp>
        <p:nvSpPr>
          <p:cNvPr id="5" name="Rechthoek 4"/>
          <p:cNvSpPr/>
          <p:nvPr/>
        </p:nvSpPr>
        <p:spPr>
          <a:xfrm>
            <a:off x="899592" y="1443841"/>
            <a:ext cx="7992888" cy="2677656"/>
          </a:xfrm>
          <a:prstGeom prst="rect">
            <a:avLst/>
          </a:prstGeom>
        </p:spPr>
        <p:txBody>
          <a:bodyPr wrap="square">
            <a:spAutoFit/>
          </a:bodyPr>
          <a:lstStyle/>
          <a:p>
            <a:pPr lvl="0"/>
            <a:r>
              <a:rPr lang="nl-NL" sz="2400" dirty="0">
                <a:solidFill>
                  <a:schemeClr val="bg1"/>
                </a:solidFill>
              </a:rPr>
              <a:t>In de keuken werkt het gasfornuis en oven op gas.</a:t>
            </a:r>
          </a:p>
          <a:p>
            <a:r>
              <a:rPr lang="nl-NL" sz="2400" dirty="0">
                <a:solidFill>
                  <a:schemeClr val="bg1"/>
                </a:solidFill>
              </a:rPr>
              <a:t>In de oven wordt een kip gedurende 45 min gebraden. Op het fornuis staat de soep 30 min te trekken. De Groente heeft 15 min nodig om gaar te worden en de aardappels moeten 30 min op staan in kokend water. De oven verbruikt 1,2 L/min, de groente 0,75 L/min en de aardappels 0,9 L/min. Totaal wordt er 3,5 L/min verbruikt</a:t>
            </a:r>
          </a:p>
        </p:txBody>
      </p:sp>
      <p:pic>
        <p:nvPicPr>
          <p:cNvPr id="12" name="Picture 2" descr="Orange cartoons on the green puzzles, symbolize a teamwork. Stock Photo - 992824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 y="-14466"/>
            <a:ext cx="1424126" cy="1235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684479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latin typeface="Tahoma" pitchFamily="34" charset="0"/>
                  <a:ea typeface="Tahoma" pitchFamily="34" charset="0"/>
                  <a:cs typeface="Tahoma" pitchFamily="34" charset="0"/>
                </a:rPr>
                <a:t>Bereken de stroomsterkte als alles aan staat.</a:t>
              </a:r>
            </a:p>
            <a:p>
              <a:pPr algn="ctr"/>
              <a:r>
                <a:rPr lang="nl-NL" sz="2400" dirty="0" smtClean="0">
                  <a:latin typeface="Tahoma" pitchFamily="34" charset="0"/>
                  <a:ea typeface="Tahoma" pitchFamily="34" charset="0"/>
                  <a:cs typeface="Tahoma" pitchFamily="34" charset="0"/>
                </a:rPr>
                <a:t>Bereken de hoeveelheid verbruikt water. </a:t>
              </a:r>
              <a:endParaRPr lang="nl-NL" sz="24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sp>
        <p:nvSpPr>
          <p:cNvPr id="5" name="Rechthoek 4"/>
          <p:cNvSpPr/>
          <p:nvPr/>
        </p:nvSpPr>
        <p:spPr>
          <a:xfrm>
            <a:off x="899592" y="1443841"/>
            <a:ext cx="7992888" cy="2677656"/>
          </a:xfrm>
          <a:prstGeom prst="rect">
            <a:avLst/>
          </a:prstGeom>
        </p:spPr>
        <p:txBody>
          <a:bodyPr wrap="square">
            <a:spAutoFit/>
          </a:bodyPr>
          <a:lstStyle/>
          <a:p>
            <a:pPr lvl="0"/>
            <a:r>
              <a:rPr lang="nl-NL" sz="2400" dirty="0">
                <a:solidFill>
                  <a:schemeClr val="bg1"/>
                </a:solidFill>
              </a:rPr>
              <a:t>In de keuken werkt het gasfornuis en oven op gas.</a:t>
            </a:r>
          </a:p>
          <a:p>
            <a:r>
              <a:rPr lang="nl-NL" sz="2400" dirty="0">
                <a:solidFill>
                  <a:schemeClr val="bg1"/>
                </a:solidFill>
              </a:rPr>
              <a:t>In de </a:t>
            </a:r>
            <a:r>
              <a:rPr lang="nl-NL" sz="2400" dirty="0">
                <a:solidFill>
                  <a:srgbClr val="FF0000"/>
                </a:solidFill>
              </a:rPr>
              <a:t>oven</a:t>
            </a:r>
            <a:r>
              <a:rPr lang="nl-NL" sz="2400" dirty="0">
                <a:solidFill>
                  <a:schemeClr val="bg1"/>
                </a:solidFill>
              </a:rPr>
              <a:t> wordt een kip gedurende </a:t>
            </a:r>
            <a:r>
              <a:rPr lang="nl-NL" sz="2400" dirty="0">
                <a:solidFill>
                  <a:srgbClr val="FF0000"/>
                </a:solidFill>
              </a:rPr>
              <a:t>45 min </a:t>
            </a:r>
            <a:r>
              <a:rPr lang="nl-NL" sz="2400" dirty="0">
                <a:solidFill>
                  <a:schemeClr val="bg1"/>
                </a:solidFill>
              </a:rPr>
              <a:t>gebraden. Op het fornuis staat de </a:t>
            </a:r>
            <a:r>
              <a:rPr lang="nl-NL" sz="2400" dirty="0">
                <a:solidFill>
                  <a:schemeClr val="accent6">
                    <a:lumMod val="60000"/>
                    <a:lumOff val="40000"/>
                  </a:schemeClr>
                </a:solidFill>
              </a:rPr>
              <a:t>soep 30 min </a:t>
            </a:r>
            <a:r>
              <a:rPr lang="nl-NL" sz="2400" dirty="0">
                <a:solidFill>
                  <a:schemeClr val="bg1"/>
                </a:solidFill>
              </a:rPr>
              <a:t>te trekken. De </a:t>
            </a:r>
            <a:r>
              <a:rPr lang="nl-NL" sz="2400" dirty="0">
                <a:solidFill>
                  <a:schemeClr val="accent1">
                    <a:lumMod val="40000"/>
                    <a:lumOff val="60000"/>
                  </a:schemeClr>
                </a:solidFill>
              </a:rPr>
              <a:t>Groente</a:t>
            </a:r>
            <a:r>
              <a:rPr lang="nl-NL" sz="2400" dirty="0">
                <a:solidFill>
                  <a:schemeClr val="bg1"/>
                </a:solidFill>
              </a:rPr>
              <a:t> heeft </a:t>
            </a:r>
            <a:r>
              <a:rPr lang="nl-NL" sz="2400" dirty="0">
                <a:solidFill>
                  <a:schemeClr val="accent1">
                    <a:lumMod val="40000"/>
                    <a:lumOff val="60000"/>
                  </a:schemeClr>
                </a:solidFill>
              </a:rPr>
              <a:t>15 min</a:t>
            </a:r>
            <a:r>
              <a:rPr lang="nl-NL" sz="2400" dirty="0">
                <a:solidFill>
                  <a:schemeClr val="bg1"/>
                </a:solidFill>
              </a:rPr>
              <a:t> nodig om gaar te worden en de </a:t>
            </a:r>
            <a:r>
              <a:rPr lang="nl-NL" sz="2400" dirty="0">
                <a:solidFill>
                  <a:srgbClr val="FFFF00"/>
                </a:solidFill>
              </a:rPr>
              <a:t>aardappels</a:t>
            </a:r>
            <a:r>
              <a:rPr lang="nl-NL" sz="2400" dirty="0">
                <a:solidFill>
                  <a:schemeClr val="bg1"/>
                </a:solidFill>
              </a:rPr>
              <a:t> moeten </a:t>
            </a:r>
            <a:r>
              <a:rPr lang="nl-NL" sz="2400" dirty="0">
                <a:solidFill>
                  <a:srgbClr val="FFFF00"/>
                </a:solidFill>
              </a:rPr>
              <a:t>30 min </a:t>
            </a:r>
            <a:r>
              <a:rPr lang="nl-NL" sz="2400" dirty="0">
                <a:solidFill>
                  <a:schemeClr val="bg1"/>
                </a:solidFill>
              </a:rPr>
              <a:t>op staan in kokend water. De oven verbruikt </a:t>
            </a:r>
            <a:r>
              <a:rPr lang="nl-NL" sz="2400" dirty="0">
                <a:solidFill>
                  <a:srgbClr val="FF0000"/>
                </a:solidFill>
              </a:rPr>
              <a:t>1,2 L/min</a:t>
            </a:r>
            <a:r>
              <a:rPr lang="nl-NL" sz="2400" dirty="0">
                <a:solidFill>
                  <a:schemeClr val="bg1"/>
                </a:solidFill>
              </a:rPr>
              <a:t>, de groente </a:t>
            </a:r>
            <a:r>
              <a:rPr lang="nl-NL" sz="2400" dirty="0">
                <a:solidFill>
                  <a:schemeClr val="accent1">
                    <a:lumMod val="40000"/>
                    <a:lumOff val="60000"/>
                  </a:schemeClr>
                </a:solidFill>
              </a:rPr>
              <a:t>0,75 L/min </a:t>
            </a:r>
            <a:r>
              <a:rPr lang="nl-NL" sz="2400" dirty="0">
                <a:solidFill>
                  <a:schemeClr val="bg1"/>
                </a:solidFill>
              </a:rPr>
              <a:t>en de aardappels </a:t>
            </a:r>
            <a:r>
              <a:rPr lang="nl-NL" sz="2400" dirty="0">
                <a:solidFill>
                  <a:srgbClr val="FFFF00"/>
                </a:solidFill>
              </a:rPr>
              <a:t>0,9 L/min</a:t>
            </a:r>
            <a:r>
              <a:rPr lang="nl-NL" sz="2400" dirty="0">
                <a:solidFill>
                  <a:schemeClr val="bg1"/>
                </a:solidFill>
              </a:rPr>
              <a:t>. </a:t>
            </a:r>
            <a:r>
              <a:rPr lang="nl-NL" sz="2400" dirty="0">
                <a:solidFill>
                  <a:schemeClr val="accent3">
                    <a:lumMod val="75000"/>
                  </a:schemeClr>
                </a:solidFill>
              </a:rPr>
              <a:t>Totaal</a:t>
            </a:r>
            <a:r>
              <a:rPr lang="nl-NL" sz="2400" dirty="0">
                <a:solidFill>
                  <a:schemeClr val="bg1"/>
                </a:solidFill>
              </a:rPr>
              <a:t> wordt er </a:t>
            </a:r>
            <a:r>
              <a:rPr lang="nl-NL" sz="2400" dirty="0">
                <a:solidFill>
                  <a:schemeClr val="accent3">
                    <a:lumMod val="75000"/>
                  </a:schemeClr>
                </a:solidFill>
              </a:rPr>
              <a:t>3,5 L/min </a:t>
            </a:r>
            <a:r>
              <a:rPr lang="nl-NL" sz="2400" dirty="0">
                <a:solidFill>
                  <a:schemeClr val="bg1"/>
                </a:solidFill>
              </a:rPr>
              <a:t>verbruikt</a:t>
            </a:r>
          </a:p>
        </p:txBody>
      </p:sp>
      <p:pic>
        <p:nvPicPr>
          <p:cNvPr id="11" name="Picture 2" descr="http://3.bp.blogspot.com/_bv9dXHvY9j0/TUZCm3uFVPI/AAAAAAAAACc/HNZnASfjJ6Y/s320/stress+carto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18"/>
            <a:ext cx="1331640" cy="1235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50015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4800" dirty="0" smtClean="0">
                  <a:latin typeface="Tahoma" pitchFamily="34" charset="0"/>
                  <a:ea typeface="Tahoma" pitchFamily="34" charset="0"/>
                  <a:cs typeface="Tahoma" pitchFamily="34" charset="0"/>
                </a:rPr>
                <a:t>Oplossing opgave 2</a:t>
              </a:r>
              <a:endParaRPr lang="nl-NL" sz="48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sp>
        <p:nvSpPr>
          <p:cNvPr id="12" name="Tekstvak 11"/>
          <p:cNvSpPr txBox="1"/>
          <p:nvPr/>
        </p:nvSpPr>
        <p:spPr>
          <a:xfrm>
            <a:off x="8697558" y="1628799"/>
            <a:ext cx="357790" cy="923330"/>
          </a:xfrm>
          <a:prstGeom prst="rect">
            <a:avLst/>
          </a:prstGeom>
          <a:noFill/>
        </p:spPr>
        <p:txBody>
          <a:bodyPr wrap="none" rtlCol="0">
            <a:spAutoFit/>
          </a:bodyPr>
          <a:lstStyle/>
          <a:p>
            <a:r>
              <a:rPr lang="nl-NL" dirty="0" smtClean="0"/>
              <a:t>I</a:t>
            </a:r>
          </a:p>
          <a:p>
            <a:r>
              <a:rPr lang="nl-NL" dirty="0" smtClean="0"/>
              <a:t>II</a:t>
            </a:r>
          </a:p>
          <a:p>
            <a:r>
              <a:rPr lang="nl-NL" dirty="0" smtClean="0"/>
              <a:t>III</a:t>
            </a:r>
            <a:endParaRPr lang="nl-NL" dirty="0"/>
          </a:p>
        </p:txBody>
      </p:sp>
      <p:sp>
        <p:nvSpPr>
          <p:cNvPr id="3" name="Rechthoek 2"/>
          <p:cNvSpPr/>
          <p:nvPr/>
        </p:nvSpPr>
        <p:spPr>
          <a:xfrm>
            <a:off x="701824" y="3463648"/>
            <a:ext cx="8442176" cy="1569660"/>
          </a:xfrm>
          <a:prstGeom prst="rect">
            <a:avLst/>
          </a:prstGeom>
        </p:spPr>
        <p:txBody>
          <a:bodyPr wrap="square">
            <a:spAutoFit/>
          </a:bodyPr>
          <a:lstStyle/>
          <a:p>
            <a:pPr lvl="0"/>
            <a:r>
              <a:rPr lang="nl-NL" sz="2400" b="1" dirty="0" err="1">
                <a:solidFill>
                  <a:schemeClr val="bg1"/>
                </a:solidFill>
              </a:rPr>
              <a:t>I</a:t>
            </a:r>
            <a:r>
              <a:rPr lang="nl-NL" sz="2400" b="1" baseline="-25000" dirty="0" err="1">
                <a:solidFill>
                  <a:schemeClr val="bg1"/>
                </a:solidFill>
              </a:rPr>
              <a:t>soep</a:t>
            </a:r>
            <a:r>
              <a:rPr lang="nl-NL" sz="2400" b="1" dirty="0">
                <a:solidFill>
                  <a:schemeClr val="bg1"/>
                </a:solidFill>
              </a:rPr>
              <a:t> = 3,5 L/min - 1,2 L/min </a:t>
            </a:r>
            <a:r>
              <a:rPr lang="nl-NL" sz="2400" b="1" dirty="0" smtClean="0">
                <a:solidFill>
                  <a:schemeClr val="bg1"/>
                </a:solidFill>
              </a:rPr>
              <a:t>- </a:t>
            </a:r>
            <a:r>
              <a:rPr lang="nl-NL" sz="2400" b="1" dirty="0">
                <a:solidFill>
                  <a:schemeClr val="bg1"/>
                </a:solidFill>
              </a:rPr>
              <a:t>0,75 </a:t>
            </a:r>
            <a:r>
              <a:rPr lang="nl-NL" sz="2400" b="1">
                <a:solidFill>
                  <a:schemeClr val="bg1"/>
                </a:solidFill>
              </a:rPr>
              <a:t>L/min </a:t>
            </a:r>
            <a:r>
              <a:rPr lang="nl-NL" sz="2400" b="1" smtClean="0">
                <a:solidFill>
                  <a:schemeClr val="bg1"/>
                </a:solidFill>
              </a:rPr>
              <a:t>- </a:t>
            </a:r>
            <a:r>
              <a:rPr lang="nl-NL" sz="2400" b="1" dirty="0">
                <a:solidFill>
                  <a:schemeClr val="bg1"/>
                </a:solidFill>
              </a:rPr>
              <a:t>0,9 L/min = </a:t>
            </a:r>
            <a:r>
              <a:rPr lang="nl-NL" sz="2400" b="1" dirty="0">
                <a:solidFill>
                  <a:srgbClr val="FF0000"/>
                </a:solidFill>
              </a:rPr>
              <a:t>0,65 L/min</a:t>
            </a:r>
            <a:endParaRPr lang="nl-NL" sz="2400" dirty="0">
              <a:solidFill>
                <a:srgbClr val="FF0000"/>
              </a:solidFill>
            </a:endParaRPr>
          </a:p>
          <a:p>
            <a:endParaRPr lang="nl-NL" sz="2400" b="1" dirty="0" smtClean="0">
              <a:solidFill>
                <a:schemeClr val="bg1"/>
              </a:solidFill>
            </a:endParaRPr>
          </a:p>
          <a:p>
            <a:r>
              <a:rPr lang="nl-NL" sz="2400" b="1" dirty="0" err="1" smtClean="0">
                <a:solidFill>
                  <a:schemeClr val="bg1"/>
                </a:solidFill>
              </a:rPr>
              <a:t>V</a:t>
            </a:r>
            <a:r>
              <a:rPr lang="nl-NL" sz="2400" b="1" baseline="-25000" dirty="0" err="1" smtClean="0">
                <a:solidFill>
                  <a:schemeClr val="bg1"/>
                </a:solidFill>
              </a:rPr>
              <a:t>tot</a:t>
            </a:r>
            <a:r>
              <a:rPr lang="nl-NL" sz="2400" b="1" dirty="0" smtClean="0">
                <a:solidFill>
                  <a:schemeClr val="bg1"/>
                </a:solidFill>
              </a:rPr>
              <a:t> </a:t>
            </a:r>
            <a:r>
              <a:rPr lang="nl-NL" sz="2400" b="1" dirty="0">
                <a:solidFill>
                  <a:schemeClr val="bg1"/>
                </a:solidFill>
              </a:rPr>
              <a:t>= 54 L + 19,5 L+ 11,25L + 27L = 111,75 L</a:t>
            </a:r>
            <a:endParaRPr lang="nl-NL" sz="2400" dirty="0">
              <a:solidFill>
                <a:schemeClr val="bg1"/>
              </a:solidFill>
            </a:endParaRPr>
          </a:p>
          <a:p>
            <a:r>
              <a:rPr lang="nl-NL" sz="2400" b="1" baseline="30000" dirty="0">
                <a:solidFill>
                  <a:schemeClr val="bg1"/>
                </a:solidFill>
              </a:rPr>
              <a:t>	</a:t>
            </a:r>
            <a:endParaRPr lang="nl-NL" sz="2400" dirty="0">
              <a:solidFill>
                <a:schemeClr val="bg1"/>
              </a:solidFill>
            </a:endParaRPr>
          </a:p>
        </p:txBody>
      </p:sp>
      <p:graphicFrame>
        <p:nvGraphicFramePr>
          <p:cNvPr id="10" name="Tabel 9"/>
          <p:cNvGraphicFramePr>
            <a:graphicFrameLocks noGrp="1"/>
          </p:cNvGraphicFramePr>
          <p:nvPr>
            <p:extLst>
              <p:ext uri="{D42A27DB-BD31-4B8C-83A1-F6EECF244321}">
                <p14:modId xmlns:p14="http://schemas.microsoft.com/office/powerpoint/2010/main" val="2146854338"/>
              </p:ext>
            </p:extLst>
          </p:nvPr>
        </p:nvGraphicFramePr>
        <p:xfrm>
          <a:off x="4934585" y="1175829"/>
          <a:ext cx="4209415" cy="1962912"/>
        </p:xfrm>
        <a:graphic>
          <a:graphicData uri="http://schemas.openxmlformats.org/drawingml/2006/table">
            <a:tbl>
              <a:tblPr firstRow="1" firstCol="1" bandRow="1">
                <a:tableStyleId>{5C22544A-7EE6-4342-B048-85BDC9FD1C3A}</a:tableStyleId>
              </a:tblPr>
              <a:tblGrid>
                <a:gridCol w="2139315"/>
                <a:gridCol w="2070100"/>
              </a:tblGrid>
              <a:tr h="0">
                <a:tc>
                  <a:txBody>
                    <a:bodyPr/>
                    <a:lstStyle/>
                    <a:p>
                      <a:pPr marL="457200" algn="l">
                        <a:lnSpc>
                          <a:spcPct val="115000"/>
                        </a:lnSpc>
                        <a:spcAft>
                          <a:spcPts val="0"/>
                        </a:spcAft>
                      </a:pPr>
                      <a:r>
                        <a:rPr lang="nl-NL" sz="1400">
                          <a:effectLst/>
                        </a:rPr>
                        <a:t>Groente</a:t>
                      </a:r>
                      <a:endParaRPr lang="nl-NL" sz="1100">
                        <a:effectLst/>
                        <a:latin typeface="Calibri"/>
                        <a:ea typeface="Calibri"/>
                        <a:cs typeface="Times New Roman"/>
                      </a:endParaRPr>
                    </a:p>
                  </a:txBody>
                  <a:tcPr marL="68580" marR="68580" marT="0" marB="0"/>
                </a:tc>
                <a:tc>
                  <a:txBody>
                    <a:bodyPr/>
                    <a:lstStyle/>
                    <a:p>
                      <a:pPr marL="457200" algn="l">
                        <a:lnSpc>
                          <a:spcPct val="115000"/>
                        </a:lnSpc>
                        <a:spcAft>
                          <a:spcPts val="0"/>
                        </a:spcAft>
                      </a:pPr>
                      <a:r>
                        <a:rPr lang="nl-NL" sz="1400">
                          <a:effectLst/>
                        </a:rPr>
                        <a:t>aardappelen</a:t>
                      </a:r>
                      <a:endParaRPr lang="nl-NL" sz="1100">
                        <a:effectLst/>
                        <a:latin typeface="Calibri"/>
                        <a:ea typeface="Calibri"/>
                        <a:cs typeface="Times New Roman"/>
                      </a:endParaRPr>
                    </a:p>
                  </a:txBody>
                  <a:tcPr marL="68580" marR="68580" marT="0" marB="0"/>
                </a:tc>
              </a:tr>
              <a:tr h="1686054">
                <a:tc>
                  <a:txBody>
                    <a:bodyPr/>
                    <a:lstStyle/>
                    <a:p>
                      <a:pPr marL="457200" algn="l">
                        <a:lnSpc>
                          <a:spcPct val="115000"/>
                        </a:lnSpc>
                        <a:spcAft>
                          <a:spcPts val="0"/>
                        </a:spcAft>
                      </a:pPr>
                      <a:r>
                        <a:rPr lang="en-GB" sz="1400">
                          <a:effectLst/>
                        </a:rPr>
                        <a:t>I = 0,75 L/min</a:t>
                      </a:r>
                      <a:endParaRPr lang="nl-NL" sz="1100">
                        <a:effectLst/>
                      </a:endParaRPr>
                    </a:p>
                    <a:p>
                      <a:pPr marL="457200" algn="l">
                        <a:lnSpc>
                          <a:spcPct val="115000"/>
                        </a:lnSpc>
                        <a:spcAft>
                          <a:spcPts val="0"/>
                        </a:spcAft>
                      </a:pPr>
                      <a:r>
                        <a:rPr lang="en-GB" sz="1400">
                          <a:effectLst/>
                        </a:rPr>
                        <a:t>V = ?</a:t>
                      </a:r>
                      <a:endParaRPr lang="nl-NL" sz="1100">
                        <a:effectLst/>
                      </a:endParaRPr>
                    </a:p>
                    <a:p>
                      <a:pPr marL="457200" algn="l">
                        <a:lnSpc>
                          <a:spcPct val="115000"/>
                        </a:lnSpc>
                        <a:spcAft>
                          <a:spcPts val="0"/>
                        </a:spcAft>
                      </a:pPr>
                      <a:r>
                        <a:rPr lang="en-GB" sz="1400">
                          <a:effectLst/>
                        </a:rPr>
                        <a:t>t = 15 min</a:t>
                      </a:r>
                      <a:endParaRPr lang="nl-NL" sz="1100">
                        <a:effectLst/>
                      </a:endParaRPr>
                    </a:p>
                    <a:p>
                      <a:pPr marL="457200" algn="l">
                        <a:lnSpc>
                          <a:spcPct val="115000"/>
                        </a:lnSpc>
                        <a:spcAft>
                          <a:spcPts val="0"/>
                        </a:spcAft>
                      </a:pPr>
                      <a:r>
                        <a:rPr lang="en-GB" sz="1400">
                          <a:effectLst/>
                        </a:rPr>
                        <a:t>V = I x t</a:t>
                      </a:r>
                      <a:endParaRPr lang="nl-NL" sz="1100">
                        <a:effectLst/>
                      </a:endParaRPr>
                    </a:p>
                    <a:p>
                      <a:pPr marL="457200" algn="l">
                        <a:lnSpc>
                          <a:spcPct val="115000"/>
                        </a:lnSpc>
                        <a:spcAft>
                          <a:spcPts val="0"/>
                        </a:spcAft>
                      </a:pPr>
                      <a:r>
                        <a:rPr lang="nl-NL" sz="1400">
                          <a:effectLst/>
                        </a:rPr>
                        <a:t>V = 0,75 L/min x 15 min</a:t>
                      </a:r>
                      <a:endParaRPr lang="nl-NL" sz="1100">
                        <a:effectLst/>
                      </a:endParaRPr>
                    </a:p>
                    <a:p>
                      <a:pPr marL="457200" algn="l">
                        <a:lnSpc>
                          <a:spcPct val="115000"/>
                        </a:lnSpc>
                        <a:spcAft>
                          <a:spcPts val="0"/>
                        </a:spcAft>
                      </a:pPr>
                      <a:r>
                        <a:rPr lang="nl-NL" sz="1400">
                          <a:effectLst/>
                        </a:rPr>
                        <a:t>V = 11,25 L</a:t>
                      </a:r>
                      <a:endParaRPr lang="nl-NL" sz="1100">
                        <a:effectLst/>
                        <a:latin typeface="Calibri"/>
                        <a:ea typeface="Calibri"/>
                        <a:cs typeface="Times New Roman"/>
                      </a:endParaRPr>
                    </a:p>
                  </a:txBody>
                  <a:tcPr marL="68580" marR="68580" marT="0" marB="0"/>
                </a:tc>
                <a:tc>
                  <a:txBody>
                    <a:bodyPr/>
                    <a:lstStyle/>
                    <a:p>
                      <a:pPr marL="457200" algn="l">
                        <a:lnSpc>
                          <a:spcPct val="115000"/>
                        </a:lnSpc>
                        <a:spcAft>
                          <a:spcPts val="0"/>
                        </a:spcAft>
                      </a:pPr>
                      <a:r>
                        <a:rPr lang="en-GB" sz="1400" dirty="0">
                          <a:effectLst/>
                        </a:rPr>
                        <a:t>I = 0,9 L/s</a:t>
                      </a:r>
                      <a:endParaRPr lang="nl-NL" sz="1100" dirty="0">
                        <a:effectLst/>
                      </a:endParaRPr>
                    </a:p>
                    <a:p>
                      <a:pPr marL="457200" algn="l">
                        <a:lnSpc>
                          <a:spcPct val="115000"/>
                        </a:lnSpc>
                        <a:spcAft>
                          <a:spcPts val="0"/>
                        </a:spcAft>
                      </a:pPr>
                      <a:r>
                        <a:rPr lang="en-GB" sz="1400" dirty="0">
                          <a:effectLst/>
                        </a:rPr>
                        <a:t>V = ?</a:t>
                      </a:r>
                      <a:endParaRPr lang="nl-NL" sz="1100" dirty="0">
                        <a:effectLst/>
                      </a:endParaRPr>
                    </a:p>
                    <a:p>
                      <a:pPr marL="457200" algn="l">
                        <a:lnSpc>
                          <a:spcPct val="115000"/>
                        </a:lnSpc>
                        <a:spcAft>
                          <a:spcPts val="0"/>
                        </a:spcAft>
                      </a:pPr>
                      <a:r>
                        <a:rPr lang="en-GB" sz="1400" dirty="0">
                          <a:effectLst/>
                        </a:rPr>
                        <a:t>t = 30 min</a:t>
                      </a:r>
                      <a:endParaRPr lang="nl-NL" sz="1100" dirty="0">
                        <a:effectLst/>
                      </a:endParaRPr>
                    </a:p>
                    <a:p>
                      <a:pPr marL="457200" algn="l">
                        <a:lnSpc>
                          <a:spcPct val="115000"/>
                        </a:lnSpc>
                        <a:spcAft>
                          <a:spcPts val="0"/>
                        </a:spcAft>
                      </a:pPr>
                      <a:r>
                        <a:rPr lang="en-GB" sz="1400" dirty="0">
                          <a:effectLst/>
                        </a:rPr>
                        <a:t>V = I x t</a:t>
                      </a:r>
                      <a:endParaRPr lang="nl-NL" sz="1100" dirty="0">
                        <a:effectLst/>
                      </a:endParaRPr>
                    </a:p>
                    <a:p>
                      <a:pPr marL="457200" algn="l">
                        <a:lnSpc>
                          <a:spcPct val="115000"/>
                        </a:lnSpc>
                        <a:spcAft>
                          <a:spcPts val="0"/>
                        </a:spcAft>
                      </a:pPr>
                      <a:r>
                        <a:rPr lang="en-GB" sz="1400" dirty="0">
                          <a:effectLst/>
                        </a:rPr>
                        <a:t>V = 0,9 L / 30 min</a:t>
                      </a:r>
                      <a:endParaRPr lang="nl-NL" sz="1100" dirty="0">
                        <a:effectLst/>
                      </a:endParaRPr>
                    </a:p>
                    <a:p>
                      <a:pPr marL="457200" algn="l">
                        <a:lnSpc>
                          <a:spcPct val="115000"/>
                        </a:lnSpc>
                        <a:spcAft>
                          <a:spcPts val="0"/>
                        </a:spcAft>
                      </a:pPr>
                      <a:r>
                        <a:rPr lang="en-GB" sz="1400" dirty="0">
                          <a:effectLst/>
                        </a:rPr>
                        <a:t>V = 27 L</a:t>
                      </a:r>
                      <a:endParaRPr lang="nl-NL" sz="1100" dirty="0">
                        <a:effectLst/>
                        <a:latin typeface="Calibri"/>
                        <a:ea typeface="Calibri"/>
                        <a:cs typeface="Times New Roman"/>
                      </a:endParaRPr>
                    </a:p>
                  </a:txBody>
                  <a:tcPr marL="68580" marR="68580" marT="0" marB="0"/>
                </a:tc>
              </a:tr>
            </a:tbl>
          </a:graphicData>
        </a:graphic>
      </p:graphicFrame>
      <p:sp>
        <p:nvSpPr>
          <p:cNvPr id="11" name="Rectangle 1"/>
          <p:cNvSpPr>
            <a:spLocks noChangeArrowheads="1"/>
          </p:cNvSpPr>
          <p:nvPr/>
        </p:nvSpPr>
        <p:spPr bwMode="auto">
          <a:xfrm>
            <a:off x="2466975" y="28813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3" name="Tabel 12"/>
          <p:cNvGraphicFramePr>
            <a:graphicFrameLocks noGrp="1"/>
          </p:cNvGraphicFramePr>
          <p:nvPr>
            <p:extLst>
              <p:ext uri="{D42A27DB-BD31-4B8C-83A1-F6EECF244321}">
                <p14:modId xmlns:p14="http://schemas.microsoft.com/office/powerpoint/2010/main" val="1545070951"/>
              </p:ext>
            </p:extLst>
          </p:nvPr>
        </p:nvGraphicFramePr>
        <p:xfrm>
          <a:off x="701824" y="1175829"/>
          <a:ext cx="4230370" cy="1962912"/>
        </p:xfrm>
        <a:graphic>
          <a:graphicData uri="http://schemas.openxmlformats.org/drawingml/2006/table">
            <a:tbl>
              <a:tblPr firstRow="1" firstCol="1" bandRow="1">
                <a:tableStyleId>{5C22544A-7EE6-4342-B048-85BDC9FD1C3A}</a:tableStyleId>
              </a:tblPr>
              <a:tblGrid>
                <a:gridCol w="2161202"/>
                <a:gridCol w="2069168"/>
              </a:tblGrid>
              <a:tr h="0">
                <a:tc>
                  <a:txBody>
                    <a:bodyPr/>
                    <a:lstStyle/>
                    <a:p>
                      <a:pPr marL="457200" algn="l">
                        <a:lnSpc>
                          <a:spcPct val="115000"/>
                        </a:lnSpc>
                        <a:spcAft>
                          <a:spcPts val="0"/>
                        </a:spcAft>
                      </a:pPr>
                      <a:r>
                        <a:rPr lang="nl-NL" sz="1400" dirty="0">
                          <a:effectLst/>
                        </a:rPr>
                        <a:t>Oven</a:t>
                      </a:r>
                      <a:endParaRPr lang="nl-NL" sz="1100" dirty="0">
                        <a:effectLst/>
                        <a:latin typeface="Calibri"/>
                        <a:ea typeface="Calibri"/>
                        <a:cs typeface="Times New Roman"/>
                      </a:endParaRPr>
                    </a:p>
                  </a:txBody>
                  <a:tcPr marL="68580" marR="68580" marT="0" marB="0"/>
                </a:tc>
                <a:tc>
                  <a:txBody>
                    <a:bodyPr/>
                    <a:lstStyle/>
                    <a:p>
                      <a:pPr marL="457200" algn="l">
                        <a:lnSpc>
                          <a:spcPct val="115000"/>
                        </a:lnSpc>
                        <a:spcAft>
                          <a:spcPts val="0"/>
                        </a:spcAft>
                      </a:pPr>
                      <a:r>
                        <a:rPr lang="nl-NL" sz="1400" dirty="0">
                          <a:effectLst/>
                        </a:rPr>
                        <a:t>Soep</a:t>
                      </a:r>
                      <a:endParaRPr lang="nl-NL" sz="1100" dirty="0">
                        <a:effectLst/>
                        <a:latin typeface="Calibri"/>
                        <a:ea typeface="Calibri"/>
                        <a:cs typeface="Times New Roman"/>
                      </a:endParaRPr>
                    </a:p>
                  </a:txBody>
                  <a:tcPr marL="68580" marR="68580" marT="0" marB="0"/>
                </a:tc>
              </a:tr>
              <a:tr h="0">
                <a:tc>
                  <a:txBody>
                    <a:bodyPr/>
                    <a:lstStyle/>
                    <a:p>
                      <a:pPr marL="457200" algn="l">
                        <a:lnSpc>
                          <a:spcPct val="115000"/>
                        </a:lnSpc>
                        <a:spcAft>
                          <a:spcPts val="0"/>
                        </a:spcAft>
                      </a:pPr>
                      <a:r>
                        <a:rPr lang="en-GB" sz="1400">
                          <a:effectLst/>
                        </a:rPr>
                        <a:t>I = 1,2 L/min</a:t>
                      </a:r>
                      <a:endParaRPr lang="nl-NL" sz="1100">
                        <a:effectLst/>
                      </a:endParaRPr>
                    </a:p>
                    <a:p>
                      <a:pPr marL="457200" algn="l">
                        <a:lnSpc>
                          <a:spcPct val="115000"/>
                        </a:lnSpc>
                        <a:spcAft>
                          <a:spcPts val="0"/>
                        </a:spcAft>
                      </a:pPr>
                      <a:r>
                        <a:rPr lang="en-GB" sz="1400">
                          <a:effectLst/>
                        </a:rPr>
                        <a:t>V = ?</a:t>
                      </a:r>
                      <a:endParaRPr lang="nl-NL" sz="1100">
                        <a:effectLst/>
                      </a:endParaRPr>
                    </a:p>
                    <a:p>
                      <a:pPr marL="457200" algn="l">
                        <a:lnSpc>
                          <a:spcPct val="115000"/>
                        </a:lnSpc>
                        <a:spcAft>
                          <a:spcPts val="0"/>
                        </a:spcAft>
                      </a:pPr>
                      <a:r>
                        <a:rPr lang="en-GB" sz="1400">
                          <a:effectLst/>
                        </a:rPr>
                        <a:t>t = 45 min</a:t>
                      </a:r>
                      <a:endParaRPr lang="nl-NL" sz="1100">
                        <a:effectLst/>
                      </a:endParaRPr>
                    </a:p>
                    <a:p>
                      <a:pPr marL="457200" algn="l">
                        <a:lnSpc>
                          <a:spcPct val="115000"/>
                        </a:lnSpc>
                        <a:spcAft>
                          <a:spcPts val="0"/>
                        </a:spcAft>
                      </a:pPr>
                      <a:r>
                        <a:rPr lang="en-GB" sz="1400">
                          <a:effectLst/>
                        </a:rPr>
                        <a:t>V = I x t</a:t>
                      </a:r>
                      <a:endParaRPr lang="nl-NL" sz="1100">
                        <a:effectLst/>
                      </a:endParaRPr>
                    </a:p>
                    <a:p>
                      <a:pPr marL="457200" algn="l">
                        <a:lnSpc>
                          <a:spcPct val="115000"/>
                        </a:lnSpc>
                        <a:spcAft>
                          <a:spcPts val="0"/>
                        </a:spcAft>
                      </a:pPr>
                      <a:r>
                        <a:rPr lang="nl-NL" sz="1400">
                          <a:effectLst/>
                        </a:rPr>
                        <a:t>V = 1,2 L/min x 45 min</a:t>
                      </a:r>
                      <a:endParaRPr lang="nl-NL" sz="1100">
                        <a:effectLst/>
                      </a:endParaRPr>
                    </a:p>
                    <a:p>
                      <a:pPr marL="457200" algn="l">
                        <a:lnSpc>
                          <a:spcPct val="115000"/>
                        </a:lnSpc>
                        <a:spcAft>
                          <a:spcPts val="0"/>
                        </a:spcAft>
                      </a:pPr>
                      <a:r>
                        <a:rPr lang="nl-NL" sz="1400">
                          <a:effectLst/>
                        </a:rPr>
                        <a:t>V = 54 L</a:t>
                      </a:r>
                      <a:endParaRPr lang="nl-NL" sz="1100">
                        <a:effectLst/>
                        <a:latin typeface="Calibri"/>
                        <a:ea typeface="Calibri"/>
                        <a:cs typeface="Times New Roman"/>
                      </a:endParaRPr>
                    </a:p>
                  </a:txBody>
                  <a:tcPr marL="68580" marR="68580" marT="0" marB="0"/>
                </a:tc>
                <a:tc>
                  <a:txBody>
                    <a:bodyPr/>
                    <a:lstStyle/>
                    <a:p>
                      <a:pPr marL="457200" algn="l">
                        <a:lnSpc>
                          <a:spcPct val="115000"/>
                        </a:lnSpc>
                        <a:spcAft>
                          <a:spcPts val="0"/>
                        </a:spcAft>
                      </a:pPr>
                      <a:r>
                        <a:rPr lang="en-GB" sz="1400" dirty="0">
                          <a:effectLst/>
                        </a:rPr>
                        <a:t>I = </a:t>
                      </a:r>
                      <a:r>
                        <a:rPr lang="en-GB" sz="1400" b="1" dirty="0">
                          <a:solidFill>
                            <a:srgbClr val="FF0000"/>
                          </a:solidFill>
                          <a:effectLst/>
                        </a:rPr>
                        <a:t>0,65 L/min</a:t>
                      </a:r>
                      <a:endParaRPr lang="nl-NL" sz="1100" b="1" dirty="0">
                        <a:solidFill>
                          <a:srgbClr val="FF0000"/>
                        </a:solidFill>
                        <a:effectLst/>
                      </a:endParaRPr>
                    </a:p>
                    <a:p>
                      <a:pPr marL="457200" algn="l">
                        <a:lnSpc>
                          <a:spcPct val="115000"/>
                        </a:lnSpc>
                        <a:spcAft>
                          <a:spcPts val="0"/>
                        </a:spcAft>
                      </a:pPr>
                      <a:r>
                        <a:rPr lang="en-GB" sz="1400" dirty="0">
                          <a:effectLst/>
                        </a:rPr>
                        <a:t>V = ?</a:t>
                      </a:r>
                      <a:endParaRPr lang="nl-NL" sz="1100" dirty="0">
                        <a:effectLst/>
                      </a:endParaRPr>
                    </a:p>
                    <a:p>
                      <a:pPr marL="457200" algn="l">
                        <a:lnSpc>
                          <a:spcPct val="115000"/>
                        </a:lnSpc>
                        <a:spcAft>
                          <a:spcPts val="0"/>
                        </a:spcAft>
                      </a:pPr>
                      <a:r>
                        <a:rPr lang="en-GB" sz="1400" dirty="0">
                          <a:effectLst/>
                        </a:rPr>
                        <a:t>t = 30 min</a:t>
                      </a:r>
                      <a:endParaRPr lang="nl-NL" sz="1100" dirty="0">
                        <a:effectLst/>
                      </a:endParaRPr>
                    </a:p>
                    <a:p>
                      <a:pPr marL="457200" algn="l">
                        <a:lnSpc>
                          <a:spcPct val="115000"/>
                        </a:lnSpc>
                        <a:spcAft>
                          <a:spcPts val="0"/>
                        </a:spcAft>
                      </a:pPr>
                      <a:r>
                        <a:rPr lang="en-GB" sz="1400" dirty="0">
                          <a:effectLst/>
                        </a:rPr>
                        <a:t>V = I x t</a:t>
                      </a:r>
                      <a:endParaRPr lang="nl-NL" sz="1100" dirty="0">
                        <a:effectLst/>
                      </a:endParaRPr>
                    </a:p>
                    <a:p>
                      <a:pPr marL="457200" algn="l">
                        <a:lnSpc>
                          <a:spcPct val="115000"/>
                        </a:lnSpc>
                        <a:spcAft>
                          <a:spcPts val="0"/>
                        </a:spcAft>
                      </a:pPr>
                      <a:r>
                        <a:rPr lang="nl-NL" sz="1400" dirty="0">
                          <a:effectLst/>
                        </a:rPr>
                        <a:t>V = 0,65 L/min x 30 min</a:t>
                      </a:r>
                      <a:endParaRPr lang="nl-NL" sz="1100" dirty="0">
                        <a:effectLst/>
                      </a:endParaRPr>
                    </a:p>
                    <a:p>
                      <a:pPr marL="457200" algn="l">
                        <a:lnSpc>
                          <a:spcPct val="115000"/>
                        </a:lnSpc>
                        <a:spcAft>
                          <a:spcPts val="0"/>
                        </a:spcAft>
                      </a:pPr>
                      <a:r>
                        <a:rPr lang="nl-NL" sz="1400" dirty="0">
                          <a:effectLst/>
                        </a:rPr>
                        <a:t>V = 19,5 L</a:t>
                      </a:r>
                      <a:endParaRPr lang="nl-NL"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25447049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latin typeface="Tahoma" pitchFamily="34" charset="0"/>
                  <a:ea typeface="Tahoma" pitchFamily="34" charset="0"/>
                  <a:cs typeface="Tahoma" pitchFamily="34" charset="0"/>
                </a:rPr>
                <a:t>Elektriciteit 1</a:t>
              </a:r>
              <a:endParaRPr lang="nl-NL" sz="24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sp>
        <p:nvSpPr>
          <p:cNvPr id="5" name="Rechthoek 4"/>
          <p:cNvSpPr/>
          <p:nvPr/>
        </p:nvSpPr>
        <p:spPr>
          <a:xfrm>
            <a:off x="899592" y="1443841"/>
            <a:ext cx="7992888" cy="4154984"/>
          </a:xfrm>
          <a:prstGeom prst="rect">
            <a:avLst/>
          </a:prstGeom>
        </p:spPr>
        <p:txBody>
          <a:bodyPr wrap="square">
            <a:spAutoFit/>
          </a:bodyPr>
          <a:lstStyle/>
          <a:p>
            <a:pPr lvl="0"/>
            <a:r>
              <a:rPr lang="nl-NL" sz="2400" dirty="0">
                <a:solidFill>
                  <a:schemeClr val="bg1"/>
                </a:solidFill>
              </a:rPr>
              <a:t>"Een lamp met een vermogen van 40 watt staat 5 minuten aan.</a:t>
            </a:r>
          </a:p>
          <a:p>
            <a:r>
              <a:rPr lang="nl-NL" sz="2400" dirty="0">
                <a:solidFill>
                  <a:schemeClr val="bg1"/>
                </a:solidFill>
              </a:rPr>
              <a:t>Bereken de hoeveelheid energie die de lamp heeft omgezet (in joule)."</a:t>
            </a:r>
          </a:p>
          <a:p>
            <a:r>
              <a:rPr lang="nl-NL" sz="2400" dirty="0">
                <a:solidFill>
                  <a:schemeClr val="bg1"/>
                </a:solidFill>
              </a:rPr>
              <a:t> </a:t>
            </a:r>
          </a:p>
          <a:p>
            <a:r>
              <a:rPr lang="nl-NL" sz="2400" b="1" dirty="0">
                <a:solidFill>
                  <a:schemeClr val="bg1"/>
                </a:solidFill>
              </a:rPr>
              <a:t>E = ?</a:t>
            </a:r>
            <a:endParaRPr lang="nl-NL" sz="2400" dirty="0">
              <a:solidFill>
                <a:schemeClr val="bg1"/>
              </a:solidFill>
            </a:endParaRPr>
          </a:p>
          <a:p>
            <a:r>
              <a:rPr lang="nl-NL" sz="2400" b="1" dirty="0">
                <a:solidFill>
                  <a:schemeClr val="bg1"/>
                </a:solidFill>
              </a:rPr>
              <a:t>P = 40 W</a:t>
            </a:r>
            <a:endParaRPr lang="nl-NL" sz="2400" dirty="0">
              <a:solidFill>
                <a:schemeClr val="bg1"/>
              </a:solidFill>
            </a:endParaRPr>
          </a:p>
          <a:p>
            <a:r>
              <a:rPr lang="nl-NL" sz="2400" b="1" dirty="0">
                <a:solidFill>
                  <a:schemeClr val="bg1"/>
                </a:solidFill>
              </a:rPr>
              <a:t>t = 5 min = 300s</a:t>
            </a:r>
            <a:endParaRPr lang="nl-NL" sz="2400" dirty="0">
              <a:solidFill>
                <a:schemeClr val="bg1"/>
              </a:solidFill>
            </a:endParaRPr>
          </a:p>
          <a:p>
            <a:r>
              <a:rPr lang="nl-NL" sz="2400" b="1" dirty="0">
                <a:solidFill>
                  <a:schemeClr val="bg1"/>
                </a:solidFill>
              </a:rPr>
              <a:t>E = P x t</a:t>
            </a:r>
            <a:endParaRPr lang="nl-NL" sz="2400" dirty="0">
              <a:solidFill>
                <a:schemeClr val="bg1"/>
              </a:solidFill>
            </a:endParaRPr>
          </a:p>
          <a:p>
            <a:r>
              <a:rPr lang="nl-NL" sz="2400" b="1" dirty="0">
                <a:solidFill>
                  <a:schemeClr val="bg1"/>
                </a:solidFill>
              </a:rPr>
              <a:t>E = 40W x 300s</a:t>
            </a:r>
            <a:endParaRPr lang="nl-NL" sz="2400" dirty="0">
              <a:solidFill>
                <a:schemeClr val="bg1"/>
              </a:solidFill>
            </a:endParaRPr>
          </a:p>
          <a:p>
            <a:r>
              <a:rPr lang="nl-NL" sz="2400" b="1" dirty="0">
                <a:solidFill>
                  <a:schemeClr val="bg1"/>
                </a:solidFill>
              </a:rPr>
              <a:t>E = 12000Ws = 12.000J </a:t>
            </a:r>
            <a:endParaRPr lang="nl-NL" sz="2400" b="1" dirty="0" smtClean="0">
              <a:solidFill>
                <a:schemeClr val="bg1"/>
              </a:solidFill>
            </a:endParaRPr>
          </a:p>
          <a:p>
            <a:r>
              <a:rPr lang="nl-NL" sz="2400" b="1" dirty="0" smtClean="0">
                <a:solidFill>
                  <a:schemeClr val="bg1"/>
                </a:solidFill>
              </a:rPr>
              <a:t>E = </a:t>
            </a:r>
            <a:r>
              <a:rPr lang="nl-NL" sz="2400" b="1" dirty="0">
                <a:solidFill>
                  <a:schemeClr val="bg1"/>
                </a:solidFill>
              </a:rPr>
              <a:t>12 kJ</a:t>
            </a:r>
            <a:endParaRPr lang="nl-NL" sz="2400" dirty="0">
              <a:solidFill>
                <a:schemeClr val="bg1"/>
              </a:solidFill>
            </a:endParaRPr>
          </a:p>
        </p:txBody>
      </p:sp>
      <p:pic>
        <p:nvPicPr>
          <p:cNvPr id="11" name="Picture 2" descr="http://3.bp.blogspot.com/_bv9dXHvY9j0/TUZCm3uFVPI/AAAAAAAAACc/HNZnASfjJ6Y/s320/stress+carto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18"/>
            <a:ext cx="1331640" cy="1235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0066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 5"/>
          <p:cNvGrpSpPr/>
          <p:nvPr/>
        </p:nvGrpSpPr>
        <p:grpSpPr>
          <a:xfrm>
            <a:off x="0" y="0"/>
            <a:ext cx="9180512" cy="6864927"/>
            <a:chOff x="0" y="0"/>
            <a:chExt cx="9180512" cy="6864927"/>
          </a:xfrm>
        </p:grpSpPr>
        <p:sp>
          <p:nvSpPr>
            <p:cNvPr id="7" name="Rechthoek 6"/>
            <p:cNvSpPr/>
            <p:nvPr/>
          </p:nvSpPr>
          <p:spPr>
            <a:xfrm>
              <a:off x="0" y="19050"/>
              <a:ext cx="701824" cy="6838950"/>
            </a:xfrm>
            <a:prstGeom prst="rect">
              <a:avLst/>
            </a:prstGeom>
            <a:solidFill>
              <a:srgbClr val="E428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latin typeface="Tahoma" pitchFamily="34" charset="0"/>
                <a:ea typeface="Tahoma" pitchFamily="34" charset="0"/>
                <a:cs typeface="Tahoma" pitchFamily="34" charset="0"/>
              </a:endParaRPr>
            </a:p>
          </p:txBody>
        </p:sp>
        <p:sp>
          <p:nvSpPr>
            <p:cNvPr id="8" name="Rechthoek 7"/>
            <p:cNvSpPr/>
            <p:nvPr/>
          </p:nvSpPr>
          <p:spPr>
            <a:xfrm>
              <a:off x="0" y="0"/>
              <a:ext cx="9144000" cy="120015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latin typeface="Tahoma" pitchFamily="34" charset="0"/>
                  <a:ea typeface="Tahoma" pitchFamily="34" charset="0"/>
                  <a:cs typeface="Tahoma" pitchFamily="34" charset="0"/>
                </a:rPr>
                <a:t>Elektriciteit 2</a:t>
              </a:r>
              <a:endParaRPr lang="nl-NL" sz="2400" dirty="0">
                <a:latin typeface="Tahoma" pitchFamily="34" charset="0"/>
                <a:ea typeface="Tahoma" pitchFamily="34" charset="0"/>
                <a:cs typeface="Tahoma" pitchFamily="34" charset="0"/>
              </a:endParaRPr>
            </a:p>
          </p:txBody>
        </p:sp>
        <p:pic>
          <p:nvPicPr>
            <p:cNvPr id="9" name="Afbeelding 8"/>
            <p:cNvPicPr>
              <a:picLocks noChangeAspect="1"/>
            </p:cNvPicPr>
            <p:nvPr/>
          </p:nvPicPr>
          <p:blipFill>
            <a:blip r:embed="rId2"/>
            <a:stretch>
              <a:fillRect/>
            </a:stretch>
          </p:blipFill>
          <p:spPr>
            <a:xfrm>
              <a:off x="8324202" y="6353365"/>
              <a:ext cx="856310" cy="511562"/>
            </a:xfrm>
            <a:prstGeom prst="rect">
              <a:avLst/>
            </a:prstGeom>
          </p:spPr>
        </p:pic>
      </p:grpSp>
      <p:sp>
        <p:nvSpPr>
          <p:cNvPr id="5" name="Rechthoek 4"/>
          <p:cNvSpPr/>
          <p:nvPr/>
        </p:nvSpPr>
        <p:spPr>
          <a:xfrm>
            <a:off x="899592" y="1443841"/>
            <a:ext cx="7992888" cy="3416320"/>
          </a:xfrm>
          <a:prstGeom prst="rect">
            <a:avLst/>
          </a:prstGeom>
        </p:spPr>
        <p:txBody>
          <a:bodyPr wrap="square">
            <a:spAutoFit/>
          </a:bodyPr>
          <a:lstStyle/>
          <a:p>
            <a:pPr lvl="0"/>
            <a:r>
              <a:rPr lang="nl-NL" sz="2400" dirty="0">
                <a:solidFill>
                  <a:schemeClr val="bg1"/>
                </a:solidFill>
              </a:rPr>
              <a:t>Een televisie zet in 2 minuten 24 kJ aan elektrische energie om.</a:t>
            </a:r>
          </a:p>
          <a:p>
            <a:r>
              <a:rPr lang="nl-NL" sz="2400" dirty="0">
                <a:solidFill>
                  <a:schemeClr val="bg1"/>
                </a:solidFill>
              </a:rPr>
              <a:t>Bereken het </a:t>
            </a:r>
            <a:r>
              <a:rPr lang="nl-NL" sz="2400" dirty="0" smtClean="0">
                <a:solidFill>
                  <a:schemeClr val="bg1"/>
                </a:solidFill>
              </a:rPr>
              <a:t>vermogen</a:t>
            </a:r>
          </a:p>
          <a:p>
            <a:endParaRPr lang="nl-NL" sz="2400" dirty="0">
              <a:solidFill>
                <a:schemeClr val="bg1"/>
              </a:solidFill>
            </a:endParaRPr>
          </a:p>
          <a:p>
            <a:r>
              <a:rPr lang="nl-NL" sz="2400" b="1" dirty="0">
                <a:solidFill>
                  <a:schemeClr val="bg1"/>
                </a:solidFill>
              </a:rPr>
              <a:t>E = 24 kJ = 24.000 </a:t>
            </a:r>
            <a:r>
              <a:rPr lang="nl-NL" sz="2400" b="1" dirty="0" err="1">
                <a:solidFill>
                  <a:schemeClr val="bg1"/>
                </a:solidFill>
              </a:rPr>
              <a:t>Ws</a:t>
            </a:r>
            <a:endParaRPr lang="nl-NL" sz="2400" dirty="0">
              <a:solidFill>
                <a:schemeClr val="bg1"/>
              </a:solidFill>
            </a:endParaRPr>
          </a:p>
          <a:p>
            <a:r>
              <a:rPr lang="nl-NL" sz="2400" b="1" dirty="0">
                <a:solidFill>
                  <a:schemeClr val="bg1"/>
                </a:solidFill>
              </a:rPr>
              <a:t>P = ?</a:t>
            </a:r>
            <a:endParaRPr lang="nl-NL" sz="2400" dirty="0">
              <a:solidFill>
                <a:schemeClr val="bg1"/>
              </a:solidFill>
            </a:endParaRPr>
          </a:p>
          <a:p>
            <a:r>
              <a:rPr lang="nl-NL" sz="2400" b="1" dirty="0">
                <a:solidFill>
                  <a:schemeClr val="bg1"/>
                </a:solidFill>
              </a:rPr>
              <a:t>t = 2 min = 120s</a:t>
            </a:r>
            <a:endParaRPr lang="nl-NL" sz="2400" dirty="0">
              <a:solidFill>
                <a:schemeClr val="bg1"/>
              </a:solidFill>
            </a:endParaRPr>
          </a:p>
          <a:p>
            <a:r>
              <a:rPr lang="nl-NL" sz="2400" b="1" dirty="0">
                <a:solidFill>
                  <a:schemeClr val="bg1"/>
                </a:solidFill>
              </a:rPr>
              <a:t>P = E : t</a:t>
            </a:r>
            <a:endParaRPr lang="nl-NL" sz="2400" dirty="0">
              <a:solidFill>
                <a:schemeClr val="bg1"/>
              </a:solidFill>
            </a:endParaRPr>
          </a:p>
          <a:p>
            <a:r>
              <a:rPr lang="nl-NL" sz="2400" b="1" dirty="0">
                <a:solidFill>
                  <a:schemeClr val="bg1"/>
                </a:solidFill>
              </a:rPr>
              <a:t>P = 24.000 </a:t>
            </a:r>
            <a:r>
              <a:rPr lang="nl-NL" sz="2400" b="1" dirty="0" err="1">
                <a:solidFill>
                  <a:schemeClr val="bg1"/>
                </a:solidFill>
              </a:rPr>
              <a:t>Ws</a:t>
            </a:r>
            <a:r>
              <a:rPr lang="nl-NL" sz="2400" b="1" dirty="0">
                <a:solidFill>
                  <a:schemeClr val="bg1"/>
                </a:solidFill>
              </a:rPr>
              <a:t> : </a:t>
            </a:r>
            <a:r>
              <a:rPr lang="nl-NL" sz="2400" b="1" dirty="0" smtClean="0">
                <a:solidFill>
                  <a:schemeClr val="bg1"/>
                </a:solidFill>
              </a:rPr>
              <a:t>120s</a:t>
            </a:r>
          </a:p>
          <a:p>
            <a:r>
              <a:rPr lang="nl-NL" sz="2400" b="1" dirty="0" smtClean="0">
                <a:solidFill>
                  <a:schemeClr val="bg1"/>
                </a:solidFill>
              </a:rPr>
              <a:t>P = 200 W</a:t>
            </a:r>
            <a:endParaRPr lang="nl-NL" sz="2400" dirty="0">
              <a:solidFill>
                <a:schemeClr val="bg1"/>
              </a:solidFill>
            </a:endParaRPr>
          </a:p>
        </p:txBody>
      </p:sp>
      <p:pic>
        <p:nvPicPr>
          <p:cNvPr id="11" name="Picture 2" descr="http://3.bp.blogspot.com/_bv9dXHvY9j0/TUZCm3uFVPI/AAAAAAAAACc/HNZnASfjJ6Y/s320/stress+carto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18"/>
            <a:ext cx="1331640" cy="1235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1097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VERSION" val="5.00"/>
  <p:tag name="QUESTIONNAME" val="Druk 2"/>
  <p:tag name="QUESTIONTYPE" val=" 0"/>
  <p:tag name="QUESTIONCHOICES" val=" 6"/>
  <p:tag name="QUESTIONANSWER" val="Any"/>
  <p:tag name="QUESTIONDIFFICULTY" val=" 0"/>
  <p:tag name="QUESTIONPOINTS" val=" 1"/>
  <p:tag name="QUESTIONCHANCES" val=" 3"/>
  <p:tag name="QUESTIONTIMER" val="00:30"/>
  <p:tag name="QUESTIONCHOICESTYPE" val=" 1"/>
  <p:tag name="QUESTIONCHARTTYPE" val="0"/>
  <p:tag name="MANUALQUESTIONSTART" val="No"/>
  <p:tag name="QUESTIONANSWEROPTIONS" val=" 0"/>
</p:tagLst>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2D050"/>
        </a:solidFill>
      </a:spPr>
      <a:bodyPr rtlCol="0" anchor="ctr"/>
      <a:lstStyle>
        <a:defPPr algn="ctr">
          <a:defRPr sz="48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1571</TotalTime>
  <Words>1254</Words>
  <Application>Microsoft Office PowerPoint</Application>
  <PresentationFormat>Diavoorstelling (4:3)</PresentationFormat>
  <Paragraphs>181</Paragraphs>
  <Slides>13</Slides>
  <Notes>0</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Kantoorthema</vt:lpstr>
      <vt:lpstr>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Over Betuwe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Wim Tomassen</dc:creator>
  <cp:lastModifiedBy>Wim tomassen</cp:lastModifiedBy>
  <cp:revision>80</cp:revision>
  <dcterms:created xsi:type="dcterms:W3CDTF">2012-11-17T11:22:06Z</dcterms:created>
  <dcterms:modified xsi:type="dcterms:W3CDTF">2012-12-20T22:28:03Z</dcterms:modified>
</cp:coreProperties>
</file>