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82" r:id="rId14"/>
    <p:sldId id="270" r:id="rId15"/>
    <p:sldId id="271" r:id="rId16"/>
    <p:sldId id="272" r:id="rId17"/>
    <p:sldId id="280" r:id="rId18"/>
    <p:sldId id="274" r:id="rId19"/>
    <p:sldId id="281" r:id="rId20"/>
    <p:sldId id="276" r:id="rId21"/>
    <p:sldId id="284" r:id="rId22"/>
    <p:sldId id="278" r:id="rId23"/>
    <p:sldId id="285" r:id="rId24"/>
    <p:sldId id="286" r:id="rId25"/>
    <p:sldId id="287" r:id="rId26"/>
    <p:sldId id="297" r:id="rId27"/>
    <p:sldId id="289" r:id="rId28"/>
    <p:sldId id="298" r:id="rId29"/>
    <p:sldId id="291" r:id="rId30"/>
    <p:sldId id="299" r:id="rId31"/>
    <p:sldId id="293" r:id="rId32"/>
    <p:sldId id="300" r:id="rId33"/>
    <p:sldId id="302" r:id="rId34"/>
    <p:sldId id="303" r:id="rId35"/>
    <p:sldId id="304" r:id="rId36"/>
    <p:sldId id="305" r:id="rId37"/>
    <p:sldId id="311" r:id="rId38"/>
    <p:sldId id="307" r:id="rId39"/>
    <p:sldId id="312" r:id="rId40"/>
    <p:sldId id="309" r:id="rId41"/>
    <p:sldId id="313" r:id="rId42"/>
    <p:sldId id="314" r:id="rId4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DCFB-0181-490E-85CE-82F3B4F42074}" type="datetimeFigureOut">
              <a:rPr lang="nl-NL" smtClean="0"/>
              <a:t>10-3-2010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8C19-D51F-4249-B614-CC0190579E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429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DCFB-0181-490E-85CE-82F3B4F42074}" type="datetimeFigureOut">
              <a:rPr lang="nl-NL" smtClean="0"/>
              <a:t>10-3-2010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8C19-D51F-4249-B614-CC0190579E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695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DCFB-0181-490E-85CE-82F3B4F42074}" type="datetimeFigureOut">
              <a:rPr lang="nl-NL" smtClean="0"/>
              <a:t>10-3-2010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8C19-D51F-4249-B614-CC0190579E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858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DCFB-0181-490E-85CE-82F3B4F42074}" type="datetimeFigureOut">
              <a:rPr lang="nl-NL" smtClean="0"/>
              <a:t>10-3-2010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8C19-D51F-4249-B614-CC0190579E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9187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DCFB-0181-490E-85CE-82F3B4F42074}" type="datetimeFigureOut">
              <a:rPr lang="nl-NL" smtClean="0"/>
              <a:t>10-3-2010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8C19-D51F-4249-B614-CC0190579E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8270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DCFB-0181-490E-85CE-82F3B4F42074}" type="datetimeFigureOut">
              <a:rPr lang="nl-NL" smtClean="0"/>
              <a:t>10-3-2010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8C19-D51F-4249-B614-CC0190579E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3931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DCFB-0181-490E-85CE-82F3B4F42074}" type="datetimeFigureOut">
              <a:rPr lang="nl-NL" smtClean="0"/>
              <a:t>10-3-2010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8C19-D51F-4249-B614-CC0190579E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1994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DCFB-0181-490E-85CE-82F3B4F42074}" type="datetimeFigureOut">
              <a:rPr lang="nl-NL" smtClean="0"/>
              <a:t>10-3-2010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8C19-D51F-4249-B614-CC0190579E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107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DCFB-0181-490E-85CE-82F3B4F42074}" type="datetimeFigureOut">
              <a:rPr lang="nl-NL" smtClean="0"/>
              <a:t>10-3-2010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8C19-D51F-4249-B614-CC0190579E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310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DCFB-0181-490E-85CE-82F3B4F42074}" type="datetimeFigureOut">
              <a:rPr lang="nl-NL" smtClean="0"/>
              <a:t>10-3-2010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8C19-D51F-4249-B614-CC0190579E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2366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DCFB-0181-490E-85CE-82F3B4F42074}" type="datetimeFigureOut">
              <a:rPr lang="nl-NL" smtClean="0"/>
              <a:t>10-3-2010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8C19-D51F-4249-B614-CC0190579E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4561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9000">
              <a:srgbClr xmlns:mc="http://schemas.openxmlformats.org/markup-compatibility/2006" xmlns:a14="http://schemas.microsoft.com/office/drawing/2010/main" val="002060" mc:Ignorable="">
                <a:lumMod val="27000"/>
              </a:srgbClr>
            </a:gs>
            <a:gs pos="94000">
              <a:srgbClr xmlns:mc="http://schemas.openxmlformats.org/markup-compatibility/2006" xmlns:a14="http://schemas.microsoft.com/office/drawing/2010/main" val="85C2FF" mc:Ignorable=""/>
            </a:gs>
            <a:gs pos="97000">
              <a:srgbClr xmlns:mc="http://schemas.openxmlformats.org/markup-compatibility/2006" xmlns:a14="http://schemas.microsoft.com/office/drawing/2010/main" val="C4D6EB" mc:Ignorable=""/>
            </a:gs>
            <a:gs pos="100000">
              <a:srgbClr xmlns:mc="http://schemas.openxmlformats.org/markup-compatibility/2006" xmlns:a14="http://schemas.microsoft.com/office/drawing/2010/main" val="FFEBFA" mc:Ignorable="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1DCFB-0181-490E-85CE-82F3B4F42074}" type="datetimeFigureOut">
              <a:rPr lang="nl-NL" smtClean="0"/>
              <a:t>10-3-2010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08C19-D51F-4249-B614-CC0190579E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867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Construeren van licht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9640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de kijklijnen hoe hij 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punt P en Q ziet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5688632" cy="4113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267744" y="2996952"/>
            <a:ext cx="302433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220072" y="2996952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2267744" y="3861048"/>
            <a:ext cx="302433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123728" y="4725144"/>
            <a:ext cx="338437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279470" y="3838188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l 12"/>
          <p:cNvSpPr/>
          <p:nvPr/>
        </p:nvSpPr>
        <p:spPr>
          <a:xfrm>
            <a:off x="5472100" y="4689039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8" name="Straight Connector 17"/>
          <p:cNvCxnSpPr/>
          <p:nvPr/>
        </p:nvCxnSpPr>
        <p:spPr>
          <a:xfrm>
            <a:off x="2267744" y="2996952"/>
            <a:ext cx="1548172" cy="82799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5916" y="3824943"/>
            <a:ext cx="1656184" cy="886955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15916" y="3429000"/>
            <a:ext cx="1498781" cy="443213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280387" y="3019811"/>
            <a:ext cx="1548172" cy="4368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351478" y="2633177"/>
            <a:ext cx="39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O’</a:t>
            </a:r>
            <a:endParaRPr lang="nl-NL" dirty="0"/>
          </a:p>
        </p:txBody>
      </p:sp>
      <p:sp>
        <p:nvSpPr>
          <p:cNvPr id="22" name="TextBox 21"/>
          <p:cNvSpPr txBox="1"/>
          <p:nvPr/>
        </p:nvSpPr>
        <p:spPr>
          <a:xfrm>
            <a:off x="5471048" y="3491716"/>
            <a:ext cx="366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P’</a:t>
            </a:r>
            <a:endParaRPr lang="nl-NL" dirty="0"/>
          </a:p>
        </p:txBody>
      </p:sp>
      <p:sp>
        <p:nvSpPr>
          <p:cNvPr id="23" name="TextBox 22"/>
          <p:cNvSpPr txBox="1"/>
          <p:nvPr/>
        </p:nvSpPr>
        <p:spPr>
          <a:xfrm>
            <a:off x="5549481" y="434256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q’</a:t>
            </a:r>
            <a:endParaRPr lang="nl-NL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267744" y="3456666"/>
            <a:ext cx="1548172" cy="40438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123728" y="3872213"/>
            <a:ext cx="1692188" cy="86254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041830" y="3174471"/>
            <a:ext cx="144016" cy="57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041830" y="3249497"/>
            <a:ext cx="72008" cy="1074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041830" y="3429000"/>
            <a:ext cx="72008" cy="110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041830" y="3410947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332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Regel 5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nl-NL" sz="40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Licht vanuit het voorwerp komen samen in het beeldpunt van het oog.</a:t>
            </a: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670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de kijklijnen hoe hij 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punt P en Q ziet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5688632" cy="4113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267744" y="2996952"/>
            <a:ext cx="302433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220072" y="2996952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2267744" y="3861048"/>
            <a:ext cx="302433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123728" y="4725144"/>
            <a:ext cx="338437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279470" y="3838188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l 12"/>
          <p:cNvSpPr/>
          <p:nvPr/>
        </p:nvSpPr>
        <p:spPr>
          <a:xfrm>
            <a:off x="5472100" y="4689039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8" name="Straight Connector 17"/>
          <p:cNvCxnSpPr/>
          <p:nvPr/>
        </p:nvCxnSpPr>
        <p:spPr>
          <a:xfrm>
            <a:off x="2267744" y="2996952"/>
            <a:ext cx="1548172" cy="82799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5916" y="3824943"/>
            <a:ext cx="1656184" cy="886955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15916" y="3429000"/>
            <a:ext cx="1498781" cy="443213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280387" y="3019811"/>
            <a:ext cx="1548172" cy="4368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351478" y="2633177"/>
            <a:ext cx="39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O’</a:t>
            </a:r>
            <a:endParaRPr lang="nl-NL" dirty="0"/>
          </a:p>
        </p:txBody>
      </p:sp>
      <p:sp>
        <p:nvSpPr>
          <p:cNvPr id="22" name="TextBox 21"/>
          <p:cNvSpPr txBox="1"/>
          <p:nvPr/>
        </p:nvSpPr>
        <p:spPr>
          <a:xfrm>
            <a:off x="5471048" y="3491716"/>
            <a:ext cx="366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P’</a:t>
            </a:r>
            <a:endParaRPr lang="nl-NL" dirty="0"/>
          </a:p>
        </p:txBody>
      </p:sp>
      <p:sp>
        <p:nvSpPr>
          <p:cNvPr id="23" name="TextBox 22"/>
          <p:cNvSpPr txBox="1"/>
          <p:nvPr/>
        </p:nvSpPr>
        <p:spPr>
          <a:xfrm>
            <a:off x="5549481" y="434256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q’</a:t>
            </a:r>
            <a:endParaRPr lang="nl-NL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267744" y="3456666"/>
            <a:ext cx="1548172" cy="40438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123728" y="3872213"/>
            <a:ext cx="1692188" cy="86254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041830" y="3174471"/>
            <a:ext cx="144016" cy="57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041830" y="3249497"/>
            <a:ext cx="72008" cy="1074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041830" y="3429000"/>
            <a:ext cx="72008" cy="110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041830" y="3410947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8" idx="1"/>
          </p:cNvCxnSpPr>
          <p:nvPr/>
        </p:nvCxnSpPr>
        <p:spPr>
          <a:xfrm flipV="1">
            <a:off x="3828559" y="3003647"/>
            <a:ext cx="1402058" cy="42535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8" idx="3"/>
          </p:cNvCxnSpPr>
          <p:nvPr/>
        </p:nvCxnSpPr>
        <p:spPr>
          <a:xfrm flipV="1">
            <a:off x="3828559" y="3035976"/>
            <a:ext cx="1402058" cy="825072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704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84784"/>
            <a:ext cx="6264696" cy="4875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de kijklijnen hoe hij 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De vlaggenstok ziet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458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Regel 1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511256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NL" sz="7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Denk aan: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7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Voorwerpafstand     =   beeldafstand</a:t>
            </a:r>
            <a:br>
              <a:rPr lang="nl-NL" sz="74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endParaRPr lang="nl-NL" sz="7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nl-NL" sz="7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Loodrecht op spiegel gestippelde lijn.</a:t>
            </a:r>
            <a:br>
              <a:rPr lang="nl-NL" sz="74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endParaRPr lang="nl-NL" sz="7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nl-NL" sz="7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Geef beeld van p aan met p’</a:t>
            </a:r>
          </a:p>
          <a:p>
            <a:pPr marL="0" indent="0" algn="ctr">
              <a:buNone/>
            </a:pPr>
            <a:endParaRPr lang="nl-NL" sz="4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endParaRPr lang="nl-NL" sz="4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endParaRPr lang="nl-NL" sz="4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8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Tip: Verleng altijd de spiegel.</a:t>
            </a:r>
            <a:endParaRPr lang="nl-NL" sz="8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51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84784"/>
            <a:ext cx="6264696" cy="4875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de kijklijnen hoe hij 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punt P en Q ziet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907704" y="1772816"/>
            <a:ext cx="72008" cy="426248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860299" y="5040328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6876256" y="2744924"/>
            <a:ext cx="0" cy="231826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0314" y="3904056"/>
            <a:ext cx="6098030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871633" y="6012436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xtBox 21"/>
          <p:cNvSpPr txBox="1"/>
          <p:nvPr/>
        </p:nvSpPr>
        <p:spPr>
          <a:xfrm>
            <a:off x="6996911" y="2276872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</a:t>
            </a:r>
            <a:endParaRPr lang="nl-NL" dirty="0"/>
          </a:p>
        </p:txBody>
      </p:sp>
      <p:sp>
        <p:nvSpPr>
          <p:cNvPr id="27" name="TextBox 26"/>
          <p:cNvSpPr txBox="1"/>
          <p:nvPr/>
        </p:nvSpPr>
        <p:spPr>
          <a:xfrm>
            <a:off x="7020272" y="5086047"/>
            <a:ext cx="39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O’</a:t>
            </a:r>
            <a:endParaRPr lang="nl-NL" dirty="0"/>
          </a:p>
        </p:txBody>
      </p:sp>
      <p:sp>
        <p:nvSpPr>
          <p:cNvPr id="28" name="TextBox 27"/>
          <p:cNvSpPr txBox="1"/>
          <p:nvPr/>
        </p:nvSpPr>
        <p:spPr>
          <a:xfrm>
            <a:off x="1570314" y="177281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</a:t>
            </a:r>
            <a:endParaRPr lang="nl-NL" dirty="0"/>
          </a:p>
        </p:txBody>
      </p:sp>
      <p:sp>
        <p:nvSpPr>
          <p:cNvPr id="29" name="TextBox 28"/>
          <p:cNvSpPr txBox="1"/>
          <p:nvPr/>
        </p:nvSpPr>
        <p:spPr>
          <a:xfrm>
            <a:off x="1553482" y="5455379"/>
            <a:ext cx="366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7693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22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Regel 2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nl-NL" sz="40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Trek een lijn van het oog  naar het </a:t>
            </a: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beeldpunt.</a:t>
            </a: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881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84784"/>
            <a:ext cx="6264696" cy="4875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de kijklijnen hoe hij 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punt P en Q ziet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907704" y="1772816"/>
            <a:ext cx="72008" cy="426248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860299" y="5040328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6876256" y="2744924"/>
            <a:ext cx="0" cy="231826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0314" y="3904056"/>
            <a:ext cx="6098030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871633" y="6012436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xtBox 21"/>
          <p:cNvSpPr txBox="1"/>
          <p:nvPr/>
        </p:nvSpPr>
        <p:spPr>
          <a:xfrm>
            <a:off x="6996911" y="2276872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</a:t>
            </a:r>
            <a:endParaRPr lang="nl-NL" dirty="0"/>
          </a:p>
        </p:txBody>
      </p:sp>
      <p:sp>
        <p:nvSpPr>
          <p:cNvPr id="27" name="TextBox 26"/>
          <p:cNvSpPr txBox="1"/>
          <p:nvPr/>
        </p:nvSpPr>
        <p:spPr>
          <a:xfrm>
            <a:off x="7020272" y="5086047"/>
            <a:ext cx="39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O’</a:t>
            </a:r>
            <a:endParaRPr lang="nl-NL" dirty="0"/>
          </a:p>
        </p:txBody>
      </p:sp>
      <p:sp>
        <p:nvSpPr>
          <p:cNvPr id="28" name="TextBox 27"/>
          <p:cNvSpPr txBox="1"/>
          <p:nvPr/>
        </p:nvSpPr>
        <p:spPr>
          <a:xfrm>
            <a:off x="1570314" y="177281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</a:t>
            </a:r>
            <a:endParaRPr lang="nl-NL" dirty="0"/>
          </a:p>
        </p:txBody>
      </p:sp>
      <p:sp>
        <p:nvSpPr>
          <p:cNvPr id="29" name="TextBox 28"/>
          <p:cNvSpPr txBox="1"/>
          <p:nvPr/>
        </p:nvSpPr>
        <p:spPr>
          <a:xfrm>
            <a:off x="1553482" y="5455379"/>
            <a:ext cx="366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P’</a:t>
            </a:r>
            <a:endParaRPr lang="nl-NL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148064" y="2744924"/>
            <a:ext cx="1748239" cy="115913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5"/>
          </p:cNvCxnSpPr>
          <p:nvPr/>
        </p:nvCxnSpPr>
        <p:spPr>
          <a:xfrm flipV="1">
            <a:off x="1933096" y="3904056"/>
            <a:ext cx="3214968" cy="214740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455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Regel 3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nl-NL" sz="40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De lichtstraal naar je oog komt van het voorwerp.</a:t>
            </a:r>
          </a:p>
          <a:p>
            <a:pPr marL="0" indent="0" algn="ctr">
              <a:buNone/>
            </a:pP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Trek een lijn van het </a:t>
            </a: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voorwerp </a:t>
            </a: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naar het raakpunt van de spiegel.</a:t>
            </a: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686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84784"/>
            <a:ext cx="6264696" cy="4875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de kijklijnen hoe hij 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punt P en Q ziet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907704" y="1772816"/>
            <a:ext cx="72008" cy="426248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860299" y="5040328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6876256" y="2744924"/>
            <a:ext cx="0" cy="231826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0314" y="3904056"/>
            <a:ext cx="6098030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871633" y="6012436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xtBox 21"/>
          <p:cNvSpPr txBox="1"/>
          <p:nvPr/>
        </p:nvSpPr>
        <p:spPr>
          <a:xfrm>
            <a:off x="6996911" y="2276872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</a:t>
            </a:r>
            <a:endParaRPr lang="nl-NL" dirty="0"/>
          </a:p>
        </p:txBody>
      </p:sp>
      <p:sp>
        <p:nvSpPr>
          <p:cNvPr id="27" name="TextBox 26"/>
          <p:cNvSpPr txBox="1"/>
          <p:nvPr/>
        </p:nvSpPr>
        <p:spPr>
          <a:xfrm>
            <a:off x="7020272" y="5086047"/>
            <a:ext cx="39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O’</a:t>
            </a:r>
            <a:endParaRPr lang="nl-NL" dirty="0"/>
          </a:p>
        </p:txBody>
      </p:sp>
      <p:sp>
        <p:nvSpPr>
          <p:cNvPr id="28" name="TextBox 27"/>
          <p:cNvSpPr txBox="1"/>
          <p:nvPr/>
        </p:nvSpPr>
        <p:spPr>
          <a:xfrm>
            <a:off x="1570314" y="177281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</a:t>
            </a:r>
            <a:endParaRPr lang="nl-NL" dirty="0"/>
          </a:p>
        </p:txBody>
      </p:sp>
      <p:sp>
        <p:nvSpPr>
          <p:cNvPr id="29" name="TextBox 28"/>
          <p:cNvSpPr txBox="1"/>
          <p:nvPr/>
        </p:nvSpPr>
        <p:spPr>
          <a:xfrm>
            <a:off x="1553482" y="5455379"/>
            <a:ext cx="366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P’</a:t>
            </a:r>
            <a:endParaRPr lang="nl-NL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979712" y="1739054"/>
            <a:ext cx="3168352" cy="216500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148064" y="2744924"/>
            <a:ext cx="1748239" cy="115913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5"/>
          </p:cNvCxnSpPr>
          <p:nvPr/>
        </p:nvCxnSpPr>
        <p:spPr>
          <a:xfrm flipV="1">
            <a:off x="1933096" y="3904056"/>
            <a:ext cx="3214968" cy="214740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3769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de kijklijnen hoe hij 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punt P en Q ziet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5688632" cy="4113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593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Regel 4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nl-NL" sz="40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Licht gaat altijd naar het oog toe</a:t>
            </a: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332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84784"/>
            <a:ext cx="6264696" cy="4875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de kijklijnen hoe hij 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punt P en Q ziet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907704" y="1772816"/>
            <a:ext cx="72008" cy="426248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860299" y="5040328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6876256" y="2744924"/>
            <a:ext cx="0" cy="231826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0314" y="3904056"/>
            <a:ext cx="6098030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871633" y="6012436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xtBox 21"/>
          <p:cNvSpPr txBox="1"/>
          <p:nvPr/>
        </p:nvSpPr>
        <p:spPr>
          <a:xfrm>
            <a:off x="6996911" y="2276872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</a:t>
            </a:r>
            <a:endParaRPr lang="nl-NL" dirty="0"/>
          </a:p>
        </p:txBody>
      </p:sp>
      <p:sp>
        <p:nvSpPr>
          <p:cNvPr id="27" name="TextBox 26"/>
          <p:cNvSpPr txBox="1"/>
          <p:nvPr/>
        </p:nvSpPr>
        <p:spPr>
          <a:xfrm>
            <a:off x="7020272" y="5086047"/>
            <a:ext cx="39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O’</a:t>
            </a:r>
            <a:endParaRPr lang="nl-NL" dirty="0"/>
          </a:p>
        </p:txBody>
      </p:sp>
      <p:sp>
        <p:nvSpPr>
          <p:cNvPr id="28" name="TextBox 27"/>
          <p:cNvSpPr txBox="1"/>
          <p:nvPr/>
        </p:nvSpPr>
        <p:spPr>
          <a:xfrm>
            <a:off x="1570314" y="177281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</a:t>
            </a:r>
            <a:endParaRPr lang="nl-NL" dirty="0"/>
          </a:p>
        </p:txBody>
      </p:sp>
      <p:sp>
        <p:nvSpPr>
          <p:cNvPr id="29" name="TextBox 28"/>
          <p:cNvSpPr txBox="1"/>
          <p:nvPr/>
        </p:nvSpPr>
        <p:spPr>
          <a:xfrm>
            <a:off x="1553482" y="5455379"/>
            <a:ext cx="366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P’</a:t>
            </a:r>
            <a:endParaRPr lang="nl-NL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979712" y="1739054"/>
            <a:ext cx="3168352" cy="216500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148064" y="2744924"/>
            <a:ext cx="1748239" cy="115913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5"/>
          </p:cNvCxnSpPr>
          <p:nvPr/>
        </p:nvCxnSpPr>
        <p:spPr>
          <a:xfrm flipV="1">
            <a:off x="1933096" y="3904056"/>
            <a:ext cx="3214968" cy="214740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8" idx="1"/>
          </p:cNvCxnSpPr>
          <p:nvPr/>
        </p:nvCxnSpPr>
        <p:spPr>
          <a:xfrm>
            <a:off x="5148064" y="3904056"/>
            <a:ext cx="1722780" cy="1142967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8150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Regel 5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nl-NL" sz="40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Licht vanuit het voorwerp komen samen in het beeldpunt van het oog.</a:t>
            </a: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457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84784"/>
            <a:ext cx="6264696" cy="4875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de kijklijnen hoe hij 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punt P en Q ziet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907704" y="1772816"/>
            <a:ext cx="72008" cy="426248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860299" y="5040328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6876256" y="2744924"/>
            <a:ext cx="0" cy="231826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0314" y="3904056"/>
            <a:ext cx="6098030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871633" y="6012436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xtBox 21"/>
          <p:cNvSpPr txBox="1"/>
          <p:nvPr/>
        </p:nvSpPr>
        <p:spPr>
          <a:xfrm>
            <a:off x="6996911" y="2276872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</a:t>
            </a:r>
            <a:endParaRPr lang="nl-NL" dirty="0"/>
          </a:p>
        </p:txBody>
      </p:sp>
      <p:sp>
        <p:nvSpPr>
          <p:cNvPr id="27" name="TextBox 26"/>
          <p:cNvSpPr txBox="1"/>
          <p:nvPr/>
        </p:nvSpPr>
        <p:spPr>
          <a:xfrm>
            <a:off x="7020272" y="5086047"/>
            <a:ext cx="39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O’</a:t>
            </a:r>
            <a:endParaRPr lang="nl-NL" dirty="0"/>
          </a:p>
        </p:txBody>
      </p:sp>
      <p:sp>
        <p:nvSpPr>
          <p:cNvPr id="28" name="TextBox 27"/>
          <p:cNvSpPr txBox="1"/>
          <p:nvPr/>
        </p:nvSpPr>
        <p:spPr>
          <a:xfrm>
            <a:off x="1570314" y="177281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</a:t>
            </a:r>
            <a:endParaRPr lang="nl-NL" dirty="0"/>
          </a:p>
        </p:txBody>
      </p:sp>
      <p:sp>
        <p:nvSpPr>
          <p:cNvPr id="29" name="TextBox 28"/>
          <p:cNvSpPr txBox="1"/>
          <p:nvPr/>
        </p:nvSpPr>
        <p:spPr>
          <a:xfrm>
            <a:off x="1553482" y="5455379"/>
            <a:ext cx="366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P’</a:t>
            </a:r>
            <a:endParaRPr lang="nl-NL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979712" y="1739054"/>
            <a:ext cx="3168352" cy="216500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148064" y="2744924"/>
            <a:ext cx="1748239" cy="115913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5"/>
          </p:cNvCxnSpPr>
          <p:nvPr/>
        </p:nvCxnSpPr>
        <p:spPr>
          <a:xfrm flipV="1">
            <a:off x="1933096" y="3904056"/>
            <a:ext cx="3214968" cy="214740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8" idx="1"/>
          </p:cNvCxnSpPr>
          <p:nvPr/>
        </p:nvCxnSpPr>
        <p:spPr>
          <a:xfrm>
            <a:off x="5148064" y="3904056"/>
            <a:ext cx="1722780" cy="1142967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>
            <a:off x="6009453" y="3284984"/>
            <a:ext cx="74715" cy="176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868144" y="3284984"/>
            <a:ext cx="1850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36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het gezichtsveld van de bestuurder via de spiegel.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12776"/>
            <a:ext cx="4752528" cy="51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2919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Regel 1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320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6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het spiegelbeeld van het oog.</a:t>
            </a:r>
          </a:p>
          <a:p>
            <a:pPr marL="0" indent="0">
              <a:buNone/>
            </a:pPr>
            <a:r>
              <a:rPr lang="nl-NL" sz="36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Denk </a:t>
            </a:r>
            <a:r>
              <a:rPr lang="nl-NL" sz="3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aan: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Voorwerpafstand     =   beeldafstand</a:t>
            </a:r>
            <a:br>
              <a:rPr lang="nl-NL" sz="36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endParaRPr lang="nl-NL" sz="36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nl-NL" sz="3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Loodrecht op spiegel gestippelde lijn.</a:t>
            </a:r>
            <a:br>
              <a:rPr lang="nl-NL" sz="36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endParaRPr lang="nl-NL" sz="36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nl-NL" sz="3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Geef beeld van </a:t>
            </a:r>
            <a:r>
              <a:rPr lang="nl-NL" sz="36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O </a:t>
            </a:r>
            <a:r>
              <a:rPr lang="nl-NL" sz="3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aan met </a:t>
            </a:r>
            <a:r>
              <a:rPr lang="nl-NL" sz="36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O’</a:t>
            </a:r>
            <a:endParaRPr lang="nl-NL" sz="36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endParaRPr lang="nl-NL" sz="36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36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Tip: Verleng altijd de spiegel.</a:t>
            </a:r>
            <a:endParaRPr lang="nl-NL" sz="36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166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het gezichtsveld van de bestuurder via de spiegel.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12776"/>
            <a:ext cx="4752528" cy="51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051720" y="1412776"/>
            <a:ext cx="5256584" cy="396044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915816" y="1412776"/>
            <a:ext cx="1764196" cy="25922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680012" y="1389916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0351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Regel 2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79512" y="1600201"/>
            <a:ext cx="8507288" cy="19728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Bi j het gezichtsveld zijn de </a:t>
            </a:r>
            <a:r>
              <a:rPr lang="nl-NL" sz="4000" dirty="0" smtClean="0">
                <a:solidFill>
                  <a:srgbClr xmlns:mc="http://schemas.openxmlformats.org/markup-compatibility/2006" xmlns:a14="http://schemas.microsoft.com/office/drawing/2010/main" val="FFFF00" mc:Ignorable=""/>
                </a:solidFill>
              </a:rPr>
              <a:t>hoekpunten</a:t>
            </a: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van de </a:t>
            </a:r>
            <a:r>
              <a:rPr lang="nl-NL" sz="4000" dirty="0" smtClean="0">
                <a:solidFill>
                  <a:srgbClr xmlns:mc="http://schemas.openxmlformats.org/markup-compatibility/2006" xmlns:a14="http://schemas.microsoft.com/office/drawing/2010/main" val="FFFF00" mc:Ignorable=""/>
                </a:solidFill>
              </a:rPr>
              <a:t>spiegel </a:t>
            </a: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belangrijk.</a:t>
            </a:r>
          </a:p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De lichtstralen komen samen in het oog</a:t>
            </a:r>
          </a:p>
          <a:p>
            <a:pPr marL="0" indent="0" algn="ctr">
              <a:buNone/>
            </a:pP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Trek een lijn van het oog naar de hoekpunten van de spiegel.</a:t>
            </a: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901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het gezichtsveld van de bestuurder via de spiegel.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12776"/>
            <a:ext cx="4752528" cy="51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051720" y="1412776"/>
            <a:ext cx="5256584" cy="396044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915816" y="1412776"/>
            <a:ext cx="1764196" cy="25922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680012" y="1389916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2915816" y="3140968"/>
            <a:ext cx="1368152" cy="86409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915816" y="3645024"/>
            <a:ext cx="2016224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936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Regel 3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507288" cy="19728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Lichtstralen naar de spiegel toe die weerkaatst worden komen denkbeeldig samen in het beeldpunt van het oog.</a:t>
            </a:r>
          </a:p>
          <a:p>
            <a:pPr marL="0" indent="0" algn="ctr">
              <a:buNone/>
            </a:pP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Trek een lijn van het beeldpunt van het oog naar de hoekpunten van de spiegel en trek deze door.</a:t>
            </a: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80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Regel 1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19256" cy="3600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sz="4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Denk aan: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4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Voorwerpafstand     =   beeldafstand</a:t>
            </a:r>
            <a:br>
              <a:rPr lang="nl-NL" sz="4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endParaRPr lang="nl-NL" sz="4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nl-NL" sz="4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Loodrecht op spiegel gestippelde lijn.</a:t>
            </a:r>
            <a:br>
              <a:rPr lang="nl-NL" sz="4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endParaRPr lang="nl-NL" sz="4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nl-NL" sz="4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Geef beeld van p aan met p’</a:t>
            </a:r>
            <a:endParaRPr lang="nl-NL" sz="4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endParaRPr lang="nl-NL" sz="4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04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het gezichtsveld van de bestuurder via de spiegel.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12776"/>
            <a:ext cx="4752528" cy="51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051720" y="1412776"/>
            <a:ext cx="5256584" cy="396044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915816" y="1412776"/>
            <a:ext cx="1764196" cy="25922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680012" y="1389916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2915816" y="3140968"/>
            <a:ext cx="1368152" cy="86409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915816" y="3645024"/>
            <a:ext cx="2016224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4" idx="4"/>
          </p:cNvCxnSpPr>
          <p:nvPr/>
        </p:nvCxnSpPr>
        <p:spPr>
          <a:xfrm flipH="1">
            <a:off x="3599892" y="1435635"/>
            <a:ext cx="1116124" cy="4513645"/>
          </a:xfrm>
          <a:prstGeom prst="line">
            <a:avLst/>
          </a:prstGeom>
          <a:ln>
            <a:prstDash val="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4" idx="5"/>
          </p:cNvCxnSpPr>
          <p:nvPr/>
        </p:nvCxnSpPr>
        <p:spPr>
          <a:xfrm>
            <a:off x="4741475" y="1428940"/>
            <a:ext cx="406589" cy="4672740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932040" y="3645024"/>
            <a:ext cx="216024" cy="245665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3491880" y="3140968"/>
            <a:ext cx="802940" cy="309634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936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Regel 4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nl-NL" sz="40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Licht gaat altijd naar het oog toe</a:t>
            </a: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40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het gezichtsveld van de bestuurder via de spiegel.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12776"/>
            <a:ext cx="4752528" cy="51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051720" y="1412776"/>
            <a:ext cx="5256584" cy="396044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915816" y="1412776"/>
            <a:ext cx="1764196" cy="25922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680012" y="1389916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2915816" y="3140968"/>
            <a:ext cx="1368152" cy="86409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915816" y="3645024"/>
            <a:ext cx="2016224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4" idx="4"/>
          </p:cNvCxnSpPr>
          <p:nvPr/>
        </p:nvCxnSpPr>
        <p:spPr>
          <a:xfrm flipH="1">
            <a:off x="3599892" y="1435635"/>
            <a:ext cx="1116124" cy="4513645"/>
          </a:xfrm>
          <a:prstGeom prst="line">
            <a:avLst/>
          </a:prstGeom>
          <a:ln>
            <a:prstDash val="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4" idx="5"/>
          </p:cNvCxnSpPr>
          <p:nvPr/>
        </p:nvCxnSpPr>
        <p:spPr>
          <a:xfrm>
            <a:off x="4741475" y="1428940"/>
            <a:ext cx="406589" cy="4672740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932040" y="3645024"/>
            <a:ext cx="216024" cy="245665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3491880" y="3140968"/>
            <a:ext cx="802940" cy="309634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491880" y="3392996"/>
            <a:ext cx="108012" cy="252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491880" y="364502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419872" y="3825044"/>
            <a:ext cx="126014" cy="108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419872" y="3933056"/>
            <a:ext cx="18002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8681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het de reflectie van de maan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8553450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9849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Regel 1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19256" cy="345638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nl-NL" sz="4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Voorwerp afstand = beeldafstand</a:t>
            </a:r>
          </a:p>
          <a:p>
            <a:pPr marL="0" indent="0" algn="ctr">
              <a:buNone/>
            </a:pPr>
            <a:endParaRPr lang="nl-NL" sz="4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de belangrijkste evenwijdige lijnen</a:t>
            </a:r>
          </a:p>
          <a:p>
            <a:pPr marL="0" indent="0" algn="ctr">
              <a:buNone/>
            </a:pPr>
            <a:endParaRPr lang="nl-NL" sz="4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endParaRPr lang="nl-NL" sz="4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endParaRPr lang="nl-NL" sz="4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Tip: Verleng altijd de spiegel.</a:t>
            </a:r>
            <a:endParaRPr lang="nl-NL" sz="4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71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8553450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het gezichtsveld van de bestuurder via de spiegel.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300192" y="1628800"/>
            <a:ext cx="0" cy="4104456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2051720" y="1916832"/>
            <a:ext cx="4248472" cy="208823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680012" y="1389916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6" name="Straight Connector 15"/>
          <p:cNvCxnSpPr/>
          <p:nvPr/>
        </p:nvCxnSpPr>
        <p:spPr>
          <a:xfrm flipH="1" flipV="1">
            <a:off x="2027514" y="2564904"/>
            <a:ext cx="4248472" cy="208823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503548" y="4003441"/>
            <a:ext cx="4248472" cy="208823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311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Regel 2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79512" y="1600201"/>
            <a:ext cx="8507288" cy="19728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nl-NL" sz="40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Zet een willekeurig punt op de lijn</a:t>
            </a:r>
          </a:p>
          <a:p>
            <a:pPr marL="0" indent="0" algn="ctr">
              <a:buNone/>
            </a:pP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het spiegelpunt van de lijn.</a:t>
            </a: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773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8553450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het gezichtsveld van de bestuurder via de spiegel.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300192" y="1628800"/>
            <a:ext cx="0" cy="4104456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2051720" y="1916832"/>
            <a:ext cx="4248472" cy="208823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8352420" y="2754721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6" name="Straight Connector 15"/>
          <p:cNvCxnSpPr/>
          <p:nvPr/>
        </p:nvCxnSpPr>
        <p:spPr>
          <a:xfrm flipH="1" flipV="1">
            <a:off x="2027514" y="2564904"/>
            <a:ext cx="4248472" cy="208823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503548" y="4003441"/>
            <a:ext cx="4248472" cy="208823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832412" y="1542316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l 9"/>
          <p:cNvSpPr/>
          <p:nvPr/>
        </p:nvSpPr>
        <p:spPr>
          <a:xfrm flipH="1">
            <a:off x="3851920" y="2780928"/>
            <a:ext cx="116396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" name="Straight Connector 10"/>
          <p:cNvCxnSpPr>
            <a:endCxn id="10" idx="3"/>
          </p:cNvCxnSpPr>
          <p:nvPr/>
        </p:nvCxnSpPr>
        <p:spPr>
          <a:xfrm flipH="1">
            <a:off x="3951270" y="2780928"/>
            <a:ext cx="4437154" cy="3902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224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Regel 3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507288" cy="19728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Lichtstralen naar de spiegel toe die weerkaatst worden komen denkbeeldig uit het beeldpunt.</a:t>
            </a:r>
          </a:p>
          <a:p>
            <a:pPr marL="0" indent="0" algn="ctr">
              <a:buNone/>
            </a:pP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Trek een lijn van hetuit beeldpunt naar de hoek van de spiegel.</a:t>
            </a: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217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8553450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het gezichtsveld van de bestuurder via de spiegel.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300192" y="1628800"/>
            <a:ext cx="0" cy="4104456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2051720" y="1916832"/>
            <a:ext cx="4248472" cy="208823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8352420" y="2754721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6" name="Straight Connector 15"/>
          <p:cNvCxnSpPr/>
          <p:nvPr/>
        </p:nvCxnSpPr>
        <p:spPr>
          <a:xfrm flipH="1" flipV="1">
            <a:off x="2027514" y="2564904"/>
            <a:ext cx="4248472" cy="208823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503548" y="4003441"/>
            <a:ext cx="4248472" cy="208823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832412" y="1542316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l 9"/>
          <p:cNvSpPr/>
          <p:nvPr/>
        </p:nvSpPr>
        <p:spPr>
          <a:xfrm flipH="1">
            <a:off x="3851920" y="2780928"/>
            <a:ext cx="116396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" name="Straight Connector 10"/>
          <p:cNvCxnSpPr>
            <a:endCxn id="10" idx="3"/>
          </p:cNvCxnSpPr>
          <p:nvPr/>
        </p:nvCxnSpPr>
        <p:spPr>
          <a:xfrm flipH="1">
            <a:off x="3951270" y="2780928"/>
            <a:ext cx="4437154" cy="3902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491880" y="2803787"/>
            <a:ext cx="4896544" cy="2713445"/>
          </a:xfrm>
          <a:prstGeom prst="line">
            <a:avLst/>
          </a:prstGeom>
          <a:ln>
            <a:prstDash val="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3491880" y="4000805"/>
            <a:ext cx="2760577" cy="151642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355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de kijklijnen hoe hij 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punt P en Q ziet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5688632" cy="4113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267744" y="2996952"/>
            <a:ext cx="302433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220072" y="2996952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2267744" y="3861048"/>
            <a:ext cx="302433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123728" y="4725144"/>
            <a:ext cx="338437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279470" y="3838188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l 12"/>
          <p:cNvSpPr/>
          <p:nvPr/>
        </p:nvSpPr>
        <p:spPr>
          <a:xfrm>
            <a:off x="5472100" y="4689039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xtBox 14"/>
          <p:cNvSpPr txBox="1"/>
          <p:nvPr/>
        </p:nvSpPr>
        <p:spPr>
          <a:xfrm>
            <a:off x="5462849" y="3653522"/>
            <a:ext cx="366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P’</a:t>
            </a:r>
            <a:endParaRPr lang="nl-NL" dirty="0"/>
          </a:p>
        </p:txBody>
      </p:sp>
      <p:sp>
        <p:nvSpPr>
          <p:cNvPr id="16" name="TextBox 15"/>
          <p:cNvSpPr txBox="1"/>
          <p:nvPr/>
        </p:nvSpPr>
        <p:spPr>
          <a:xfrm>
            <a:off x="5544108" y="438636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q’</a:t>
            </a:r>
            <a:endParaRPr lang="nl-NL" dirty="0"/>
          </a:p>
        </p:txBody>
      </p:sp>
      <p:sp>
        <p:nvSpPr>
          <p:cNvPr id="17" name="TextBox 16"/>
          <p:cNvSpPr txBox="1"/>
          <p:nvPr/>
        </p:nvSpPr>
        <p:spPr>
          <a:xfrm>
            <a:off x="5368080" y="2691032"/>
            <a:ext cx="39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67117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 animBg="1"/>
      <p:bldP spid="15" grpId="0"/>
      <p:bldP spid="16" grpId="0"/>
      <p:bldP spid="1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Regel 4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nl-NL" sz="40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Licht gaat altijd naar het oog toe</a:t>
            </a: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938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8553450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het gezichtsveld van de bestuurder via de spiegel.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300192" y="1628800"/>
            <a:ext cx="0" cy="4104456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2051720" y="1916832"/>
            <a:ext cx="4248472" cy="208823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8352420" y="2754721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6" name="Straight Connector 15"/>
          <p:cNvCxnSpPr/>
          <p:nvPr/>
        </p:nvCxnSpPr>
        <p:spPr>
          <a:xfrm flipH="1" flipV="1">
            <a:off x="2027514" y="2564904"/>
            <a:ext cx="4248472" cy="208823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503548" y="4003441"/>
            <a:ext cx="4248472" cy="208823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832412" y="1542316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l 9"/>
          <p:cNvSpPr/>
          <p:nvPr/>
        </p:nvSpPr>
        <p:spPr>
          <a:xfrm flipH="1">
            <a:off x="3851920" y="2780928"/>
            <a:ext cx="116396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" name="Straight Connector 10"/>
          <p:cNvCxnSpPr>
            <a:endCxn id="10" idx="3"/>
          </p:cNvCxnSpPr>
          <p:nvPr/>
        </p:nvCxnSpPr>
        <p:spPr>
          <a:xfrm flipH="1">
            <a:off x="3951270" y="2780928"/>
            <a:ext cx="4437154" cy="3902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491880" y="2803787"/>
            <a:ext cx="4896544" cy="2713445"/>
          </a:xfrm>
          <a:prstGeom prst="line">
            <a:avLst/>
          </a:prstGeom>
          <a:ln>
            <a:prstDash val="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3721575" y="4577881"/>
            <a:ext cx="2578617" cy="143197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734895" y="3296413"/>
            <a:ext cx="4896544" cy="2713445"/>
          </a:xfrm>
          <a:prstGeom prst="line">
            <a:avLst/>
          </a:prstGeom>
          <a:ln>
            <a:prstDash val="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3419872" y="4000806"/>
            <a:ext cx="2832585" cy="158843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252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nl-NL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Eerste manier:   </a:t>
                </a:r>
                <a14:m>
                  <m:oMath xmlns:m="http://schemas.openxmlformats.org/officeDocument/2006/math">
                    <m:r>
                      <a:rPr lang="nl-NL" i="1" dirty="0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∠</m:t>
                    </m:r>
                    <m:r>
                      <a:rPr lang="nl-NL" i="1" dirty="0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i</m:t>
                    </m:r>
                    <m:r>
                      <a:rPr lang="nl-NL" i="1" dirty="0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 ∠</m:t>
                    </m:r>
                    <m:r>
                      <a:rPr lang="nl-NL" i="1" dirty="0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t</m:t>
                    </m:r>
                  </m:oMath>
                </a14:m>
                <a:r>
                  <a:rPr lang="nl-NL" i="1" dirty="0">
                    <a:solidFill>
                      <a:schemeClr val="tx2">
                        <a:lumMod val="20000"/>
                        <a:lumOff val="80000"/>
                      </a:schemeClr>
                    </a:solidFill>
                    <a:latin typeface="Cambria Math"/>
                  </a:rPr>
                  <a:t/>
                </a:r>
                <a:br>
                  <a:rPr lang="nl-NL" i="1" dirty="0">
                    <a:solidFill>
                      <a:schemeClr val="tx2">
                        <a:lumMod val="20000"/>
                        <a:lumOff val="80000"/>
                      </a:schemeClr>
                    </a:solidFill>
                    <a:latin typeface="Cambria Math"/>
                  </a:rPr>
                </a:br>
                <a:endParaRPr lang="nl-NL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18085" b="-2978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9"/>
            <a:ext cx="8229600" cy="40324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Tweede manier: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Voorwerpafstand     =   beeldafstand</a:t>
            </a:r>
            <a:b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Loodrecht op spiegel gestippelde lijn.</a:t>
            </a:r>
            <a:b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Geef beeld van p aan met p</a:t>
            </a: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’</a:t>
            </a:r>
          </a:p>
          <a:p>
            <a:pPr marL="742950" indent="-742950">
              <a:buFont typeface="+mj-lt"/>
              <a:buAutoNum type="arabicPeriod"/>
            </a:pP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Als terugkaatsende lichtstraal samenkomt in punt P dan komen invallende lichtstralen samen in P’.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endParaRPr lang="nl-NL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5593460"/>
            <a:ext cx="83517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De maan </a:t>
            </a:r>
            <a:r>
              <a:rPr lang="nl-NL" sz="32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en zon </a:t>
            </a:r>
            <a:r>
              <a:rPr lang="nl-NL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hebben evenwijdige lichtstralen</a:t>
            </a:r>
            <a:endParaRPr lang="nl-NL" sz="3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80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Regel 2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nl-NL" sz="40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Trek een lijn van het oog  naar het </a:t>
            </a: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beeldpunt. </a:t>
            </a: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151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de kijklijnen hoe hij 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punt P en Q ziet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5688632" cy="4113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267744" y="2996952"/>
            <a:ext cx="302433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220072" y="2996952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2267744" y="3861048"/>
            <a:ext cx="302433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123728" y="4725144"/>
            <a:ext cx="338437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279470" y="3838188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l 12"/>
          <p:cNvSpPr/>
          <p:nvPr/>
        </p:nvSpPr>
        <p:spPr>
          <a:xfrm>
            <a:off x="5472100" y="4689039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8" name="Straight Connector 17"/>
          <p:cNvCxnSpPr/>
          <p:nvPr/>
        </p:nvCxnSpPr>
        <p:spPr>
          <a:xfrm>
            <a:off x="2267744" y="2996952"/>
            <a:ext cx="1548172" cy="82799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5916" y="3824943"/>
            <a:ext cx="1656184" cy="886955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15916" y="3429000"/>
            <a:ext cx="1498781" cy="443213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280387" y="3019811"/>
            <a:ext cx="1548172" cy="43685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351478" y="2633177"/>
            <a:ext cx="39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O’</a:t>
            </a:r>
            <a:endParaRPr lang="nl-NL" dirty="0"/>
          </a:p>
        </p:txBody>
      </p:sp>
      <p:sp>
        <p:nvSpPr>
          <p:cNvPr id="22" name="TextBox 21"/>
          <p:cNvSpPr txBox="1"/>
          <p:nvPr/>
        </p:nvSpPr>
        <p:spPr>
          <a:xfrm>
            <a:off x="5471048" y="3491716"/>
            <a:ext cx="366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P’</a:t>
            </a:r>
            <a:endParaRPr lang="nl-NL" dirty="0"/>
          </a:p>
        </p:txBody>
      </p:sp>
      <p:sp>
        <p:nvSpPr>
          <p:cNvPr id="23" name="TextBox 22"/>
          <p:cNvSpPr txBox="1"/>
          <p:nvPr/>
        </p:nvSpPr>
        <p:spPr>
          <a:xfrm>
            <a:off x="5549481" y="434256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q’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4253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Regel 3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nl-NL" sz="40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De lichtstraal naar je oog komt van het voorwerp.</a:t>
            </a:r>
          </a:p>
          <a:p>
            <a:pPr marL="0" indent="0" algn="ctr">
              <a:buNone/>
            </a:pP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Trek een lijn van het </a:t>
            </a: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voorwerp </a:t>
            </a: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naar het raakpunt van de spiegel.</a:t>
            </a: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506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Teken de kijklijnen hoe hij 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punt P en Q ziet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5688632" cy="4113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267744" y="2996952"/>
            <a:ext cx="302433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220072" y="2996952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2267744" y="3861048"/>
            <a:ext cx="302433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123728" y="4725144"/>
            <a:ext cx="338437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279470" y="3838188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l 12"/>
          <p:cNvSpPr/>
          <p:nvPr/>
        </p:nvSpPr>
        <p:spPr>
          <a:xfrm>
            <a:off x="5472100" y="4689039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8" name="Straight Connector 17"/>
          <p:cNvCxnSpPr/>
          <p:nvPr/>
        </p:nvCxnSpPr>
        <p:spPr>
          <a:xfrm>
            <a:off x="2267744" y="2996952"/>
            <a:ext cx="1548172" cy="82799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5916" y="3824943"/>
            <a:ext cx="1656184" cy="886955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15916" y="3429000"/>
            <a:ext cx="1498781" cy="443213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280387" y="3019811"/>
            <a:ext cx="1548172" cy="4368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351478" y="2633177"/>
            <a:ext cx="39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O’</a:t>
            </a:r>
            <a:endParaRPr lang="nl-NL" dirty="0"/>
          </a:p>
        </p:txBody>
      </p:sp>
      <p:sp>
        <p:nvSpPr>
          <p:cNvPr id="22" name="TextBox 21"/>
          <p:cNvSpPr txBox="1"/>
          <p:nvPr/>
        </p:nvSpPr>
        <p:spPr>
          <a:xfrm>
            <a:off x="5471048" y="3491716"/>
            <a:ext cx="366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P’</a:t>
            </a:r>
            <a:endParaRPr lang="nl-NL" dirty="0"/>
          </a:p>
        </p:txBody>
      </p:sp>
      <p:sp>
        <p:nvSpPr>
          <p:cNvPr id="23" name="TextBox 22"/>
          <p:cNvSpPr txBox="1"/>
          <p:nvPr/>
        </p:nvSpPr>
        <p:spPr>
          <a:xfrm>
            <a:off x="5549481" y="434256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q’</a:t>
            </a:r>
            <a:endParaRPr lang="nl-NL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267744" y="3456666"/>
            <a:ext cx="1548172" cy="40438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123728" y="3872213"/>
            <a:ext cx="1692188" cy="86254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399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Regel 4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nl-NL" sz="40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Licht gaat altijd naar het oog </a:t>
            </a:r>
            <a:r>
              <a:rPr lang="nl-NL" sz="4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toe.</a:t>
            </a:r>
            <a:endParaRPr lang="nl-NL" sz="4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613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550</Words>
  <Application>Microsoft Office PowerPoint</Application>
  <PresentationFormat>On-screen Show (4:3)</PresentationFormat>
  <Paragraphs>148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Construeren van licht</vt:lpstr>
      <vt:lpstr>Teken de kijklijnen hoe hij  punt P en Q ziet</vt:lpstr>
      <vt:lpstr>Regel 1</vt:lpstr>
      <vt:lpstr>Teken de kijklijnen hoe hij  punt P en Q ziet</vt:lpstr>
      <vt:lpstr>Regel 2</vt:lpstr>
      <vt:lpstr>Teken de kijklijnen hoe hij  punt P en Q ziet</vt:lpstr>
      <vt:lpstr>Regel 3</vt:lpstr>
      <vt:lpstr>Teken de kijklijnen hoe hij  punt P en Q ziet</vt:lpstr>
      <vt:lpstr>Regel 4</vt:lpstr>
      <vt:lpstr>Teken de kijklijnen hoe hij  punt P en Q ziet</vt:lpstr>
      <vt:lpstr>Regel 5</vt:lpstr>
      <vt:lpstr>Teken de kijklijnen hoe hij  punt P en Q ziet</vt:lpstr>
      <vt:lpstr>Teken de kijklijnen hoe hij  De vlaggenstok ziet</vt:lpstr>
      <vt:lpstr>Regel 1</vt:lpstr>
      <vt:lpstr>Teken de kijklijnen hoe hij  punt P en Q ziet</vt:lpstr>
      <vt:lpstr>Regel 2</vt:lpstr>
      <vt:lpstr>Teken de kijklijnen hoe hij  punt P en Q ziet</vt:lpstr>
      <vt:lpstr>Regel 3</vt:lpstr>
      <vt:lpstr>Teken de kijklijnen hoe hij  punt P en Q ziet</vt:lpstr>
      <vt:lpstr>Regel 4</vt:lpstr>
      <vt:lpstr>Teken de kijklijnen hoe hij  punt P en Q ziet</vt:lpstr>
      <vt:lpstr>Regel 5</vt:lpstr>
      <vt:lpstr>Teken de kijklijnen hoe hij  punt P en Q ziet</vt:lpstr>
      <vt:lpstr>Teken het gezichtsveld van de bestuurder via de spiegel.</vt:lpstr>
      <vt:lpstr>Regel 1</vt:lpstr>
      <vt:lpstr>Teken het gezichtsveld van de bestuurder via de spiegel.</vt:lpstr>
      <vt:lpstr>Regel 2</vt:lpstr>
      <vt:lpstr>Teken het gezichtsveld van de bestuurder via de spiegel.</vt:lpstr>
      <vt:lpstr>Regel 3</vt:lpstr>
      <vt:lpstr>Teken het gezichtsveld van de bestuurder via de spiegel.</vt:lpstr>
      <vt:lpstr>Regel 4</vt:lpstr>
      <vt:lpstr>Teken het gezichtsveld van de bestuurder via de spiegel.</vt:lpstr>
      <vt:lpstr>Teken het de reflectie van de maan</vt:lpstr>
      <vt:lpstr>Regel 1</vt:lpstr>
      <vt:lpstr>Teken het gezichtsveld van de bestuurder via de spiegel.</vt:lpstr>
      <vt:lpstr>Regel 2</vt:lpstr>
      <vt:lpstr>Teken het gezichtsveld van de bestuurder via de spiegel.</vt:lpstr>
      <vt:lpstr>Regel 3</vt:lpstr>
      <vt:lpstr>Teken het gezichtsveld van de bestuurder via de spiegel.</vt:lpstr>
      <vt:lpstr>Regel 4</vt:lpstr>
      <vt:lpstr>Teken het gezichtsveld van de bestuurder via de spiegel.</vt:lpstr>
      <vt:lpstr>Eerste manier:   ∠i= ∠t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Construeren van licht</dc:title>
  <dc:creator>W.tomassen</dc:creator>
  <cp:lastModifiedBy>W.tomassen</cp:lastModifiedBy>
  <cp:revision>12</cp:revision>
  <dcterms:created xsi:type="dcterms:W3CDTF">2010-03-09T18:16:30Z</dcterms:created>
  <dcterms:modified xsi:type="dcterms:W3CDTF">2010-03-10T21:53:40Z</dcterms:modified>
</cp:coreProperties>
</file>