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303" r:id="rId7"/>
    <p:sldId id="304" r:id="rId8"/>
    <p:sldId id="262" r:id="rId9"/>
    <p:sldId id="276" r:id="rId10"/>
    <p:sldId id="278" r:id="rId11"/>
    <p:sldId id="305" r:id="rId12"/>
    <p:sldId id="306" r:id="rId13"/>
    <p:sldId id="279" r:id="rId14"/>
    <p:sldId id="280" r:id="rId15"/>
    <p:sldId id="291" r:id="rId16"/>
    <p:sldId id="297" r:id="rId17"/>
    <p:sldId id="298" r:id="rId18"/>
    <p:sldId id="301" r:id="rId19"/>
    <p:sldId id="302" r:id="rId2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p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p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Veerconstante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Δl in cm</c:v>
                </c:pt>
              </c:strCache>
            </c:strRef>
          </c:tx>
          <c:xVal>
            <c:numRef>
              <c:f>Blad1!$B$1:$G$1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20</c:v>
                </c:pt>
              </c:numCache>
            </c:numRef>
          </c:xVal>
          <c:yVal>
            <c:numRef>
              <c:f>Blad1!$B$2:$G$2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25</c:v>
                </c:pt>
                <c:pt idx="4">
                  <c:v>40</c:v>
                </c:pt>
                <c:pt idx="5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4879904"/>
        <c:axId val="205813376"/>
      </c:scatterChart>
      <c:valAx>
        <c:axId val="2048799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 in N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05813376"/>
        <c:crosses val="autoZero"/>
        <c:crossBetween val="midCat"/>
      </c:valAx>
      <c:valAx>
        <c:axId val="20581337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nl-NL" dirty="0" smtClean="0"/>
                  <a:t>u</a:t>
                </a:r>
                <a:r>
                  <a:rPr lang="en-US" dirty="0" smtClean="0"/>
                  <a:t> </a:t>
                </a:r>
                <a:r>
                  <a:rPr lang="en-US" dirty="0"/>
                  <a:t>in cm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048799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Veerconstante</a:t>
            </a:r>
          </a:p>
        </c:rich>
      </c:tx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Blad1!$A$2</c:f>
              <c:strCache>
                <c:ptCount val="1"/>
                <c:pt idx="0">
                  <c:v>Δl in cm</c:v>
                </c:pt>
              </c:strCache>
            </c:strRef>
          </c:tx>
          <c:xVal>
            <c:numRef>
              <c:f>Blad1!$B$1:$G$1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5</c:v>
                </c:pt>
                <c:pt idx="4">
                  <c:v>8</c:v>
                </c:pt>
                <c:pt idx="5">
                  <c:v>20</c:v>
                </c:pt>
              </c:numCache>
            </c:numRef>
          </c:xVal>
          <c:yVal>
            <c:numRef>
              <c:f>Blad1!$B$2:$G$2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15</c:v>
                </c:pt>
                <c:pt idx="3">
                  <c:v>25</c:v>
                </c:pt>
                <c:pt idx="4">
                  <c:v>40</c:v>
                </c:pt>
                <c:pt idx="5">
                  <c:v>100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5814160"/>
        <c:axId val="205815336"/>
      </c:scatterChart>
      <c:valAx>
        <c:axId val="205814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F in N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05815336"/>
        <c:crosses val="autoZero"/>
        <c:crossBetween val="midCat"/>
      </c:valAx>
      <c:valAx>
        <c:axId val="2058153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nl-NL" dirty="0" smtClean="0"/>
                  <a:t>u</a:t>
                </a:r>
                <a:r>
                  <a:rPr lang="en-US" dirty="0" smtClean="0"/>
                  <a:t> </a:t>
                </a:r>
                <a:r>
                  <a:rPr lang="en-US" dirty="0"/>
                  <a:t>in cm</a:t>
                </a:r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205814160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0.52874</cdr:x>
      <cdr:y>0.48</cdr:y>
    </cdr:from>
    <cdr:to>
      <cdr:x>0.53216</cdr:x>
      <cdr:y>0.84</cdr:y>
    </cdr:to>
    <cdr:cxnSp macro="">
      <cdr:nvCxnSpPr>
        <cdr:cNvPr id="2" name="Rechte verbindingslijn 1"/>
        <cdr:cNvCxnSpPr/>
      </cdr:nvCxnSpPr>
      <cdr:spPr>
        <a:xfrm xmlns:a="http://schemas.openxmlformats.org/drawingml/2006/main" flipV="1">
          <a:off x="3312368" y="1728192"/>
          <a:ext cx="21425" cy="1296144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0.14359</cdr:x>
      <cdr:y>0.47009</cdr:y>
    </cdr:from>
    <cdr:to>
      <cdr:x>0.54273</cdr:x>
      <cdr:y>0.47721</cdr:y>
    </cdr:to>
    <cdr:cxnSp macro="">
      <cdr:nvCxnSpPr>
        <cdr:cNvPr id="3" name="Rechte verbindingslijn 2"/>
        <cdr:cNvCxnSpPr/>
      </cdr:nvCxnSpPr>
      <cdr:spPr>
        <a:xfrm xmlns:a="http://schemas.openxmlformats.org/drawingml/2006/main" flipH="1" flipV="1">
          <a:off x="656492" y="1289538"/>
          <a:ext cx="1824892" cy="1953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0.52874</cdr:x>
      <cdr:y>0.48</cdr:y>
    </cdr:from>
    <cdr:to>
      <cdr:x>0.53216</cdr:x>
      <cdr:y>0.84</cdr:y>
    </cdr:to>
    <cdr:cxnSp macro="">
      <cdr:nvCxnSpPr>
        <cdr:cNvPr id="2" name="Rechte verbindingslijn 1"/>
        <cdr:cNvCxnSpPr/>
      </cdr:nvCxnSpPr>
      <cdr:spPr>
        <a:xfrm xmlns:a="http://schemas.openxmlformats.org/drawingml/2006/main" flipV="1">
          <a:off x="3312368" y="1728192"/>
          <a:ext cx="21425" cy="1296144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0.14359</cdr:x>
      <cdr:y>0.47009</cdr:y>
    </cdr:from>
    <cdr:to>
      <cdr:x>0.54273</cdr:x>
      <cdr:y>0.47721</cdr:y>
    </cdr:to>
    <cdr:cxnSp macro="">
      <cdr:nvCxnSpPr>
        <cdr:cNvPr id="3" name="Rechte verbindingslijn 2"/>
        <cdr:cNvCxnSpPr/>
      </cdr:nvCxnSpPr>
      <cdr:spPr>
        <a:xfrm xmlns:a="http://schemas.openxmlformats.org/drawingml/2006/main" flipH="1" flipV="1">
          <a:off x="656492" y="1289538"/>
          <a:ext cx="1824892" cy="19539"/>
        </a:xfrm>
        <a:prstGeom xmlns:a="http://schemas.openxmlformats.org/drawingml/2006/main" prst="line">
          <a:avLst/>
        </a:prstGeom>
        <a:ln xmlns:a="http://schemas.openxmlformats.org/drawingml/2006/main">
          <a:prstDash val="sys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9582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0504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481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9300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9148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3242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3190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0468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0290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0967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0547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5629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57EAE-3EE9-4382-82C5-138300FF9158}" type="datetimeFigureOut">
              <a:rPr lang="nl-NL" smtClean="0"/>
              <a:t>17-2-2014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99020-FB39-456C-8064-A2D14E04EBC9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8997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>
            <a:normAutofit/>
          </a:bodyPr>
          <a:lstStyle/>
          <a:p>
            <a:pPr marR="0" rtl="0"/>
            <a:r>
              <a:rPr lang="nl-NL" b="0" i="0" u="none" strike="noStrike" baseline="0" dirty="0" smtClean="0">
                <a:latin typeface="Trebuchet MS"/>
              </a:rPr>
              <a:t>Aan welke 4 zaken herken je dat een kracht werkt? </a:t>
            </a:r>
            <a:r>
              <a:rPr lang="nl-NL" b="0" i="0" u="none" strike="noStrike" baseline="0" dirty="0" smtClean="0">
                <a:latin typeface="MS Mincho"/>
              </a:rPr>
              <a:t/>
            </a:r>
            <a:br>
              <a:rPr lang="nl-NL" b="0" i="0" u="none" strike="noStrike" baseline="0" dirty="0" smtClean="0">
                <a:latin typeface="MS Mincho"/>
              </a:rPr>
            </a:br>
            <a:endParaRPr lang="nl-NL" b="0" i="0" u="none" strike="noStrike" baseline="0" dirty="0" smtClean="0">
              <a:solidFill>
                <a:srgbClr val="FF0000"/>
              </a:solidFill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544" y="3068960"/>
            <a:ext cx="8229600" cy="1617043"/>
          </a:xfrm>
        </p:spPr>
        <p:txBody>
          <a:bodyPr/>
          <a:lstStyle/>
          <a:p>
            <a:r>
              <a:rPr lang="nl-NL" b="0" i="0" u="none" strike="noStrike" baseline="0" dirty="0" smtClean="0">
                <a:solidFill>
                  <a:srgbClr val="FF0000"/>
                </a:solidFill>
                <a:latin typeface="Trebuchet MS"/>
              </a:rPr>
              <a:t>Verandering van richting, vorm, snelheid of het houdt iets op zijn plaats.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9633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2800" dirty="0"/>
              <a:t>Een veer van 25 cm hangt aan een haak. De veer heeft een </a:t>
            </a:r>
            <a:r>
              <a:rPr lang="nl-NL" sz="2800" dirty="0" smtClean="0"/>
              <a:t>veerconstante </a:t>
            </a:r>
            <a:r>
              <a:rPr lang="nl-NL" sz="2800" dirty="0"/>
              <a:t>van </a:t>
            </a:r>
            <a:r>
              <a:rPr lang="nl-NL" sz="2800" dirty="0">
                <a:solidFill>
                  <a:srgbClr val="FF0000"/>
                </a:solidFill>
              </a:rPr>
              <a:t>25 N/cm</a:t>
            </a:r>
            <a:r>
              <a:rPr lang="nl-NL" sz="2800" dirty="0"/>
              <a:t>. </a:t>
            </a:r>
            <a:r>
              <a:rPr lang="nl-NL" sz="2800" dirty="0">
                <a:solidFill>
                  <a:schemeClr val="accent6">
                    <a:lumMod val="75000"/>
                  </a:schemeClr>
                </a:solidFill>
              </a:rPr>
              <a:t>Bereken de massa </a:t>
            </a:r>
            <a:r>
              <a:rPr lang="nl-NL" sz="2800" dirty="0"/>
              <a:t>die aan de veer hangt als deze </a:t>
            </a:r>
            <a:r>
              <a:rPr lang="nl-NL" sz="2800" dirty="0">
                <a:solidFill>
                  <a:srgbClr val="FF0000"/>
                </a:solidFill>
              </a:rPr>
              <a:t>37,5 cm uitrekt</a:t>
            </a:r>
            <a:r>
              <a:rPr lang="nl-NL" sz="2800" dirty="0"/>
              <a:t>. </a:t>
            </a:r>
            <a:r>
              <a:rPr lang="nl-NL" sz="2800" dirty="0">
                <a:solidFill>
                  <a:srgbClr val="FF0000"/>
                </a:solidFill>
              </a:rPr>
              <a:t>g = 10 N/kg</a:t>
            </a:r>
            <a:r>
              <a:rPr lang="nl-NL" sz="2800" dirty="0"/>
              <a:t>.</a:t>
            </a: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803207"/>
              </p:ext>
            </p:extLst>
          </p:nvPr>
        </p:nvGraphicFramePr>
        <p:xfrm>
          <a:off x="851756" y="1988840"/>
          <a:ext cx="744048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4"/>
                <a:gridCol w="372024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937,5N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m = ?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g = 10 N/kg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m = F / 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m = </a:t>
                      </a: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937,5N </a:t>
                      </a: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/ 10 N/kg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m = 94 kg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?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u = 37,5 cm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C = 25 N/cm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C x u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25 N/cm x 37,5 cm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937,5 N</a:t>
                      </a:r>
                    </a:p>
                    <a:p>
                      <a:pPr marL="0" indent="0">
                        <a:buNone/>
                      </a:pPr>
                      <a:endParaRPr lang="nl-NL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Rechte verbindingslijn 5"/>
          <p:cNvCxnSpPr/>
          <p:nvPr/>
        </p:nvCxnSpPr>
        <p:spPr>
          <a:xfrm flipH="1">
            <a:off x="4169668" y="4464705"/>
            <a:ext cx="42650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4169668" y="2233527"/>
            <a:ext cx="4192" cy="223117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Rechte verbindingslijn met pijl 7"/>
          <p:cNvCxnSpPr/>
          <p:nvPr/>
        </p:nvCxnSpPr>
        <p:spPr>
          <a:xfrm flipH="1" flipV="1">
            <a:off x="2579948" y="2233527"/>
            <a:ext cx="1589720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575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/>
              <a:t>a</a:t>
            </a:r>
            <a:r>
              <a:rPr lang="nl-NL" dirty="0"/>
              <a:t>	Welke grootheid bedoelt Erin?	</a:t>
            </a:r>
            <a:endParaRPr lang="nl-NL" dirty="0" smtClean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	</a:t>
            </a:r>
            <a:r>
              <a:rPr lang="nl-NL" dirty="0" smtClean="0">
                <a:solidFill>
                  <a:srgbClr val="FF0000"/>
                </a:solidFill>
              </a:rPr>
              <a:t>massa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b="1" dirty="0" smtClean="0"/>
              <a:t>b</a:t>
            </a:r>
            <a:r>
              <a:rPr lang="nl-NL" dirty="0"/>
              <a:t>	Over welke grootheid spreekt Elise? </a:t>
            </a:r>
            <a:endParaRPr lang="nl-NL" dirty="0" smtClean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	</a:t>
            </a:r>
            <a:r>
              <a:rPr lang="nl-NL" dirty="0" smtClean="0">
                <a:solidFill>
                  <a:srgbClr val="FF0000"/>
                </a:solidFill>
              </a:rPr>
              <a:t>Kracht</a:t>
            </a:r>
            <a:endParaRPr lang="nl-NL" dirty="0">
              <a:solidFill>
                <a:srgbClr val="FF0000"/>
              </a:solidFill>
            </a:endParaRPr>
          </a:p>
          <a:p>
            <a:pPr marL="895350" indent="-895350">
              <a:buNone/>
            </a:pPr>
            <a:r>
              <a:rPr lang="nl-NL" b="1" dirty="0" smtClean="0"/>
              <a:t>c</a:t>
            </a:r>
            <a:r>
              <a:rPr lang="nl-NL" dirty="0"/>
              <a:t>	Bereken de massa van Elise; rond af op een geheel getal.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m = ?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F = 523 N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g = 10 N/kg</a:t>
            </a:r>
            <a:br>
              <a:rPr lang="nl-NL" sz="2800" dirty="0">
                <a:solidFill>
                  <a:srgbClr val="FF0000"/>
                </a:solidFill>
              </a:rPr>
            </a:br>
            <a:r>
              <a:rPr lang="nl-NL" sz="2800" dirty="0">
                <a:solidFill>
                  <a:srgbClr val="FF0000"/>
                </a:solidFill>
              </a:rPr>
              <a:t>m = F / g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m = 523 N / 10 N/kg</a:t>
            </a:r>
          </a:p>
          <a:p>
            <a:pPr marL="1257300" lvl="3" indent="0">
              <a:buNone/>
            </a:pPr>
            <a:r>
              <a:rPr lang="nl-NL" sz="2800" dirty="0">
                <a:solidFill>
                  <a:srgbClr val="FF0000"/>
                </a:solidFill>
              </a:rPr>
              <a:t>m = 52 kg</a:t>
            </a:r>
          </a:p>
          <a:p>
            <a:endParaRPr lang="nl-NL" dirty="0"/>
          </a:p>
        </p:txBody>
      </p:sp>
      <p:sp>
        <p:nvSpPr>
          <p:cNvPr id="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pPr marR="0" rtl="0"/>
            <a:r>
              <a:rPr lang="nl-NL" sz="2000" b="0" i="0" u="none" strike="noStrike" baseline="0" dirty="0" smtClean="0">
                <a:latin typeface="Trebuchet MS"/>
              </a:rPr>
              <a:t>Twee leerlingen, Erin en Elise, vertellen elkaar hoe zwaar ze zijn. </a:t>
            </a:r>
            <a:br>
              <a:rPr lang="nl-NL" sz="2000" b="0" i="0" u="none" strike="noStrike" baseline="0" dirty="0" smtClean="0">
                <a:latin typeface="Trebuchet MS"/>
              </a:rPr>
            </a:br>
            <a:r>
              <a:rPr lang="nl-NL" sz="2000" b="0" i="0" u="none" strike="noStrike" baseline="0" dirty="0" smtClean="0">
                <a:latin typeface="Trebuchet MS"/>
              </a:rPr>
              <a:t>Elise zegt dat ze 523 N zwaar is en Erin beweert </a:t>
            </a:r>
            <a:r>
              <a:rPr lang="nl-NL" sz="2000" b="0" i="0" u="none" strike="noStrike" baseline="0" smtClean="0">
                <a:latin typeface="Trebuchet MS"/>
              </a:rPr>
              <a:t>dat zij </a:t>
            </a:r>
            <a:r>
              <a:rPr lang="nl-NL" sz="2000" b="0" i="0" u="none" strike="noStrike" baseline="0" dirty="0" smtClean="0">
                <a:latin typeface="Trebuchet MS"/>
              </a:rPr>
              <a:t>53 kg zwaar is. ( g = 9,81 N/kg)</a:t>
            </a:r>
            <a:endParaRPr lang="nl-NL" sz="2000" b="0" i="0" u="none" strike="noStrike" baseline="0" dirty="0" smtClean="0">
              <a:latin typeface="MS Mincho"/>
            </a:endParaRPr>
          </a:p>
        </p:txBody>
      </p:sp>
    </p:spTree>
    <p:extLst>
      <p:ext uri="{BB962C8B-B14F-4D97-AF65-F5344CB8AC3E}">
        <p14:creationId xmlns:p14="http://schemas.microsoft.com/office/powerpoint/2010/main" val="373266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b="1" dirty="0"/>
              <a:t>d</a:t>
            </a:r>
            <a:r>
              <a:rPr lang="nl-NL" dirty="0"/>
              <a:t>	Bereken de kracht waarmee de aarde aan Erin trekt. </a:t>
            </a:r>
            <a:br>
              <a:rPr lang="nl-NL" dirty="0"/>
            </a:br>
            <a:r>
              <a:rPr lang="nl-NL" dirty="0"/>
              <a:t> 	</a:t>
            </a:r>
            <a:r>
              <a:rPr lang="nl-NL" dirty="0" smtClean="0"/>
              <a:t>Rond </a:t>
            </a:r>
            <a:r>
              <a:rPr lang="nl-NL" dirty="0"/>
              <a:t>weer af op een geheel getal.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m = 53 kg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g = 10 N/kg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F = ?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F = m x g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F = 53 kg x 10 N/kg</a:t>
            </a:r>
          </a:p>
          <a:p>
            <a:pPr marL="1433513" indent="0">
              <a:buNone/>
            </a:pPr>
            <a:r>
              <a:rPr lang="nl-NL" dirty="0">
                <a:solidFill>
                  <a:srgbClr val="FF0000"/>
                </a:solidFill>
              </a:rPr>
              <a:t>F = 530 N</a:t>
            </a:r>
          </a:p>
          <a:p>
            <a:pPr marL="0" indent="0">
              <a:buNone/>
            </a:pPr>
            <a:r>
              <a:rPr lang="nl-NL" dirty="0"/>
              <a:t> </a:t>
            </a:r>
          </a:p>
          <a:p>
            <a:pPr marL="0" indent="0">
              <a:buNone/>
            </a:pPr>
            <a:r>
              <a:rPr lang="nl-NL" b="1" dirty="0"/>
              <a:t>e</a:t>
            </a:r>
            <a:r>
              <a:rPr lang="nl-NL" dirty="0"/>
              <a:t>	Welk meetinstrument heeft Erin gebruikt? </a:t>
            </a:r>
            <a:endParaRPr lang="nl-NL" dirty="0" smtClean="0"/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	</a:t>
            </a:r>
            <a:r>
              <a:rPr lang="nl-NL" dirty="0" smtClean="0">
                <a:solidFill>
                  <a:srgbClr val="FF0000"/>
                </a:solidFill>
              </a:rPr>
              <a:t>Balans</a:t>
            </a:r>
            <a:endParaRPr lang="nl-NL" dirty="0">
              <a:solidFill>
                <a:srgbClr val="FF0000"/>
              </a:solidFill>
            </a:endParaRPr>
          </a:p>
          <a:p>
            <a:pPr marL="895350" indent="-895350">
              <a:buNone/>
            </a:pPr>
            <a:r>
              <a:rPr lang="nl-NL" b="1" dirty="0"/>
              <a:t>f</a:t>
            </a:r>
            <a:r>
              <a:rPr lang="nl-NL" dirty="0"/>
              <a:t>	Hoe heet het meetinstrument dat Elise heeft afgelezen? </a:t>
            </a:r>
            <a:r>
              <a:rPr lang="nl-NL" dirty="0">
                <a:solidFill>
                  <a:srgbClr val="FF0000"/>
                </a:solidFill>
              </a:rPr>
              <a:t>Veerunster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62028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nl-NL" b="0" i="0" u="none" strike="noStrike" baseline="0" smtClean="0">
                <a:latin typeface="Trebuchet MS"/>
              </a:rPr>
              <a:t> Een duiker staat op de duikplank met een massa van 75 kg</a:t>
            </a:r>
            <a:r>
              <a:rPr lang="nl-NL" b="0" i="0" u="none" strike="noStrike" baseline="0" smtClean="0">
                <a:latin typeface="MS Mincho"/>
              </a:rPr>
              <a:t/>
            </a:r>
            <a:br>
              <a:rPr lang="nl-NL" b="0" i="0" u="none" strike="noStrike" baseline="0" smtClean="0">
                <a:latin typeface="MS Mincho"/>
              </a:rPr>
            </a:br>
            <a:endParaRPr lang="nl-NL" b="0" i="0" u="none" strike="noStrike" baseline="0" smtClean="0"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nl-NL" dirty="0"/>
              <a:t>Bereken de zwaartekracht als hij op de duikplank staat.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m = 75 kg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g = 10 N/kg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?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m x g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75 kg x 10 N/kg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</a:t>
            </a:r>
            <a:r>
              <a:rPr lang="nl-NL" dirty="0" smtClean="0">
                <a:solidFill>
                  <a:srgbClr val="FF0000"/>
                </a:solidFill>
              </a:rPr>
              <a:t>750 </a:t>
            </a:r>
            <a:r>
              <a:rPr lang="nl-NL" dirty="0">
                <a:solidFill>
                  <a:srgbClr val="FF0000"/>
                </a:solidFill>
              </a:rPr>
              <a:t>N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0140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endParaRPr lang="nl-NL" b="0" i="0" u="none" strike="noStrike" baseline="0" dirty="0" smtClean="0">
              <a:latin typeface="Trebuchet MS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dirty="0"/>
              <a:t>Bereken het gewicht als hij op de duikplank staat. 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Fg</a:t>
            </a:r>
            <a:r>
              <a:rPr lang="nl-NL" dirty="0">
                <a:solidFill>
                  <a:srgbClr val="FF0000"/>
                </a:solidFill>
              </a:rPr>
              <a:t> = </a:t>
            </a:r>
            <a:r>
              <a:rPr lang="nl-NL" dirty="0" err="1">
                <a:solidFill>
                  <a:srgbClr val="FF0000"/>
                </a:solidFill>
              </a:rPr>
              <a:t>Fz</a:t>
            </a:r>
            <a:r>
              <a:rPr lang="nl-NL" dirty="0">
                <a:solidFill>
                  <a:srgbClr val="FF0000"/>
                </a:solidFill>
              </a:rPr>
              <a:t> = </a:t>
            </a:r>
            <a:r>
              <a:rPr lang="nl-NL" dirty="0" smtClean="0">
                <a:solidFill>
                  <a:srgbClr val="FF0000"/>
                </a:solidFill>
              </a:rPr>
              <a:t>750 </a:t>
            </a:r>
            <a:r>
              <a:rPr lang="nl-NL" dirty="0" smtClean="0">
                <a:solidFill>
                  <a:srgbClr val="FF0000"/>
                </a:solidFill>
              </a:rPr>
              <a:t>N  (ondersteunend vlak)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/>
              <a:t>de zwaartekracht als hij duikt</a:t>
            </a:r>
          </a:p>
          <a:p>
            <a:pPr marL="0" indent="0">
              <a:buNone/>
            </a:pPr>
            <a:r>
              <a:rPr lang="nl-NL" dirty="0" err="1" smtClean="0">
                <a:solidFill>
                  <a:srgbClr val="FF0000"/>
                </a:solidFill>
              </a:rPr>
              <a:t>Fz</a:t>
            </a:r>
            <a:r>
              <a:rPr lang="nl-NL" dirty="0" smtClean="0">
                <a:solidFill>
                  <a:srgbClr val="FF0000"/>
                </a:solidFill>
              </a:rPr>
              <a:t> </a:t>
            </a:r>
            <a:r>
              <a:rPr lang="nl-NL" dirty="0">
                <a:solidFill>
                  <a:srgbClr val="FF0000"/>
                </a:solidFill>
              </a:rPr>
              <a:t>= </a:t>
            </a:r>
            <a:r>
              <a:rPr lang="nl-NL" dirty="0" smtClean="0">
                <a:solidFill>
                  <a:srgbClr val="FF0000"/>
                </a:solidFill>
              </a:rPr>
              <a:t>750 </a:t>
            </a:r>
            <a:r>
              <a:rPr lang="nl-NL" dirty="0">
                <a:solidFill>
                  <a:srgbClr val="FF0000"/>
                </a:solidFill>
              </a:rPr>
              <a:t>N </a:t>
            </a:r>
            <a:r>
              <a:rPr lang="nl-NL" dirty="0" smtClean="0">
                <a:solidFill>
                  <a:srgbClr val="FF0000"/>
                </a:solidFill>
              </a:rPr>
              <a:t>(is er altijd in de buurt van </a:t>
            </a:r>
            <a:r>
              <a:rPr lang="nl-NL" smtClean="0">
                <a:solidFill>
                  <a:srgbClr val="FF0000"/>
                </a:solidFill>
              </a:rPr>
              <a:t>de aarde)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 smtClean="0"/>
              <a:t>Bereken </a:t>
            </a:r>
            <a:r>
              <a:rPr lang="nl-NL" dirty="0"/>
              <a:t>zijn gewicht als hij duikt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Fg</a:t>
            </a:r>
            <a:r>
              <a:rPr lang="nl-NL" dirty="0">
                <a:solidFill>
                  <a:srgbClr val="FF0000"/>
                </a:solidFill>
              </a:rPr>
              <a:t> = 0 N (geen hang en steunpunt)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9080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nl-NL" sz="2800" b="0" i="0" u="none" strike="noStrike" baseline="0" dirty="0" smtClean="0">
                <a:latin typeface="Trebuchet MS"/>
              </a:rPr>
              <a:t>Een kist met een massa van 300 kg valt uit een vliegtuig met een constante snelheid van 160 km/h naar beneden.</a:t>
            </a:r>
            <a:r>
              <a:rPr lang="nl-NL" sz="2800" b="0" i="0" u="none" strike="noStrike" baseline="0" dirty="0" smtClean="0">
                <a:latin typeface="MS Mincho"/>
              </a:rPr>
              <a:t/>
            </a:r>
            <a:br>
              <a:rPr lang="nl-NL" sz="2800" b="0" i="0" u="none" strike="noStrike" baseline="0" dirty="0" smtClean="0">
                <a:latin typeface="MS Mincho"/>
              </a:rPr>
            </a:br>
            <a:endParaRPr lang="nl-NL" sz="2800" b="0" i="0" u="none" strike="noStrike" baseline="0" dirty="0" smtClean="0"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dirty="0" smtClean="0"/>
              <a:t>Wat </a:t>
            </a:r>
            <a:r>
              <a:rPr lang="nl-NL" dirty="0"/>
              <a:t>weet je van de zwaartekracht op de kist? 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</a:t>
            </a:r>
            <a:r>
              <a:rPr lang="nl-NL" sz="2000" dirty="0" err="1">
                <a:solidFill>
                  <a:srgbClr val="FF0000"/>
                </a:solidFill>
              </a:rPr>
              <a:t>z</a:t>
            </a:r>
            <a:r>
              <a:rPr lang="nl-NL" dirty="0">
                <a:solidFill>
                  <a:srgbClr val="FF0000"/>
                </a:solidFill>
              </a:rPr>
              <a:t> = m x g</a:t>
            </a:r>
          </a:p>
          <a:p>
            <a:pPr marL="0" lvl="0" indent="0">
              <a:buNone/>
            </a:pPr>
            <a:r>
              <a:rPr lang="nl-NL" dirty="0"/>
              <a:t>Wat weet je van de resultante kracht op de kist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</a:t>
            </a:r>
            <a:r>
              <a:rPr lang="nl-NL" sz="2000" dirty="0" err="1">
                <a:solidFill>
                  <a:srgbClr val="FF0000"/>
                </a:solidFill>
              </a:rPr>
              <a:t>res</a:t>
            </a:r>
            <a:r>
              <a:rPr lang="nl-NL" dirty="0">
                <a:solidFill>
                  <a:srgbClr val="FF0000"/>
                </a:solidFill>
              </a:rPr>
              <a:t> = 0N  (1</a:t>
            </a:r>
            <a:r>
              <a:rPr lang="nl-NL" baseline="30000" dirty="0">
                <a:solidFill>
                  <a:srgbClr val="FF0000"/>
                </a:solidFill>
              </a:rPr>
              <a:t>ste</a:t>
            </a:r>
            <a:r>
              <a:rPr lang="nl-NL" dirty="0">
                <a:solidFill>
                  <a:srgbClr val="FF0000"/>
                </a:solidFill>
              </a:rPr>
              <a:t> wet van Newton)</a:t>
            </a:r>
          </a:p>
          <a:p>
            <a:pPr marL="0" lvl="0" indent="0">
              <a:buNone/>
            </a:pPr>
            <a:r>
              <a:rPr lang="nl-NL" dirty="0"/>
              <a:t>Wat weet je van het gewicht van de kist.</a:t>
            </a:r>
          </a:p>
          <a:p>
            <a:pPr marL="0" indent="0">
              <a:buNone/>
            </a:pPr>
            <a:r>
              <a:rPr lang="nl-NL" dirty="0" err="1">
                <a:solidFill>
                  <a:srgbClr val="FF0000"/>
                </a:solidFill>
              </a:rPr>
              <a:t>F</a:t>
            </a:r>
            <a:r>
              <a:rPr lang="nl-NL" sz="2000" dirty="0" err="1">
                <a:solidFill>
                  <a:srgbClr val="FF0000"/>
                </a:solidFill>
              </a:rPr>
              <a:t>g</a:t>
            </a:r>
            <a:r>
              <a:rPr lang="nl-NL" dirty="0">
                <a:solidFill>
                  <a:srgbClr val="FF0000"/>
                </a:solidFill>
              </a:rPr>
              <a:t> = 0N (Geen hang en/of steunpunt)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7684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nl-NL" sz="2800" b="0" i="0" u="none" strike="noStrike" baseline="0" dirty="0" smtClean="0">
                <a:latin typeface="Trebuchet MS"/>
              </a:rPr>
              <a:t>Een auto met een massa van 1350 kg word met een constante snelheid naar de garage getrokken met een kracht </a:t>
            </a:r>
            <a:r>
              <a:rPr lang="nl-NL" sz="2800" b="0" i="0" u="none" strike="noStrike" baseline="0" smtClean="0">
                <a:latin typeface="Trebuchet MS"/>
              </a:rPr>
              <a:t>van </a:t>
            </a:r>
            <a:r>
              <a:rPr lang="nl-NL" sz="2800">
                <a:latin typeface="Trebuchet MS"/>
              </a:rPr>
              <a:t>3</a:t>
            </a:r>
            <a:r>
              <a:rPr lang="nl-NL" sz="2800" b="0" i="0" u="none" strike="noStrike" baseline="0" smtClean="0">
                <a:latin typeface="Trebuchet MS"/>
              </a:rPr>
              <a:t>000 </a:t>
            </a:r>
            <a:r>
              <a:rPr lang="nl-NL" sz="2800" b="0" i="0" u="none" strike="noStrike" baseline="0" dirty="0" smtClean="0">
                <a:latin typeface="Trebuchet MS"/>
              </a:rPr>
              <a:t>N.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4613" y="1909763"/>
            <a:ext cx="3914775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ijdelijke aanduiding voor tekst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525963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nl-NL" dirty="0" smtClean="0">
                    <a:solidFill>
                      <a:srgbClr val="FF0000"/>
                    </a:solidFill>
                  </a:rPr>
                  <a:t>m </a:t>
                </a:r>
                <a:r>
                  <a:rPr lang="nl-NL" dirty="0">
                    <a:solidFill>
                      <a:srgbClr val="FF0000"/>
                    </a:solidFill>
                  </a:rPr>
                  <a:t>= 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1350 </a:t>
                </a:r>
                <a:r>
                  <a:rPr lang="nl-NL" dirty="0" err="1" smtClean="0">
                    <a:solidFill>
                      <a:srgbClr val="FF0000"/>
                    </a:solidFill>
                  </a:rPr>
                  <a:t>kg</a:t>
                </a:r>
                <a:r>
                  <a:rPr lang="nl-NL" dirty="0" err="1" smtClean="0">
                    <a:latin typeface="Trebuchet MS"/>
                  </a:rPr>
                  <a:t> </a:t>
                </a:r>
                <a:r>
                  <a:rPr lang="nl-NL" dirty="0" smtClean="0">
                    <a:latin typeface="Trebuchet MS"/>
                  </a:rPr>
                  <a:t>                          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/>
                      </a:rPr>
                      <m:t>1 </m:t>
                    </m:r>
                    <m:r>
                      <a:rPr lang="nl-NL" i="1">
                        <a:latin typeface="Cambria Math"/>
                      </a:rPr>
                      <m:t>𝑐𝑚</m:t>
                    </m:r>
                    <m:r>
                      <a:rPr lang="nl-NL" i="1">
                        <a:latin typeface="Cambria Math"/>
                      </a:rPr>
                      <m:t> </m:t>
                    </m:r>
                    <m:sPre>
                      <m:sPre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nl-NL" i="1">
                            <a:latin typeface="Cambria Math"/>
                          </a:rPr>
                          <m:t>=</m:t>
                        </m:r>
                      </m:sub>
                      <m:sup>
                        <m:r>
                          <a:rPr lang="nl-NL" i="1">
                            <a:latin typeface="Cambria Math"/>
                          </a:rPr>
                          <m:t>^</m:t>
                        </m:r>
                      </m:sup>
                      <m:e>
                        <m:r>
                          <a:rPr lang="nl-NL" i="1">
                            <a:latin typeface="Cambria Math"/>
                          </a:rPr>
                          <m:t>  </m:t>
                        </m:r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nl-NL" i="1">
                            <a:latin typeface="Cambria Math"/>
                          </a:rPr>
                          <m:t>00 </m:t>
                        </m:r>
                        <m:r>
                          <a:rPr lang="nl-NL" i="1">
                            <a:latin typeface="Cambria Math"/>
                          </a:rPr>
                          <m:t>𝑁</m:t>
                        </m:r>
                      </m:e>
                    </m:sPre>
                  </m:oMath>
                </a14:m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>
                    <a:solidFill>
                      <a:srgbClr val="FF0000"/>
                    </a:solidFill>
                  </a:rPr>
                  <a:t>g = 10 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N/kg                                                    13,5 cm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 err="1">
                    <a:solidFill>
                      <a:srgbClr val="FF0000"/>
                    </a:solidFill>
                  </a:rPr>
                  <a:t>Fz</a:t>
                </a:r>
                <a:r>
                  <a:rPr lang="nl-NL" dirty="0">
                    <a:solidFill>
                      <a:srgbClr val="FF0000"/>
                    </a:solidFill>
                  </a:rPr>
                  <a:t> = 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?                                                                  3 cm</a:t>
                </a:r>
                <a:endParaRPr lang="nl-NL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r>
                  <a:rPr lang="nl-NL" dirty="0" err="1">
                    <a:solidFill>
                      <a:srgbClr val="FF0000"/>
                    </a:solidFill>
                  </a:rPr>
                  <a:t>Fz</a:t>
                </a:r>
                <a:r>
                  <a:rPr lang="nl-NL" dirty="0">
                    <a:solidFill>
                      <a:srgbClr val="FF0000"/>
                    </a:solidFill>
                  </a:rPr>
                  <a:t> = m x g</a:t>
                </a:r>
              </a:p>
              <a:p>
                <a:pPr marL="0" indent="0">
                  <a:buNone/>
                </a:pPr>
                <a:r>
                  <a:rPr lang="nl-NL" dirty="0" err="1">
                    <a:solidFill>
                      <a:srgbClr val="FF0000"/>
                    </a:solidFill>
                  </a:rPr>
                  <a:t>Fz</a:t>
                </a:r>
                <a:r>
                  <a:rPr lang="nl-NL" dirty="0">
                    <a:solidFill>
                      <a:srgbClr val="FF0000"/>
                    </a:solidFill>
                  </a:rPr>
                  <a:t> = 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1350 </a:t>
                </a:r>
                <a:r>
                  <a:rPr lang="nl-NL" dirty="0">
                    <a:solidFill>
                      <a:srgbClr val="FF0000"/>
                    </a:solidFill>
                  </a:rPr>
                  <a:t>kg x 10 N/kg</a:t>
                </a:r>
              </a:p>
              <a:p>
                <a:pPr marL="0" indent="0">
                  <a:buNone/>
                </a:pPr>
                <a:r>
                  <a:rPr lang="nl-NL" dirty="0" err="1">
                    <a:solidFill>
                      <a:srgbClr val="FF0000"/>
                    </a:solidFill>
                  </a:rPr>
                  <a:t>Fz</a:t>
                </a:r>
                <a:r>
                  <a:rPr lang="nl-NL" dirty="0">
                    <a:solidFill>
                      <a:srgbClr val="FF0000"/>
                    </a:solidFill>
                  </a:rPr>
                  <a:t> = </a:t>
                </a:r>
                <a:r>
                  <a:rPr lang="nl-NL" dirty="0" smtClean="0">
                    <a:solidFill>
                      <a:srgbClr val="FF0000"/>
                    </a:solidFill>
                  </a:rPr>
                  <a:t>13500 </a:t>
                </a:r>
                <a:r>
                  <a:rPr lang="nl-NL" dirty="0">
                    <a:solidFill>
                      <a:srgbClr val="FF0000"/>
                    </a:solidFill>
                  </a:rPr>
                  <a:t>N</a:t>
                </a:r>
              </a:p>
              <a:p>
                <a:pPr marL="0" indent="0">
                  <a:buNone/>
                </a:pPr>
                <a:endParaRPr lang="nl-NL" dirty="0"/>
              </a:p>
            </p:txBody>
          </p:sp>
        </mc:Choice>
        <mc:Fallback xmlns="">
          <p:sp>
            <p:nvSpPr>
              <p:cNvPr id="5" name="Tijdelijke aanduiding voor teks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600200"/>
                <a:ext cx="8229600" cy="4525963"/>
              </a:xfrm>
              <a:blipFill rotWithShape="0">
                <a:blip r:embed="rId3"/>
                <a:stretch>
                  <a:fillRect l="-1852" t="-1348" r="-103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kstvak 2"/>
              <p:cNvSpPr txBox="1"/>
              <p:nvPr/>
            </p:nvSpPr>
            <p:spPr>
              <a:xfrm>
                <a:off x="5292080" y="1821934"/>
                <a:ext cx="60516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nl-NL" sz="2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3" name="Tekstvak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821934"/>
                <a:ext cx="605166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kstvak 5"/>
              <p:cNvSpPr txBox="1"/>
              <p:nvPr/>
            </p:nvSpPr>
            <p:spPr>
              <a:xfrm>
                <a:off x="5345259" y="4607580"/>
                <a:ext cx="57599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nl-NL" sz="28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</m:sSub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6" name="Tekstvak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5259" y="4607580"/>
                <a:ext cx="575991" cy="52322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kstvak 6"/>
              <p:cNvSpPr txBox="1"/>
              <p:nvPr/>
            </p:nvSpPr>
            <p:spPr>
              <a:xfrm>
                <a:off x="6372200" y="2996952"/>
                <a:ext cx="65223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nl-NL" sz="28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7" name="Tekstvak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2996952"/>
                <a:ext cx="652230" cy="52322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kstvak 7"/>
              <p:cNvSpPr txBox="1"/>
              <p:nvPr/>
            </p:nvSpPr>
            <p:spPr>
              <a:xfrm>
                <a:off x="4886644" y="3520172"/>
                <a:ext cx="102560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sz="2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nl-NL" sz="2800" b="0" i="1" smtClean="0">
                              <a:latin typeface="Cambria Math" panose="02040503050406030204" pitchFamily="18" charset="0"/>
                            </a:rPr>
                            <m:t>𝑡𝑟𝑒𝑘</m:t>
                          </m:r>
                        </m:sub>
                      </m:sSub>
                    </m:oMath>
                  </m:oMathPara>
                </a14:m>
                <a:endParaRPr lang="nl-NL" sz="2800" dirty="0"/>
              </a:p>
            </p:txBody>
          </p:sp>
        </mc:Choice>
        <mc:Fallback xmlns="">
          <p:sp>
            <p:nvSpPr>
              <p:cNvPr id="8" name="Tekstvak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6644" y="3520172"/>
                <a:ext cx="1025602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721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nl-NL" sz="3200" b="0" i="0" u="none" strike="noStrike" baseline="0" dirty="0" smtClean="0">
                <a:latin typeface="Trebuchet MS"/>
              </a:rPr>
              <a:t>Er wordt een experiment uitgevoerd met een veer. De resultaten staan in onderstaande tabel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845794"/>
              </p:ext>
            </p:extLst>
          </p:nvPr>
        </p:nvGraphicFramePr>
        <p:xfrm>
          <a:off x="1216603" y="1627923"/>
          <a:ext cx="5727302" cy="8412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68151"/>
                <a:gridCol w="527701"/>
                <a:gridCol w="766290"/>
                <a:gridCol w="766290"/>
                <a:gridCol w="766290"/>
                <a:gridCol w="766290"/>
                <a:gridCol w="766290"/>
              </a:tblGrid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F in N</a:t>
                      </a:r>
                      <a:endParaRPr lang="nl-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0</a:t>
                      </a:r>
                      <a:endParaRPr lang="nl-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3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5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8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20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u </a:t>
                      </a:r>
                      <a:r>
                        <a:rPr lang="nl-NL" sz="2400" dirty="0">
                          <a:effectLst/>
                        </a:rPr>
                        <a:t>in cm</a:t>
                      </a:r>
                      <a:endParaRPr lang="nl-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0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5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15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25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40</a:t>
                      </a:r>
                      <a:endParaRPr lang="nl-NL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100</a:t>
                      </a:r>
                      <a:endParaRPr lang="nl-NL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Grafiek 4"/>
          <p:cNvGraphicFramePr/>
          <p:nvPr>
            <p:extLst>
              <p:ext uri="{D42A27DB-BD31-4B8C-83A1-F6EECF244321}">
                <p14:modId xmlns:p14="http://schemas.microsoft.com/office/powerpoint/2010/main" val="3965455617"/>
              </p:ext>
            </p:extLst>
          </p:nvPr>
        </p:nvGraphicFramePr>
        <p:xfrm>
          <a:off x="1259632" y="2780928"/>
          <a:ext cx="6264696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10628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54362"/>
          </a:xfrm>
        </p:spPr>
        <p:txBody>
          <a:bodyPr>
            <a:normAutofit/>
          </a:bodyPr>
          <a:lstStyle/>
          <a:p>
            <a:pPr marR="0" rtl="0"/>
            <a:r>
              <a:rPr lang="nl-NL" b="0" i="0" u="none" strike="noStrike" baseline="0" dirty="0" smtClean="0">
                <a:latin typeface="Trebuchet MS"/>
              </a:rPr>
              <a:t>Bepaal uit de grafiek de uitrekking als de veer belast wordt met 12,5 N.</a:t>
            </a:r>
            <a:br>
              <a:rPr lang="nl-NL" b="0" i="0" u="none" strike="noStrike" baseline="0" dirty="0" smtClean="0">
                <a:latin typeface="Trebuchet MS"/>
              </a:rPr>
            </a:br>
            <a:r>
              <a:rPr lang="nl-NL" b="0" i="0" u="none" strike="noStrike" baseline="0" dirty="0" smtClean="0">
                <a:solidFill>
                  <a:srgbClr val="FF0000"/>
                </a:solidFill>
                <a:latin typeface="Trebuchet MS"/>
              </a:rPr>
              <a:t>63 cm</a:t>
            </a:r>
            <a:endParaRPr lang="nl-NL" b="0" i="0" u="none" strike="noStrike" baseline="0" dirty="0" smtClean="0">
              <a:solidFill>
                <a:srgbClr val="FF0000"/>
              </a:solidFill>
              <a:latin typeface="Times New Roman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492896"/>
            <a:ext cx="8229600" cy="3633267"/>
          </a:xfrm>
        </p:spPr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09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nl-NL" b="0" i="0" u="none" strike="noStrike" baseline="0" smtClean="0">
                <a:latin typeface="Trebuchet MS"/>
              </a:rPr>
              <a:t>Bereken de veerconstante</a:t>
            </a:r>
            <a:endParaRPr lang="nl-NL" b="0" i="0" u="none" strike="noStrike" baseline="0" smtClean="0">
              <a:latin typeface="Times New Roman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F = 20 N – 0 N = 20 N</a:t>
            </a:r>
          </a:p>
          <a:p>
            <a:pPr marL="0" indent="0">
              <a:buNone/>
            </a:pPr>
            <a:r>
              <a:rPr lang="nl-NL" dirty="0" smtClean="0">
                <a:solidFill>
                  <a:srgbClr val="FF0000"/>
                </a:solidFill>
              </a:rPr>
              <a:t>u </a:t>
            </a:r>
            <a:r>
              <a:rPr lang="nl-NL" dirty="0">
                <a:solidFill>
                  <a:srgbClr val="FF0000"/>
                </a:solidFill>
              </a:rPr>
              <a:t>= 100 cm – 0 cm = 100 cm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?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F / </a:t>
            </a:r>
            <a:r>
              <a:rPr lang="nl-NL" dirty="0" smtClean="0">
                <a:solidFill>
                  <a:srgbClr val="FF0000"/>
                </a:solidFill>
              </a:rPr>
              <a:t>u</a:t>
            </a:r>
            <a:endParaRPr lang="nl-N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20 N / 100 cm</a:t>
            </a:r>
          </a:p>
          <a:p>
            <a:pPr marL="0" indent="0">
              <a:buNone/>
            </a:pPr>
            <a:r>
              <a:rPr lang="nl-NL" dirty="0">
                <a:solidFill>
                  <a:srgbClr val="FF0000"/>
                </a:solidFill>
              </a:rPr>
              <a:t>C = 0,2 </a:t>
            </a:r>
            <a:r>
              <a:rPr lang="nl-NL" dirty="0" smtClean="0">
                <a:solidFill>
                  <a:srgbClr val="FF0000"/>
                </a:solidFill>
              </a:rPr>
              <a:t>N/cm</a:t>
            </a:r>
            <a:endParaRPr lang="nl-NL" dirty="0">
              <a:solidFill>
                <a:srgbClr val="FF0000"/>
              </a:solidFill>
            </a:endParaRPr>
          </a:p>
        </p:txBody>
      </p:sp>
      <p:graphicFrame>
        <p:nvGraphicFramePr>
          <p:cNvPr id="4" name="Grafiek 3"/>
          <p:cNvGraphicFramePr/>
          <p:nvPr>
            <p:extLst>
              <p:ext uri="{D42A27DB-BD31-4B8C-83A1-F6EECF244321}">
                <p14:modId xmlns:p14="http://schemas.microsoft.com/office/powerpoint/2010/main" val="3923024317"/>
              </p:ext>
            </p:extLst>
          </p:nvPr>
        </p:nvGraphicFramePr>
        <p:xfrm>
          <a:off x="3059832" y="3140968"/>
          <a:ext cx="590465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0873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>
            <a:normAutofit/>
          </a:bodyPr>
          <a:lstStyle/>
          <a:p>
            <a:pPr marR="0" rtl="0"/>
            <a:r>
              <a:rPr lang="nl-NL" b="0" i="0" u="none" strike="noStrike" baseline="0" dirty="0" smtClean="0">
                <a:latin typeface="Trebuchet MS"/>
              </a:rPr>
              <a:t>Welke 3 eigenschappen heeft een Vector</a:t>
            </a:r>
            <a:endParaRPr lang="nl-NL" b="0" i="0" u="none" strike="noStrike" baseline="0" dirty="0" smtClean="0">
              <a:solidFill>
                <a:srgbClr val="FF0000"/>
              </a:solidFill>
              <a:latin typeface="MS Mincho"/>
            </a:endParaRP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r>
              <a:rPr lang="nl-NL" b="0" i="0" u="none" strike="noStrike" baseline="0" dirty="0" smtClean="0">
                <a:latin typeface="Trebuchet MS"/>
              </a:rPr>
              <a:t/>
            </a:r>
            <a:br>
              <a:rPr lang="nl-NL" b="0" i="0" u="none" strike="noStrike" baseline="0" dirty="0" smtClean="0">
                <a:latin typeface="Trebuchet MS"/>
              </a:rPr>
            </a:br>
            <a:r>
              <a:rPr lang="nl-NL" b="0" i="0" u="none" strike="noStrike" baseline="0" dirty="0" smtClean="0">
                <a:solidFill>
                  <a:srgbClr val="FF0000"/>
                </a:solidFill>
                <a:latin typeface="Trebuchet MS"/>
              </a:rPr>
              <a:t>aangrijppunt, richting en grootte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6779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 fontScale="90000"/>
              </a:bodyPr>
              <a:lstStyle/>
              <a:p>
                <a:r>
                  <a:rPr lang="nl-NL" b="0" i="0" u="none" strike="noStrike" baseline="0" dirty="0" smtClean="0">
                    <a:latin typeface="Trebuchet MS"/>
                  </a:rPr>
                  <a:t>Onderstaande vector heeft een krachtschaal waarbij</a:t>
                </a:r>
                <a14:m>
                  <m:oMath xmlns:m="http://schemas.openxmlformats.org/officeDocument/2006/math">
                    <m:r>
                      <a:rPr lang="nl-NL" i="1">
                        <a:latin typeface="Cambria Math"/>
                      </a:rPr>
                      <m:t>1 </m:t>
                    </m:r>
                    <m:r>
                      <a:rPr lang="nl-NL" i="1">
                        <a:latin typeface="Cambria Math"/>
                      </a:rPr>
                      <m:t>𝑐𝑚</m:t>
                    </m:r>
                    <m:r>
                      <a:rPr lang="nl-NL" i="1">
                        <a:latin typeface="Cambria Math"/>
                      </a:rPr>
                      <m:t> </m:t>
                    </m:r>
                    <m:sPre>
                      <m:sPrePr>
                        <m:ctrlPr>
                          <a:rPr lang="nl-NL" i="1"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nl-NL" i="1">
                            <a:latin typeface="Cambria Math"/>
                          </a:rPr>
                          <m:t>=</m:t>
                        </m:r>
                      </m:sub>
                      <m:sup>
                        <m:r>
                          <a:rPr lang="nl-NL" i="1">
                            <a:latin typeface="Cambria Math"/>
                          </a:rPr>
                          <m:t>^</m:t>
                        </m:r>
                      </m:sup>
                      <m:e>
                        <m:r>
                          <a:rPr lang="nl-NL" i="1">
                            <a:latin typeface="Cambria Math"/>
                          </a:rPr>
                          <m:t>  500 </m:t>
                        </m:r>
                        <m:r>
                          <a:rPr lang="nl-NL" i="1">
                            <a:latin typeface="Cambria Math"/>
                          </a:rPr>
                          <m:t>𝑁</m:t>
                        </m:r>
                      </m:e>
                    </m:sPre>
                  </m:oMath>
                </a14:m>
                <a:r>
                  <a:rPr lang="nl-NL" b="0" i="0" u="none" strike="noStrike" baseline="0" dirty="0" smtClean="0">
                    <a:latin typeface="Trebuchet MS"/>
                  </a:rPr>
                  <a:t> </a:t>
                </a:r>
                <a:endParaRPr lang="nl-NL" b="0" i="0" u="none" strike="noStrike" baseline="0" dirty="0" smtClean="0">
                  <a:latin typeface="MS Mincho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1">
                <a:blip r:embed="rId2"/>
                <a:stretch>
                  <a:fillRect l="-815" t="-19681" b="-3297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2924944"/>
            <a:ext cx="8229600" cy="3201219"/>
          </a:xfrm>
        </p:spPr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l = 8,1 cm		F = 8,1 x 500 = 4050 N</a:t>
            </a:r>
          </a:p>
          <a:p>
            <a:endParaRPr lang="nl-NL" dirty="0">
              <a:solidFill>
                <a:srgbClr val="FF0000"/>
              </a:solidFill>
            </a:endParaRPr>
          </a:p>
        </p:txBody>
      </p:sp>
      <p:cxnSp>
        <p:nvCxnSpPr>
          <p:cNvPr id="4" name="Rechte verbindingslijn met pijl 3"/>
          <p:cNvCxnSpPr/>
          <p:nvPr/>
        </p:nvCxnSpPr>
        <p:spPr>
          <a:xfrm flipV="1">
            <a:off x="1835696" y="2420888"/>
            <a:ext cx="4947429" cy="387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610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/>
          </a:bodyPr>
          <a:lstStyle/>
          <a:p>
            <a:pPr marR="0" rtl="0"/>
            <a:r>
              <a:rPr lang="nl-NL" b="0" i="0" u="none" strike="noStrike" baseline="0" dirty="0" smtClean="0">
                <a:latin typeface="Trebuchet MS"/>
              </a:rPr>
              <a:t>Teken een kracht van 1250 N.</a:t>
            </a:r>
            <a:br>
              <a:rPr lang="nl-NL" b="0" i="0" u="none" strike="noStrike" baseline="0" dirty="0" smtClean="0">
                <a:latin typeface="Trebuchet MS"/>
              </a:rPr>
            </a:br>
            <a:r>
              <a:rPr lang="nl-NL" b="0" i="0" u="none" strike="noStrike" baseline="0" dirty="0" smtClean="0">
                <a:latin typeface="Trebuchet MS"/>
              </a:rPr>
              <a:t>Vermeld er bij welke krachtschaal je hebt gebruikt</a:t>
            </a:r>
            <a:r>
              <a:rPr lang="nl-NL" b="0" i="0" u="none" strike="noStrike" baseline="0" dirty="0" smtClean="0">
                <a:latin typeface="Times New Roman"/>
              </a:rPr>
              <a:t>.</a:t>
            </a:r>
            <a:endParaRPr lang="nl-NL" b="0" i="0" u="none" strike="noStrike" baseline="0" dirty="0" smtClean="0">
              <a:latin typeface="MS Mincho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ijdelijke aanduiding voor tekst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457200" y="2924944"/>
                <a:ext cx="8229600" cy="3201219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nl-NL" i="1" smtClean="0">
                        <a:solidFill>
                          <a:srgbClr val="FF0000"/>
                        </a:solidFill>
                        <a:latin typeface="Cambria Math"/>
                      </a:rPr>
                      <m:t>1 </m:t>
                    </m:r>
                    <m:r>
                      <a:rPr lang="nl-NL" i="1" smtClean="0">
                        <a:solidFill>
                          <a:srgbClr val="FF0000"/>
                        </a:solidFill>
                        <a:latin typeface="Cambria Math"/>
                      </a:rPr>
                      <m:t>𝑐𝑚</m:t>
                    </m:r>
                    <m:r>
                      <a:rPr lang="nl-NL" i="1" smtClean="0">
                        <a:solidFill>
                          <a:srgbClr val="FF0000"/>
                        </a:solidFill>
                        <a:latin typeface="Cambria Math"/>
                      </a:rPr>
                      <m:t> </m:t>
                    </m:r>
                    <m:sPre>
                      <m:sPrePr>
                        <m:ctrlPr>
                          <a:rPr lang="nl-NL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PrePr>
                      <m:sub>
                        <m: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=</m:t>
                        </m:r>
                      </m:sub>
                      <m:sup>
                        <m: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^</m:t>
                        </m:r>
                      </m:sup>
                      <m:e>
                        <m: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  100 </m:t>
                        </m:r>
                        <m:r>
                          <a:rPr lang="nl-NL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𝑁</m:t>
                        </m:r>
                      </m:e>
                    </m:sPre>
                  </m:oMath>
                </a14:m>
                <a:r>
                  <a:rPr lang="nl-NL" dirty="0">
                    <a:solidFill>
                      <a:srgbClr val="FF0000"/>
                    </a:solidFill>
                  </a:rPr>
                  <a:t>   vector is 12,5 cm</a:t>
                </a:r>
                <a:br>
                  <a:rPr lang="nl-NL" dirty="0">
                    <a:solidFill>
                      <a:srgbClr val="FF0000"/>
                    </a:solidFill>
                  </a:rPr>
                </a:br>
                <a:endParaRPr lang="nl-NL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Tijdelijke aanduiding voor tekst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2924944"/>
                <a:ext cx="8229600" cy="3201219"/>
              </a:xfrm>
              <a:blipFill rotWithShape="1">
                <a:blip r:embed="rId2"/>
                <a:stretch>
                  <a:fillRect t="-95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6909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146250"/>
              </a:xfrm>
            </p:spPr>
            <p:txBody>
              <a:bodyPr>
                <a:normAutofit/>
              </a:bodyPr>
              <a:lstStyle/>
              <a:p>
                <a:r>
                  <a:rPr lang="nl-NL" sz="2800" b="0" i="0" u="none" strike="noStrike" baseline="0" dirty="0" smtClean="0">
                    <a:latin typeface="Trebuchet MS"/>
                  </a:rPr>
                  <a:t>Een kracht </a:t>
                </a:r>
                <a:r>
                  <a:rPr lang="nl-NL" sz="2800" b="0" i="1" u="none" strike="noStrike" baseline="0" dirty="0" smtClean="0">
                    <a:latin typeface="Trebuchet MS"/>
                  </a:rPr>
                  <a:t>F</a:t>
                </a:r>
                <a:r>
                  <a:rPr lang="nl-NL" sz="2800" b="0" i="0" u="none" strike="noStrike" baseline="-25000" dirty="0" smtClean="0">
                    <a:latin typeface="Trebuchet MS"/>
                  </a:rPr>
                  <a:t>1 </a:t>
                </a:r>
                <a:r>
                  <a:rPr lang="nl-NL" sz="2800" b="0" i="0" u="none" strike="noStrike" baseline="0" dirty="0" smtClean="0">
                    <a:latin typeface="Trebuchet MS"/>
                  </a:rPr>
                  <a:t>met een grootte van 8 N staat loodrecht op een kracht </a:t>
                </a:r>
                <a:r>
                  <a:rPr lang="nl-NL" sz="2800" b="0" i="1" u="none" strike="noStrike" baseline="0" dirty="0" smtClean="0">
                    <a:latin typeface="Trebuchet MS"/>
                  </a:rPr>
                  <a:t>F</a:t>
                </a:r>
                <a:r>
                  <a:rPr lang="nl-NL" sz="2800" b="0" i="0" u="none" strike="noStrike" baseline="-25000" dirty="0" smtClean="0">
                    <a:latin typeface="Trebuchet MS"/>
                  </a:rPr>
                  <a:t>2 </a:t>
                </a:r>
                <a:r>
                  <a:rPr lang="nl-NL" sz="2800" b="0" i="0" u="none" strike="noStrike" baseline="0" dirty="0" smtClean="0">
                    <a:latin typeface="Trebuchet MS"/>
                  </a:rPr>
                  <a:t>die 6 N groot is.  Gebruik een schaal van </a:t>
                </a:r>
                <a14:m>
                  <m:oMath xmlns:m="http://schemas.openxmlformats.org/officeDocument/2006/math">
                    <m:r>
                      <a:rPr lang="nl-NL" sz="2800" i="1">
                        <a:latin typeface="Cambria Math"/>
                      </a:rPr>
                      <m:t>1</m:t>
                    </m:r>
                    <m:r>
                      <a:rPr lang="nl-NL" sz="2800" i="1">
                        <a:latin typeface="Cambria Math"/>
                      </a:rPr>
                      <m:t>𝑐𝑚</m:t>
                    </m:r>
                    <m:r>
                      <a:rPr lang="nl-NL" sz="2800" i="1">
                        <a:latin typeface="Cambria Math"/>
                      </a:rPr>
                      <m:t> </m:t>
                    </m:r>
                    <m:acc>
                      <m:accPr>
                        <m:chr m:val="̂"/>
                        <m:ctrlPr>
                          <a:rPr lang="nl-NL" sz="28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l-NL" sz="2800" i="1">
                            <a:latin typeface="Cambria Math"/>
                          </a:rPr>
                          <m:t>=</m:t>
                        </m:r>
                      </m:e>
                    </m:acc>
                    <m:r>
                      <a:rPr lang="nl-NL" sz="2800" i="1">
                        <a:latin typeface="Cambria Math"/>
                      </a:rPr>
                      <m:t> 2</m:t>
                    </m:r>
                    <m:r>
                      <a:rPr lang="nl-NL" sz="2800" i="1">
                        <a:latin typeface="Cambria Math"/>
                      </a:rPr>
                      <m:t>𝑁</m:t>
                    </m:r>
                  </m:oMath>
                </a14:m>
                <a:r>
                  <a:rPr lang="nl-NL" sz="2800" dirty="0"/>
                  <a:t>.</a:t>
                </a:r>
                <a:r>
                  <a:rPr lang="nl-NL" sz="2800" b="0" i="0" u="none" strike="noStrike" baseline="0" dirty="0" smtClean="0">
                    <a:latin typeface="MS Mincho"/>
                  </a:rPr>
                  <a:t>.</a:t>
                </a:r>
                <a:br>
                  <a:rPr lang="nl-NL" sz="2800" b="0" i="0" u="none" strike="noStrike" baseline="0" dirty="0" smtClean="0">
                    <a:latin typeface="MS Mincho"/>
                  </a:rPr>
                </a:br>
                <a:endParaRPr lang="nl-NL" sz="2800" b="0" i="0" u="none" strike="noStrike" baseline="0" dirty="0" smtClean="0">
                  <a:latin typeface="MS Mincho"/>
                </a:endParaRPr>
              </a:p>
            </p:txBody>
          </p:sp>
        </mc:Choice>
        <mc:Fallback xmlns="">
          <p:sp>
            <p:nvSpPr>
              <p:cNvPr id="2" name="Titel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146250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060848"/>
            <a:ext cx="5650006" cy="3308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787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 smtClean="0"/>
              <a:t>c</a:t>
            </a:r>
            <a:r>
              <a:rPr lang="nl-NL" dirty="0"/>
              <a:t>	Welke twee mogelijkheden zijn dat?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>
                <a:solidFill>
                  <a:srgbClr val="FF0000"/>
                </a:solidFill>
              </a:rPr>
              <a:t>1) staat stil   2) constante snelheid</a:t>
            </a:r>
          </a:p>
        </p:txBody>
      </p:sp>
    </p:spTree>
    <p:extLst>
      <p:ext uri="{BB962C8B-B14F-4D97-AF65-F5344CB8AC3E}">
        <p14:creationId xmlns:p14="http://schemas.microsoft.com/office/powerpoint/2010/main" val="2039051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Teken de somkracht, uit vraag a, als de hoek tussen de twee krachten 55° is.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44" y="1772816"/>
            <a:ext cx="5944531" cy="2551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818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3380"/>
            <a:ext cx="8229600" cy="1570186"/>
          </a:xfrm>
        </p:spPr>
        <p:txBody>
          <a:bodyPr>
            <a:noAutofit/>
          </a:bodyPr>
          <a:lstStyle/>
          <a:p>
            <a:r>
              <a:rPr lang="nl-NL" sz="2400" b="0" i="0" u="none" strike="noStrike" baseline="0" dirty="0" smtClean="0">
                <a:latin typeface="Trebuchet MS"/>
              </a:rPr>
              <a:t>Een veer van 25 cm hangt aan een haak. Er wordt een massa van 25 kg aan gehangen en de veer rekt uit t/m 37,5 cm. g = 10 N/kg.</a:t>
            </a:r>
            <a:br>
              <a:rPr lang="nl-NL" sz="2400" b="0" i="0" u="none" strike="noStrike" baseline="0" dirty="0" smtClean="0">
                <a:latin typeface="Trebuchet MS"/>
              </a:rPr>
            </a:br>
            <a:r>
              <a:rPr lang="nl-NL" sz="2400" b="0" i="0" u="none" strike="noStrike" baseline="0" dirty="0" smtClean="0">
                <a:latin typeface="Trebuchet MS"/>
              </a:rPr>
              <a:t>Bereken de veerconstante</a:t>
            </a:r>
            <a:endParaRPr lang="nl-NL" sz="2400" b="0" i="0" u="none" strike="noStrike" baseline="0" dirty="0" smtClean="0">
              <a:latin typeface="MS Mincho"/>
            </a:endParaRP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043296"/>
              </p:ext>
            </p:extLst>
          </p:nvPr>
        </p:nvGraphicFramePr>
        <p:xfrm>
          <a:off x="611560" y="1693566"/>
          <a:ext cx="7440488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20244"/>
                <a:gridCol w="3720244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?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m = 25 kg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g = 10 N/kg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m x 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25 kg x 10 N/kg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250 N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250N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u = 37,5 – 25 = 12,5 cm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C = ?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C = F / u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C = 250 N / 12,5 cm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C = 20 N/cm</a:t>
                      </a:r>
                    </a:p>
                    <a:p>
                      <a:pPr marL="0" indent="0">
                        <a:buNone/>
                      </a:pPr>
                      <a:endParaRPr lang="nl-NL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nl-NL" sz="28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Rechte verbindingslijn 5"/>
          <p:cNvCxnSpPr/>
          <p:nvPr/>
        </p:nvCxnSpPr>
        <p:spPr>
          <a:xfrm>
            <a:off x="2085728" y="4116339"/>
            <a:ext cx="142562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/>
          <p:nvPr/>
        </p:nvCxnSpPr>
        <p:spPr>
          <a:xfrm>
            <a:off x="3511352" y="1916982"/>
            <a:ext cx="4192" cy="223117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3511352" y="1916982"/>
            <a:ext cx="2964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972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R="0" rtl="0"/>
            <a:r>
              <a:rPr lang="nl-NL" sz="2800" b="0" i="0" u="none" strike="noStrike" baseline="0" dirty="0" smtClean="0">
                <a:latin typeface="Trebuchet MS"/>
              </a:rPr>
              <a:t>Een veer van 25 cm hangt aan een haak. De veer heeft een veerconstante van 25 N/cm. Bereken de lengte van de veer als er een massa van 25 kg aan gehangen wordt. g = 10 N/kg.</a:t>
            </a:r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885680"/>
              </p:ext>
            </p:extLst>
          </p:nvPr>
        </p:nvGraphicFramePr>
        <p:xfrm>
          <a:off x="479563" y="2194243"/>
          <a:ext cx="828092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40460"/>
                <a:gridCol w="4140460"/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?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m = 25 kg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g = 10 N/kg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m x 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25 kg x 10 N/kg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250 N</a:t>
                      </a:r>
                    </a:p>
                    <a:p>
                      <a:endParaRPr lang="nl-NL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F = 250N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u = ?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C = 25</a:t>
                      </a:r>
                      <a:r>
                        <a:rPr lang="nl-NL" sz="2800" baseline="0" dirty="0" smtClean="0">
                          <a:solidFill>
                            <a:srgbClr val="FF0000"/>
                          </a:solidFill>
                        </a:rPr>
                        <a:t> N/cm</a:t>
                      </a:r>
                      <a:endParaRPr lang="nl-NL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u = F / C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u = 250 N / 25 N/cm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u = 10 cm</a:t>
                      </a:r>
                    </a:p>
                    <a:p>
                      <a:pPr marL="0" indent="0">
                        <a:buNone/>
                      </a:pPr>
                      <a:endParaRPr lang="nl-NL" sz="280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l = 25 cm + u</a:t>
                      </a:r>
                    </a:p>
                    <a:p>
                      <a:pPr marL="0" indent="0">
                        <a:buNone/>
                      </a:pPr>
                      <a:r>
                        <a:rPr lang="nl-NL" sz="2800" dirty="0" smtClean="0">
                          <a:solidFill>
                            <a:srgbClr val="FF0000"/>
                          </a:solidFill>
                        </a:rPr>
                        <a:t>l = 25 cm + 10 cm = 35 cm</a:t>
                      </a: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Rechte verbindingslijn 4"/>
          <p:cNvCxnSpPr/>
          <p:nvPr/>
        </p:nvCxnSpPr>
        <p:spPr>
          <a:xfrm>
            <a:off x="1953731" y="4617016"/>
            <a:ext cx="142562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3379355" y="2417659"/>
            <a:ext cx="4192" cy="223117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Rechte verbindingslijn met pijl 6"/>
          <p:cNvCxnSpPr/>
          <p:nvPr/>
        </p:nvCxnSpPr>
        <p:spPr>
          <a:xfrm>
            <a:off x="3379355" y="2417659"/>
            <a:ext cx="29641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ijdelijke aanduiding voor teks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6090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1355</TotalTime>
  <Words>729</Words>
  <Application>Microsoft Office PowerPoint</Application>
  <PresentationFormat>Diavoorstelling (4:3)</PresentationFormat>
  <Paragraphs>137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6" baseType="lpstr">
      <vt:lpstr>MS Mincho</vt:lpstr>
      <vt:lpstr>Arial</vt:lpstr>
      <vt:lpstr>Calibri</vt:lpstr>
      <vt:lpstr>Cambria Math</vt:lpstr>
      <vt:lpstr>Times New Roman</vt:lpstr>
      <vt:lpstr>Trebuchet MS</vt:lpstr>
      <vt:lpstr>Kantoorthema</vt:lpstr>
      <vt:lpstr>Aan welke 4 zaken herken je dat een kracht werkt?  </vt:lpstr>
      <vt:lpstr>Welke 3 eigenschappen heeft een Vector</vt:lpstr>
      <vt:lpstr>Onderstaande vector heeft een krachtschaal waarbij1 cm (_=^^)  500 N </vt:lpstr>
      <vt:lpstr>Teken een kracht van 1250 N. Vermeld er bij welke krachtschaal je hebt gebruikt.</vt:lpstr>
      <vt:lpstr>Een kracht F1 met een grootte van 8 N staat loodrecht op een kracht F2 die 6 N groot is.  Gebruik een schaal van 1cm = ̂  2N.. </vt:lpstr>
      <vt:lpstr>c Welke twee mogelijkheden zijn dat?</vt:lpstr>
      <vt:lpstr>Teken de somkracht, uit vraag a, als de hoek tussen de twee krachten 55° is.</vt:lpstr>
      <vt:lpstr>Een veer van 25 cm hangt aan een haak. Er wordt een massa van 25 kg aan gehangen en de veer rekt uit t/m 37,5 cm. g = 10 N/kg. Bereken de veerconstante</vt:lpstr>
      <vt:lpstr>Een veer van 25 cm hangt aan een haak. De veer heeft een veerconstante van 25 N/cm. Bereken de lengte van de veer als er een massa van 25 kg aan gehangen wordt. g = 10 N/kg.</vt:lpstr>
      <vt:lpstr>Een veer van 25 cm hangt aan een haak. De veer heeft een veerconstante van 25 N/cm. Bereken de massa die aan de veer hangt als deze 37,5 cm uitrekt. g = 10 N/kg.</vt:lpstr>
      <vt:lpstr>Twee leerlingen, Erin en Elise, vertellen elkaar hoe zwaar ze zijn.  Elise zegt dat ze 523 N zwaar is en Erin beweert dat zij 53 kg zwaar is. ( g = 9,81 N/kg)</vt:lpstr>
      <vt:lpstr>PowerPoint-presentatie</vt:lpstr>
      <vt:lpstr> Een duiker staat op de duikplank met een massa van 75 kg </vt:lpstr>
      <vt:lpstr>PowerPoint-presentatie</vt:lpstr>
      <vt:lpstr>Een kist met een massa van 300 kg valt uit een vliegtuig met een constante snelheid van 160 km/h naar beneden. </vt:lpstr>
      <vt:lpstr>Een auto met een massa van 1350 kg word met een constante snelheid naar de garage getrokken met een kracht van 3000 N.</vt:lpstr>
      <vt:lpstr>Er wordt een experiment uitgevoerd met een veer. De resultaten staan in onderstaande tabel</vt:lpstr>
      <vt:lpstr>Bepaal uit de grafiek de uitrekking als de veer belast wordt met 12,5 N. 63 cm</vt:lpstr>
      <vt:lpstr>Bereken de veerconstante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Aan welke 4 zaken herken je dat een kracht werkt?  Verandering van richting, vorm, snelheid of het houd iets op zijn plaats.</dc:title>
  <dc:creator>tomassen</dc:creator>
  <cp:lastModifiedBy>Wim tomassen</cp:lastModifiedBy>
  <cp:revision>17</cp:revision>
  <dcterms:created xsi:type="dcterms:W3CDTF">2011-04-25T19:35:02Z</dcterms:created>
  <dcterms:modified xsi:type="dcterms:W3CDTF">2014-02-17T22:16:04Z</dcterms:modified>
</cp:coreProperties>
</file>