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6" r:id="rId13"/>
    <p:sldId id="270" r:id="rId14"/>
    <p:sldId id="271" r:id="rId15"/>
    <p:sldId id="272" r:id="rId16"/>
    <p:sldId id="264" r:id="rId17"/>
    <p:sldId id="265" r:id="rId1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353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1353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FFBD37-C625-4F00-A4DE-49A9976506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86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57C622-430D-46B2-BE1C-638FDF18206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68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5516E0-7E13-418D-BF43-3FBA72DB89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96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71452D-238D-4B87-BB7A-5A3F5F31B2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83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AEF8A2-4818-419F-ABE4-6CCEA8EAB2F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26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92A7F7-5172-4539-93C1-E1C0E3EE04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6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445480-7E8D-4E67-9453-04EEC4A03E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46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FA68B3-E0CB-4D06-96B3-67F8A98D1F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08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E0E0E0-A748-4E65-8D1F-6CF3E11928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87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952F96-FD56-456B-A4CC-E5C8620052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72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D44584-5934-48F2-B2E1-986C90FE7B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07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181191-1699-46FD-9E24-595C0F0C43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25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92C2B1-31E6-4768-BDE5-9854116B996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40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</a:schemeClr>
            </a:gs>
            <a:gs pos="49000">
              <a:schemeClr val="accent5">
                <a:lumMod val="0"/>
              </a:schemeClr>
            </a:gs>
            <a:gs pos="100000">
              <a:schemeClr val="accent5">
                <a:lumMod val="7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250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7DB9C86-A52D-4FD0-BE90-7B4AE071C0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250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50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50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251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Opdrachten Snelheid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endParaRPr lang="nl-NL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b</a:t>
            </a:r>
            <a:r>
              <a:rPr lang="nl-NL" sz="2400" dirty="0" smtClean="0"/>
              <a:t>)	Hoe lang doet Wim over de terugweg</a:t>
            </a:r>
            <a:r>
              <a:rPr lang="nl-NL" sz="2400" dirty="0" smtClean="0"/>
              <a:t>?</a:t>
            </a:r>
            <a:endParaRPr lang="nl-NL" sz="24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2492896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124 km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77,5 km/h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14599" y="3645421"/>
            <a:ext cx="4248150" cy="142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t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124km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77,5 km/h 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1,6h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181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Vraag voor 2A</a:t>
            </a:r>
            <a:endParaRPr lang="nl-NL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endParaRPr lang="nl-NL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arenR" startAt="3"/>
              <a:defRPr/>
            </a:pPr>
            <a:r>
              <a:rPr lang="nl-NL" sz="2400" dirty="0" smtClean="0"/>
              <a:t>Bereken </a:t>
            </a:r>
            <a:r>
              <a:rPr lang="nl-NL" sz="2400" dirty="0" smtClean="0"/>
              <a:t>de gemiddelde snelheid over de hele rit (dus heen en terug</a:t>
            </a:r>
            <a:r>
              <a:rPr lang="nl-NL" sz="2400" dirty="0" smtClean="0"/>
              <a:t>).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4"/>
              <p:cNvSpPr txBox="1">
                <a:spLocks noChangeArrowheads="1"/>
              </p:cNvSpPr>
              <p:nvPr/>
            </p:nvSpPr>
            <p:spPr bwMode="auto">
              <a:xfrm>
                <a:off x="1187624" y="2924944"/>
                <a:ext cx="5760640" cy="1046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𝑡𝑜𝑡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= </a:t>
                </a:r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 x 124 = 248 km</a:t>
                </a: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 = ?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𝑡𝑜𝑡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=1,33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h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+1,6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h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=2,93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h</m:t>
                    </m:r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 </a:t>
                </a: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624" y="2924944"/>
                <a:ext cx="5760640" cy="1046440"/>
              </a:xfrm>
              <a:prstGeom prst="rect">
                <a:avLst/>
              </a:prstGeom>
              <a:blipFill rotWithShape="1">
                <a:blip r:embed="rId2"/>
                <a:stretch>
                  <a:fillRect l="-1164" t="-11696" b="-35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1114599" y="4149080"/>
                <a:ext cx="4248150" cy="18989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𝑔𝑒𝑚</m:t>
                          </m:r>
                        </m:sub>
                      </m:sSub>
                      <m:r>
                        <a:rPr lang="nl-NL" sz="200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 = </m:t>
                      </m:r>
                      <m:sSub>
                        <m:sSubPr>
                          <m:ctrlPr>
                            <a:rPr lang="nl-NL" sz="200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𝑡𝑜𝑡</m:t>
                          </m:r>
                        </m:sub>
                      </m:sSub>
                      <m:r>
                        <a:rPr lang="nl-NL" sz="200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: </m:t>
                      </m:r>
                      <m:sSub>
                        <m:sSubPr>
                          <m:ctrlPr>
                            <a:rPr lang="nl-NL" sz="200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𝑡𝑜𝑡</m:t>
                          </m:r>
                        </m:sub>
                      </m:sSub>
                    </m:oMath>
                  </m:oMathPara>
                </a14:m>
                <a:r>
                  <a:rPr lang="en-US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/>
                </a:r>
                <a:br>
                  <a:rPr lang="en-US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</a:b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marL="0" indent="0"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𝑔𝑒𝑚</m:t>
                          </m:r>
                        </m:sub>
                      </m:sSub>
                      <m:r>
                        <a:rPr lang="nl-NL" sz="20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 =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248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𝑘𝑚</m:t>
                      </m:r>
                      <m:r>
                        <a:rPr lang="nl-NL" sz="20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: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2,93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𝑘𝑚</m:t>
                      </m:r>
                    </m:oMath>
                  </m:oMathPara>
                </a14:m>
                <a:r>
                  <a:rPr lang="en-US" sz="2000" b="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/>
                </a:r>
                <a:br>
                  <a:rPr lang="en-US" sz="2000" b="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</a:b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marL="0" indent="0"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𝑔𝑒𝑚</m:t>
                          </m:r>
                        </m:sub>
                      </m:sSub>
                      <m:r>
                        <a:rPr lang="nl-NL" sz="2000" i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 =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84,6 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𝑘𝑚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/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4599" y="4149080"/>
                <a:ext cx="4248150" cy="18989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81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Vraag  2TH</a:t>
            </a:r>
            <a:endParaRPr lang="nl-NL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nl-NL" sz="1800" dirty="0" smtClean="0"/>
              <a:t>Een auto rijdt op een snelweg met een snelheid van 72 km/h.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nl-NL" sz="1800" dirty="0" smtClean="0"/>
              <a:t>De bestuurder ziet plotseling een containerschip op de weg liggen;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	hij gaat hiervoor boven op de rem staan.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	Zijn reactietijd is 0,8 seconden.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nl-NL" sz="1800" dirty="0" smtClean="0"/>
              <a:t>Tijdens het remmen is zijn gemiddelde snelheid 36 km/h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nl-NL" sz="1800" dirty="0" smtClean="0"/>
              <a:t>Het remmen duurt 3 seconden.</a:t>
            </a:r>
            <a:br>
              <a:rPr lang="nl-NL" sz="1800" dirty="0" smtClean="0"/>
            </a:br>
            <a:r>
              <a:rPr lang="nl-NL" sz="1800" dirty="0" smtClean="0"/>
              <a:t/>
            </a:r>
            <a:br>
              <a:rPr lang="nl-NL" sz="1800" dirty="0" smtClean="0"/>
            </a:br>
            <a:endParaRPr lang="nl-NL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nl-NL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 smtClean="0"/>
              <a:t>a)</a:t>
            </a:r>
            <a:r>
              <a:rPr lang="nl-NL" sz="1800" b="1" dirty="0" smtClean="0"/>
              <a:t>	</a:t>
            </a:r>
            <a:r>
              <a:rPr lang="nl-NL" sz="1800" dirty="0" smtClean="0"/>
              <a:t>Bereken de reactieafstand.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/>
              <a:t>b</a:t>
            </a:r>
            <a:r>
              <a:rPr lang="nl-NL" sz="1800" b="1" dirty="0" smtClean="0"/>
              <a:t>)</a:t>
            </a:r>
            <a:r>
              <a:rPr lang="nl-NL" sz="1800" b="1" dirty="0" smtClean="0"/>
              <a:t>	</a:t>
            </a:r>
            <a:r>
              <a:rPr lang="nl-NL" sz="1800" dirty="0" smtClean="0"/>
              <a:t>Bereken de remafstand.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/>
              <a:t>c</a:t>
            </a:r>
            <a:r>
              <a:rPr lang="nl-NL" sz="1800" b="1" dirty="0" smtClean="0"/>
              <a:t>)</a:t>
            </a:r>
            <a:r>
              <a:rPr lang="nl-NL" sz="1800" b="1" dirty="0" smtClean="0"/>
              <a:t>	</a:t>
            </a:r>
            <a:r>
              <a:rPr lang="nl-NL" sz="1800" dirty="0" smtClean="0"/>
              <a:t>Bereken de stopafstand.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/>
              <a:t>d</a:t>
            </a:r>
            <a:r>
              <a:rPr lang="nl-NL" sz="1800" b="1" dirty="0" smtClean="0"/>
              <a:t>)</a:t>
            </a:r>
            <a:r>
              <a:rPr lang="nl-NL" sz="1800" b="1" dirty="0" smtClean="0"/>
              <a:t>	</a:t>
            </a:r>
            <a:r>
              <a:rPr lang="nl-NL" sz="1800" dirty="0" smtClean="0"/>
              <a:t>Leg uit wat er zou gebeuren als deze bestuurder alcohol had gedronken.</a:t>
            </a:r>
            <a:br>
              <a:rPr lang="nl-NL" sz="1800" dirty="0" smtClean="0"/>
            </a:br>
            <a:r>
              <a:rPr lang="nl-NL" sz="1800" dirty="0" smtClean="0"/>
              <a:t/>
            </a:r>
            <a:br>
              <a:rPr lang="nl-NL" sz="1800" dirty="0" smtClean="0"/>
            </a:br>
            <a:endParaRPr lang="nl-N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Vraag  2TH</a:t>
            </a:r>
            <a:endParaRPr lang="nl-NL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4868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endParaRPr lang="nl-NL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/>
              <a:t>a</a:t>
            </a:r>
            <a:r>
              <a:rPr lang="nl-NL" sz="1800" b="1" dirty="0" smtClean="0"/>
              <a:t>)</a:t>
            </a:r>
            <a:r>
              <a:rPr lang="nl-NL" sz="1800" b="1" dirty="0" smtClean="0"/>
              <a:t>	</a:t>
            </a:r>
            <a:r>
              <a:rPr lang="nl-NL" sz="1800" dirty="0" smtClean="0"/>
              <a:t>Bereken de reactieafstand.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/>
            </a:r>
            <a:br>
              <a:rPr lang="nl-NL" sz="1800" dirty="0" smtClean="0"/>
            </a:br>
            <a:endParaRPr lang="nl-NL" sz="18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2492896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72 km/h = 20 m/s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0,8s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14599" y="3645421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x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m/s x 0,8s 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 m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9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Vraag  2TH</a:t>
            </a:r>
            <a:endParaRPr lang="nl-NL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663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b="1" dirty="0" smtClean="0"/>
              <a:t>b</a:t>
            </a:r>
            <a:r>
              <a:rPr lang="nl-NL" sz="1800" b="1" dirty="0" smtClean="0"/>
              <a:t>)	</a:t>
            </a:r>
            <a:r>
              <a:rPr lang="nl-NL" sz="1800" dirty="0" smtClean="0"/>
              <a:t>Bereken </a:t>
            </a:r>
            <a:r>
              <a:rPr lang="nl-NL" sz="1800" dirty="0" smtClean="0"/>
              <a:t>de remafstand</a:t>
            </a:r>
            <a:r>
              <a:rPr lang="nl-NL" sz="1800" dirty="0" smtClean="0"/>
              <a:t>.</a:t>
            </a:r>
            <a:endParaRPr lang="nl-NL" sz="18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2492896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72 km/h = 20 m/s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3s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1114599" y="3645421"/>
                <a:ext cx="4248150" cy="8739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𝑠</m:t>
                      </m:r>
                      <m:r>
                        <a:rPr lang="en-US" sz="2000" b="0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𝑣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𝑡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20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𝑚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𝑠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×3</m:t>
                          </m:r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buClr>
                    <a:schemeClr val="hlink"/>
                  </a:buClr>
                  <a:buFont typeface="Wingdings" pitchFamily="2" charset="2"/>
                  <a:buNone/>
                  <a:defRPr/>
                </a:pPr>
                <a:r>
                  <a:rPr lang="nl-NL" sz="20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 </a:t>
                </a:r>
                <a:r>
                  <a:rPr lang="nl-NL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30 m</a:t>
                </a:r>
                <a:endParaRPr lang="nl-NL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4599" y="3645421"/>
                <a:ext cx="4248150" cy="873957"/>
              </a:xfrm>
              <a:prstGeom prst="rect">
                <a:avLst/>
              </a:prstGeom>
              <a:blipFill rotWithShape="1">
                <a:blip r:embed="rId2"/>
                <a:stretch>
                  <a:fillRect l="-1578" t="-13287" b="-153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9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Vraag  2TH</a:t>
            </a:r>
            <a:endParaRPr lang="nl-NL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50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609600" indent="-609600" eaLnBrk="1" hangingPunct="1">
                  <a:lnSpc>
                    <a:spcPct val="80000"/>
                  </a:lnSpc>
                  <a:buFont typeface="Wingdings" pitchFamily="2" charset="2"/>
                  <a:buAutoNum type="alphaLcParenR" startAt="3"/>
                  <a:defRPr/>
                </a:pPr>
                <a:r>
                  <a:rPr lang="nl-NL" sz="1800" dirty="0" smtClean="0"/>
                  <a:t>Bereken </a:t>
                </a:r>
                <a:r>
                  <a:rPr lang="nl-NL" sz="1800" dirty="0" smtClean="0"/>
                  <a:t>de stopafstand</a:t>
                </a:r>
                <a:r>
                  <a:rPr lang="nl-NL" sz="1800" dirty="0" smtClean="0"/>
                  <a:t>.</a:t>
                </a:r>
              </a:p>
              <a:p>
                <a:pPr marL="609600" indent="-609600" eaLnBrk="1" hangingPunct="1">
                  <a:lnSpc>
                    <a:spcPct val="80000"/>
                  </a:lnSpc>
                  <a:buFont typeface="Wingdings" pitchFamily="2" charset="2"/>
                  <a:buAutoNum type="alphaLcParenR" startAt="3"/>
                  <a:defRPr/>
                </a:pPr>
                <a:endParaRPr lang="nl-NL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𝑠𝑡𝑜𝑝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nl-NL" sz="20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𝑟𝑒𝑎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nl-NL" sz="20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𝑟𝑒𝑚</m:t>
                          </m:r>
                        </m:sub>
                      </m:sSub>
                    </m:oMath>
                  </m:oMathPara>
                </a14:m>
                <a:endParaRPr lang="en-US" sz="2000" dirty="0" smtClean="0">
                  <a:solidFill>
                    <a:srgbClr val="FFFF0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nl-NL" sz="2000" dirty="0" smtClean="0">
                  <a:solidFill>
                    <a:srgbClr val="FFFF0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𝑠𝑡𝑜𝑝</m:t>
                        </m:r>
                      </m:sub>
                    </m:sSub>
                    <m:r>
                      <a:rPr lang="en-US" sz="2000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/>
                      </a:rPr>
                      <m:t>16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/>
                      </a:rPr>
                      <m:t>𝑚</m:t>
                    </m:r>
                    <m:r>
                      <a:rPr lang="en-US" sz="2000" i="1">
                        <a:solidFill>
                          <a:srgbClr val="FFFF00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000" dirty="0" smtClean="0">
                    <a:solidFill>
                      <a:srgbClr val="FFFF00"/>
                    </a:solidFill>
                  </a:rPr>
                  <a:t>30m</a:t>
                </a: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2000" dirty="0">
                  <a:solidFill>
                    <a:srgbClr val="FFFF0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𝑠𝑡𝑜𝑝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46</m:t>
                      </m:r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sz="2000" dirty="0" smtClean="0">
                  <a:solidFill>
                    <a:srgbClr val="FFFF0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800" dirty="0" smtClean="0"/>
              </a:p>
              <a:p>
                <a:pPr marL="892175" indent="-892175" eaLnBrk="1" hangingPunct="1">
                  <a:lnSpc>
                    <a:spcPct val="80000"/>
                  </a:lnSpc>
                  <a:buAutoNum type="alphaLcParenR" startAt="4"/>
                  <a:defRPr/>
                </a:pPr>
                <a:r>
                  <a:rPr lang="nl-NL" sz="1800" dirty="0" smtClean="0"/>
                  <a:t>Leg </a:t>
                </a:r>
                <a:r>
                  <a:rPr lang="nl-NL" sz="1800" dirty="0"/>
                  <a:t>uit wat er zou gebeuren als deze bestuurder alcohol had gedronken</a:t>
                </a:r>
                <a:r>
                  <a:rPr lang="nl-NL" sz="1800" dirty="0" smtClean="0"/>
                  <a:t>.</a:t>
                </a:r>
              </a:p>
              <a:p>
                <a:pPr marL="892175" indent="-892175" eaLnBrk="1" hangingPunct="1">
                  <a:lnSpc>
                    <a:spcPct val="80000"/>
                  </a:lnSpc>
                  <a:buAutoNum type="alphaLcParenR" startAt="4"/>
                  <a:defRPr/>
                </a:pPr>
                <a:endParaRPr lang="nl-NL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nl-NL" sz="1800" dirty="0" smtClean="0">
                    <a:solidFill>
                      <a:srgbClr val="FFFF00"/>
                    </a:solidFill>
                  </a:rPr>
                  <a:t>De reactietijd neem toe met als gevolg de reactie afstand en stopafstand nemen toe.</a:t>
                </a:r>
                <a:r>
                  <a:rPr lang="nl-NL" sz="1800" dirty="0"/>
                  <a:t/>
                </a:r>
                <a:br>
                  <a:rPr lang="nl-NL" sz="1800" dirty="0"/>
                </a:br>
                <a:r>
                  <a:rPr lang="nl-NL" sz="1800" dirty="0"/>
                  <a:t/>
                </a:r>
                <a:br>
                  <a:rPr lang="nl-NL" sz="1800" dirty="0"/>
                </a:br>
                <a:endParaRPr lang="nl-NL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nl-NL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nl-NL" sz="1800" dirty="0"/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nl-NL" sz="1800" dirty="0" smtClean="0"/>
              </a:p>
            </p:txBody>
          </p:sp>
        </mc:Choice>
        <mc:Fallback>
          <p:sp>
            <p:nvSpPr>
              <p:cNvPr id="215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667" t="-20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9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99125" cy="4533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800" smtClean="0"/>
              <a:t>Schets de juiste lijn in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smtClean="0"/>
              <a:t>onderstaande afstand-tijd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smtClean="0"/>
              <a:t> grafieken.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smtClean="0"/>
              <a:t>Let er op dat je de juiste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smtClean="0"/>
              <a:t>gegevens bij de assen zet.  </a:t>
            </a:r>
          </a:p>
        </p:txBody>
      </p:sp>
      <p:pic>
        <p:nvPicPr>
          <p:cNvPr id="24580" name="Picture 4" descr="grafiek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1484313"/>
            <a:ext cx="2459037" cy="162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1" name="Picture 7" descr="grafiek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3284538"/>
            <a:ext cx="2459037" cy="162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2" name="Picture 10" descr="grafi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084763"/>
            <a:ext cx="24574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4932363" y="2060575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Versneld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4859338" y="3860800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Eenparig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4932363" y="5516563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Vertraagd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Grafieken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nl-NL" smtClean="0"/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539750" y="602138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/>
              <a:t>Eenparig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3419475" y="60928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/>
              <a:t>Eenparig versneld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6443663" y="60213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/>
              <a:t>Eenparig vertraagd</a:t>
            </a:r>
          </a:p>
        </p:txBody>
      </p:sp>
      <p:pic>
        <p:nvPicPr>
          <p:cNvPr id="2560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844675"/>
            <a:ext cx="2209800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475" y="1844675"/>
            <a:ext cx="215423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44675"/>
            <a:ext cx="21971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Snelheid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533900"/>
          </a:xfrm>
        </p:spPr>
        <p:txBody>
          <a:bodyPr/>
          <a:lstStyle/>
          <a:p>
            <a:pPr eaLnBrk="1" hangingPunct="1">
              <a:defRPr/>
            </a:pPr>
            <a:r>
              <a:rPr lang="nl-NL" sz="2800" smtClean="0"/>
              <a:t>Hoe reken je om van 1h 21 min om naar uren?</a:t>
            </a:r>
            <a:br>
              <a:rPr lang="nl-NL" sz="2800" smtClean="0"/>
            </a:br>
            <a:endParaRPr lang="nl-NL" sz="2800" smtClean="0"/>
          </a:p>
          <a:p>
            <a:pPr eaLnBrk="1" hangingPunct="1">
              <a:defRPr/>
            </a:pPr>
            <a:r>
              <a:rPr lang="nl-NL" sz="2800" smtClean="0"/>
              <a:t>Hoe reken je om van 1,65h om naar uren en min.</a:t>
            </a:r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/>
            </a:r>
            <a:br>
              <a:rPr lang="nl-NL" smtClean="0"/>
            </a:br>
            <a:endParaRPr lang="nl-NL" smtClean="0"/>
          </a:p>
          <a:p>
            <a:pPr eaLnBrk="1" hangingPunct="1">
              <a:defRPr/>
            </a:pPr>
            <a:r>
              <a:rPr lang="nl-NL" smtClean="0"/>
              <a:t>1 h     = ……… sec</a:t>
            </a:r>
          </a:p>
          <a:p>
            <a:pPr eaLnBrk="1" hangingPunct="1">
              <a:defRPr/>
            </a:pPr>
            <a:r>
              <a:rPr lang="nl-NL" smtClean="0"/>
              <a:t>1 min = ……… sec</a:t>
            </a:r>
          </a:p>
          <a:p>
            <a:pPr eaLnBrk="1" hangingPunct="1">
              <a:defRPr/>
            </a:pPr>
            <a:r>
              <a:rPr lang="nl-NL" smtClean="0"/>
              <a:t>1 h     = 	……… min</a:t>
            </a:r>
          </a:p>
          <a:p>
            <a:pPr eaLnBrk="1" hangingPunct="1">
              <a:defRPr/>
            </a:pPr>
            <a:endParaRPr lang="nl-NL" smtClean="0"/>
          </a:p>
          <a:p>
            <a:pPr eaLnBrk="1" hangingPunct="1">
              <a:defRPr/>
            </a:pPr>
            <a:endParaRPr lang="nl-NL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2133600"/>
            <a:ext cx="42481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Aantal uren + ( aantal min : 60 )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+ 21 : 60 = 1,35 h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3141663"/>
            <a:ext cx="67691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gehele getal is aantal uren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Achter de komma x 60 is aantal min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h  0,65 x 60 min = 1 h 39 min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4075" y="4221163"/>
            <a:ext cx="1152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3600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Snelheid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10 m/s     = …… km/h</a:t>
            </a:r>
          </a:p>
          <a:p>
            <a:pPr eaLnBrk="1" hangingPunct="1">
              <a:defRPr/>
            </a:pPr>
            <a:r>
              <a:rPr lang="nl-NL" smtClean="0"/>
              <a:t>25 m/s     = …… km/h</a:t>
            </a:r>
          </a:p>
          <a:p>
            <a:pPr eaLnBrk="1" hangingPunct="1">
              <a:defRPr/>
            </a:pPr>
            <a:r>
              <a:rPr lang="nl-NL" smtClean="0"/>
              <a:t>4800m	   = ……km</a:t>
            </a:r>
          </a:p>
          <a:p>
            <a:pPr eaLnBrk="1" hangingPunct="1">
              <a:defRPr/>
            </a:pPr>
            <a:r>
              <a:rPr lang="nl-NL" smtClean="0"/>
              <a:t>72 km/h   = ……m/s</a:t>
            </a:r>
          </a:p>
          <a:p>
            <a:pPr eaLnBrk="1" hangingPunct="1">
              <a:defRPr/>
            </a:pPr>
            <a:r>
              <a:rPr lang="nl-NL" smtClean="0"/>
              <a:t>108 km/h = ……m/s</a:t>
            </a:r>
          </a:p>
          <a:p>
            <a:pPr eaLnBrk="1" hangingPunct="1">
              <a:defRPr/>
            </a:pPr>
            <a:r>
              <a:rPr lang="nl-NL" smtClean="0"/>
              <a:t>44km       = ……m</a:t>
            </a:r>
          </a:p>
          <a:p>
            <a:pPr eaLnBrk="1" hangingPunct="1">
              <a:defRPr/>
            </a:pPr>
            <a:r>
              <a:rPr lang="nl-NL" smtClean="0"/>
              <a:t>4,8km      = ……m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987675" y="1773238"/>
            <a:ext cx="720725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987824" y="2349500"/>
            <a:ext cx="720725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90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987824" y="2924175"/>
            <a:ext cx="720725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4,8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987675" y="3500438"/>
            <a:ext cx="720725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987675" y="4076700"/>
            <a:ext cx="720725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916238" y="4652963"/>
            <a:ext cx="1225550" cy="3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44000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987675" y="5300663"/>
            <a:ext cx="1008261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5" grpId="0"/>
      <p:bldP spid="4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s – t diagram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339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nl-NL" sz="2400" dirty="0" smtClean="0">
                <a:effectLst/>
              </a:rPr>
              <a:t>Tijdens een wedstrijd van topsprinter wordt de hele </a:t>
            </a:r>
            <a:r>
              <a:rPr lang="nl-NL" sz="2400" dirty="0" smtClean="0">
                <a:effectLst/>
              </a:rPr>
              <a:t>wedstrijd </a:t>
            </a:r>
            <a:r>
              <a:rPr lang="nl-NL" sz="2400" dirty="0" smtClean="0">
                <a:effectLst/>
              </a:rPr>
              <a:t>gefilmd. Hieruit worden voor de winnaar de </a:t>
            </a:r>
            <a:r>
              <a:rPr lang="nl-NL" sz="2400" dirty="0" smtClean="0">
                <a:effectLst/>
              </a:rPr>
              <a:t>gegevens </a:t>
            </a:r>
            <a:r>
              <a:rPr lang="nl-NL" sz="2400" dirty="0" smtClean="0">
                <a:effectLst/>
              </a:rPr>
              <a:t>afgeleid uit onderstaande tabel.</a:t>
            </a:r>
          </a:p>
          <a:p>
            <a:pPr eaLnBrk="1" hangingPunct="1">
              <a:buFont typeface="Wingdings" pitchFamily="2" charset="2"/>
              <a:buNone/>
            </a:pPr>
            <a:endParaRPr lang="nl-NL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nl-NL" sz="2400" dirty="0" smtClean="0">
                <a:effectLst/>
              </a:rPr>
              <a:t>Maak </a:t>
            </a:r>
            <a:r>
              <a:rPr lang="nl-NL" sz="2400" dirty="0" smtClean="0">
                <a:effectLst/>
              </a:rPr>
              <a:t>van deze tabel een s-t diagram.</a:t>
            </a:r>
          </a:p>
          <a:p>
            <a:pPr eaLnBrk="1" hangingPunct="1">
              <a:buFont typeface="Wingdings" pitchFamily="2" charset="2"/>
              <a:buNone/>
            </a:pPr>
            <a:endParaRPr lang="nl-NL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nl-NL" sz="2400" dirty="0" smtClean="0">
              <a:effectLst/>
            </a:endParaRPr>
          </a:p>
        </p:txBody>
      </p:sp>
      <p:graphicFrame>
        <p:nvGraphicFramePr>
          <p:cNvPr id="18436" name="Object 27"/>
          <p:cNvGraphicFramePr>
            <a:graphicFrameLocks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22746928"/>
              </p:ext>
            </p:extLst>
          </p:nvPr>
        </p:nvGraphicFramePr>
        <p:xfrm>
          <a:off x="539552" y="3717032"/>
          <a:ext cx="38163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Bitmapafbeelding" r:id="rId3" imgW="1851820" imgH="1211685" progId="Paint.Picture">
                  <p:embed/>
                </p:oleObj>
              </mc:Choice>
              <mc:Fallback>
                <p:oleObj name="Bitmapafbeelding" r:id="rId3" imgW="1851820" imgH="1211685" progId="Paint.Picture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717032"/>
                        <a:ext cx="3816350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9" name="Object 29"/>
          <p:cNvGraphicFramePr>
            <a:graphicFrameLocks noChangeAspect="1"/>
          </p:cNvGraphicFramePr>
          <p:nvPr>
            <p:ph sz="quarter" idx="3"/>
          </p:nvPr>
        </p:nvGraphicFramePr>
        <p:xfrm>
          <a:off x="5651500" y="3141663"/>
          <a:ext cx="3240088" cy="320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Bitmapafbeelding" r:id="rId5" imgW="5723116" imgH="5662151" progId="Paint.Picture">
                  <p:embed/>
                </p:oleObj>
              </mc:Choice>
              <mc:Fallback>
                <p:oleObj name="Bitmapafbeelding" r:id="rId5" imgW="5723116" imgH="5662151" progId="Paint.Picture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141663"/>
                        <a:ext cx="3240088" cy="320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596188" y="6491288"/>
            <a:ext cx="140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t in sec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 rot="-5400000">
            <a:off x="4629944" y="4452144"/>
            <a:ext cx="140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s in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1" grpId="0"/>
      <p:bldP spid="5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Berekeningen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400" smtClean="0"/>
              <a:t>De winnaar van een wieleretappe doet zes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smtClean="0"/>
              <a:t>uur over de rit. Zijn gemiddelde snelheid is 11 m/s.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smtClean="0"/>
              <a:t>Bereken de snelheid in km/h.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smtClean="0"/>
              <a:t>Bereken de lengte van de etappe.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3357563"/>
            <a:ext cx="4248150" cy="31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11 m/s x 3,6 = 39,6 km/h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1188" y="4221163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39,6 km/h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6 h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11188" y="5300663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v x t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39,6 km/h x 6 h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237,6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Berekeningen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800" dirty="0" smtClean="0"/>
              <a:t>Een wielrenner rijdt met een snelheid van 43 km/h.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dirty="0" smtClean="0"/>
              <a:t>Een schaatser rijdt de 500 m in 33 seconden.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dirty="0" smtClean="0"/>
              <a:t>Laat met behulp van een berekening zien wie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800" dirty="0" smtClean="0"/>
              <a:t>het snelst gaat.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800" dirty="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560" y="3716338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500m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33 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11188" y="4868863"/>
            <a:ext cx="4248150" cy="142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s : t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 m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 s 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15,15 m/s = 54,55 km /h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Dus de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schaatser is het snelst.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Berekeningen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5538"/>
            <a:ext cx="5267325" cy="50085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Ezra gaat met de trein van Hilversum naar Almelo.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Bereken de afstand die Ezra in de trein zit.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Bereken de tijd die Ezra in de trein zit.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Bereken </a:t>
            </a:r>
            <a:r>
              <a:rPr lang="nl-NL" sz="2000" dirty="0" smtClean="0"/>
              <a:t>de gemiddelde snelheid van de trein waar Ezra in zit</a:t>
            </a:r>
          </a:p>
        </p:txBody>
      </p:sp>
      <p:pic>
        <p:nvPicPr>
          <p:cNvPr id="21508" name="Picture 4" descr="trein tabel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8175" y="1412875"/>
            <a:ext cx="3425825" cy="427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39552" y="2132856"/>
            <a:ext cx="4248150" cy="31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142 – 29 = 113 km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39552" y="2777768"/>
            <a:ext cx="5400675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9h46 - 8h23 min = 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Reken aantal min na 8 uur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106 – 23 = 83 min = 1 h en 23 min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68313" y="4437112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113 km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1 h 23 min = 1,38 h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77501" y="5483552"/>
            <a:ext cx="4248150" cy="31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s : t = 113 / 1,38 =81,69 km /h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nl-NL" sz="2400" dirty="0" smtClean="0"/>
              <a:t>Peter en Wim hebben nascholingscursus in Amsterdam. Ze gaan samen met één auto. </a:t>
            </a:r>
            <a:br>
              <a:rPr lang="nl-NL" sz="2400" dirty="0" smtClean="0"/>
            </a:br>
            <a:r>
              <a:rPr lang="nl-NL" sz="2400" dirty="0" smtClean="0"/>
              <a:t>Peter rijdt op de heenweg in 1 uur en 20 minuten naar Amsterdam. </a:t>
            </a:r>
            <a:br>
              <a:rPr lang="nl-NL" sz="2400" dirty="0" smtClean="0"/>
            </a:br>
            <a:r>
              <a:rPr lang="nl-NL" sz="2400" dirty="0" smtClean="0"/>
              <a:t>Zijn gemiddelde snelheid is daarbij 93 km/h. </a:t>
            </a:r>
            <a:br>
              <a:rPr lang="nl-NL" sz="2400" dirty="0" smtClean="0"/>
            </a:br>
            <a:r>
              <a:rPr lang="nl-NL" sz="2400" dirty="0" smtClean="0"/>
              <a:t>Terug rijdt Wim in één ruk met constante snelheid rijden van 77,5 km/h. </a:t>
            </a:r>
            <a:br>
              <a:rPr lang="nl-NL" sz="2400" dirty="0" smtClean="0"/>
            </a:br>
            <a:endParaRPr lang="nl-NL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>
                <a:effectLst/>
              </a:rPr>
              <a:t>a)</a:t>
            </a:r>
            <a:r>
              <a:rPr lang="nl-NL" sz="2400" dirty="0" smtClean="0"/>
              <a:t>	Hoe groot is de afstand Nijmegen – Amsterdam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b)	Hoe lang doet Wim over de terugweg?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>
                <a:effectLst/>
              </a:rPr>
              <a:t>c)</a:t>
            </a:r>
            <a:r>
              <a:rPr lang="nl-NL" sz="2400" dirty="0" smtClean="0"/>
              <a:t>	Bereken de gemiddelde snelheid over de hele rit (dus heen en terug).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endParaRPr lang="nl-NL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arenR"/>
              <a:defRPr/>
            </a:pPr>
            <a:r>
              <a:rPr lang="nl-NL" sz="2400" dirty="0" smtClean="0"/>
              <a:t>Hoe </a:t>
            </a:r>
            <a:r>
              <a:rPr lang="nl-NL" sz="2400" dirty="0" smtClean="0"/>
              <a:t>groot is de afstand Nijmegen – </a:t>
            </a:r>
            <a:r>
              <a:rPr lang="nl-NL" sz="2400" dirty="0" smtClean="0"/>
              <a:t>Amsterdam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2492896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93 km/h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1h 20min = 1,33 h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14599" y="3645421"/>
            <a:ext cx="424815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x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93 km/h x 1,33h 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124km</a:t>
            </a:r>
            <a:endParaRPr lang="nl-NL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02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148</TotalTime>
  <Words>694</Words>
  <Application>Microsoft Office PowerPoint</Application>
  <PresentationFormat>Diavoorstelling (4:3)</PresentationFormat>
  <Paragraphs>168</Paragraphs>
  <Slides>17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Digitale puntjes</vt:lpstr>
      <vt:lpstr>Bitmapafbeelding</vt:lpstr>
      <vt:lpstr>Opdrachten Snelheid</vt:lpstr>
      <vt:lpstr>Snelheid</vt:lpstr>
      <vt:lpstr>Snelheid 2</vt:lpstr>
      <vt:lpstr>s – t diagram</vt:lpstr>
      <vt:lpstr>Berekeningen 1</vt:lpstr>
      <vt:lpstr>Berekeningen 2</vt:lpstr>
      <vt:lpstr>Berekeningen 3</vt:lpstr>
      <vt:lpstr>PowerPoint-presentatie</vt:lpstr>
      <vt:lpstr>PowerPoint-presentatie</vt:lpstr>
      <vt:lpstr>PowerPoint-presentatie</vt:lpstr>
      <vt:lpstr>Vraag voor 2A</vt:lpstr>
      <vt:lpstr>Vraag  2TH</vt:lpstr>
      <vt:lpstr>Vraag  2TH</vt:lpstr>
      <vt:lpstr>Vraag  2TH</vt:lpstr>
      <vt:lpstr>Vraag  2TH</vt:lpstr>
      <vt:lpstr>PowerPoint-presentatie</vt:lpstr>
      <vt:lpstr>Grafieken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Wim Tomassen</dc:creator>
  <cp:lastModifiedBy>Wim Tomassen</cp:lastModifiedBy>
  <cp:revision>9</cp:revision>
  <dcterms:created xsi:type="dcterms:W3CDTF">2005-12-01T21:15:47Z</dcterms:created>
  <dcterms:modified xsi:type="dcterms:W3CDTF">2011-10-09T12:13:46Z</dcterms:modified>
</cp:coreProperties>
</file>