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287" r:id="rId2"/>
    <p:sldId id="303" r:id="rId3"/>
    <p:sldId id="313" r:id="rId4"/>
    <p:sldId id="314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7FCC4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69817-097D-42D6-9365-A80DAFC62874}" type="datetimeFigureOut">
              <a:rPr lang="nl-NL" smtClean="0"/>
              <a:t>22-3-2015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62E27-B6F6-4BE6-B8F1-038F3C5E4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0449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0475D54-43BC-4C38-8312-4C602AA8C83E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757267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0475D54-43BC-4C38-8312-4C602AA8C83E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683046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0475D54-43BC-4C38-8312-4C602AA8C83E}" type="slidenum">
              <a:rPr lang="nl-NL" smtClean="0"/>
              <a:pPr eaLnBrk="1" hangingPunct="1"/>
              <a:t>4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014780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168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3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278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822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23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838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23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575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742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44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365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5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8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0000"/>
              </a:schemeClr>
            </a:gs>
            <a:gs pos="53000">
              <a:schemeClr val="accent5">
                <a:lumMod val="17000"/>
              </a:schemeClr>
            </a:gs>
            <a:gs pos="100000">
              <a:schemeClr val="accent5">
                <a:lumMod val="32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67F6B97-E17E-4DDC-BE67-B139EB17BD4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998" y="6532562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  <p:sp>
        <p:nvSpPr>
          <p:cNvPr id="15366" name="TextBox 14"/>
          <p:cNvSpPr txBox="1">
            <a:spLocks noChangeArrowheads="1"/>
          </p:cNvSpPr>
          <p:nvPr/>
        </p:nvSpPr>
        <p:spPr bwMode="auto">
          <a:xfrm>
            <a:off x="1571635" y="1314450"/>
            <a:ext cx="6072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Na deze les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kan 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je:</a:t>
            </a: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371600" y="1914525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reken met druk.</a:t>
            </a:r>
          </a:p>
          <a:p>
            <a:pPr>
              <a:defRPr/>
            </a:pPr>
            <a:r>
              <a:rPr lang="nl-NL" dirty="0" smtClean="0"/>
              <a:t>Begrijp je wat druk </a:t>
            </a:r>
            <a:r>
              <a:rPr lang="nl-NL" dirty="0" smtClean="0"/>
              <a:t>is?</a:t>
            </a:r>
            <a:endParaRPr lang="nl-NL" dirty="0" smtClean="0"/>
          </a:p>
        </p:txBody>
      </p:sp>
      <p:grpSp>
        <p:nvGrpSpPr>
          <p:cNvPr id="13" name="Groep 12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4" name="Rechthoek 1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Druk</a:t>
              </a:r>
              <a:endParaRPr lang="nl-NL" sz="4800" dirty="0"/>
            </a:p>
          </p:txBody>
        </p:sp>
        <p:pic>
          <p:nvPicPr>
            <p:cNvPr id="16" name="Afbeelding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38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ep 25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27" name="Rechthoek 2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Rechthoek 2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smtClean="0"/>
                <a:t>Wat is waar?</a:t>
              </a:r>
              <a:endParaRPr lang="nl-NL" sz="4800" dirty="0"/>
            </a:p>
          </p:txBody>
        </p:sp>
        <p:pic>
          <p:nvPicPr>
            <p:cNvPr id="29" name="Afbeelding 2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hoek 1"/>
              <p:cNvSpPr/>
              <p:nvPr/>
            </p:nvSpPr>
            <p:spPr>
              <a:xfrm>
                <a:off x="890464" y="985866"/>
                <a:ext cx="8064896" cy="50277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/>
                </a:r>
                <a:b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</a:br>
                <a:r>
                  <a:rPr lang="nl-NL" dirty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helvetica" panose="020B0604020202020204" pitchFamily="34" charset="0"/>
                  </a:rPr>
                  <a:t>Een kast met een massa van 55,0kg rust op vier pootjes die een </a:t>
                </a:r>
                <a: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helvetica" panose="020B0604020202020204" pitchFamily="34" charset="0"/>
                  </a:rPr>
                  <a:t>gezamenlijk </a:t>
                </a:r>
                <a:r>
                  <a:rPr lang="nl-NL" dirty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helvetica" panose="020B0604020202020204" pitchFamily="34" charset="0"/>
                  </a:rPr>
                  <a:t>oppervlak hebben van 16,0cm². Bereken de druk die wordt uitgeoefend op 1 pootje.</a:t>
                </a:r>
                <a:r>
                  <a:rPr lang="nl-NL" dirty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/>
                </a:r>
                <a:br>
                  <a:rPr lang="nl-NL" dirty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</a:br>
                <a:r>
                  <a:rPr lang="nl-NL" dirty="0">
                    <a:solidFill>
                      <a:srgbClr val="FFFF00"/>
                    </a:solidFill>
                  </a:rPr>
                  <a:t/>
                </a:r>
                <a:br>
                  <a:rPr lang="nl-NL" dirty="0">
                    <a:solidFill>
                      <a:srgbClr val="FFFF00"/>
                    </a:solidFill>
                  </a:rPr>
                </a:br>
                <a:r>
                  <a:rPr lang="nl-NL" dirty="0">
                    <a:solidFill>
                      <a:srgbClr val="FFC000"/>
                    </a:solidFill>
                    <a:latin typeface="helvetica" panose="020B0604020202020204" pitchFamily="34" charset="0"/>
                  </a:rPr>
                  <a:t>Denkwijze 1</a:t>
                </a:r>
                <a:r>
                  <a:rPr lang="nl-NL" dirty="0" smtClean="0">
                    <a:solidFill>
                      <a:srgbClr val="FFC000"/>
                    </a:solidFill>
                    <a:latin typeface="helvetica" panose="020B0604020202020204" pitchFamily="34" charset="0"/>
                  </a:rPr>
                  <a:t>:  </a:t>
                </a:r>
                <a:r>
                  <a:rPr lang="nl-NL" dirty="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I</a:t>
                </a:r>
                <a:r>
                  <a:rPr lang="nl-NL" dirty="0" smtClean="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k </a:t>
                </a:r>
                <a:r>
                  <a:rPr lang="nl-NL" dirty="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bereken eerst de totale druk.</a:t>
                </a:r>
                <a:r>
                  <a:rPr lang="nl-NL" dirty="0">
                    <a:solidFill>
                      <a:srgbClr val="FFFF00"/>
                    </a:solidFill>
                  </a:rPr>
                  <a:t/>
                </a:r>
                <a:br>
                  <a:rPr lang="nl-NL" dirty="0">
                    <a:solidFill>
                      <a:srgbClr val="FFFF00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nl-NL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𝑡𝑜𝑡</m:t>
                      </m:r>
                      <m:r>
                        <a:rPr lang="nl-NL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) = </m:t>
                      </m:r>
                      <m:f>
                        <m:fPr>
                          <m:ctrlPr>
                            <a:rPr lang="nl-NL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55,0</m:t>
                          </m:r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 × 9.81 </m:t>
                          </m:r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16.</m:t>
                          </m:r>
                          <m:r>
                            <a:rPr lang="nl-NL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nl-NL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nl-NL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  <m:r>
                        <a:rPr lang="nl-NL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= 337 </m:t>
                      </m:r>
                      <m:r>
                        <a:rPr lang="nl-NL" i="1" dirty="0" err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𝑘𝑃𝑎</m:t>
                      </m:r>
                    </m:oMath>
                  </m:oMathPara>
                </a14:m>
                <a:r>
                  <a:rPr lang="nl-NL" dirty="0">
                    <a:solidFill>
                      <a:srgbClr val="FFFF00"/>
                    </a:solidFill>
                  </a:rPr>
                  <a:t/>
                </a:r>
                <a:br>
                  <a:rPr lang="nl-NL" dirty="0">
                    <a:solidFill>
                      <a:srgbClr val="FFFF00"/>
                    </a:solidFill>
                  </a:rPr>
                </a:br>
                <a:r>
                  <a:rPr lang="nl-NL" dirty="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Deze uitkomst deel ik vervolgens door 4. --&gt; 84,3 </a:t>
                </a:r>
                <a:r>
                  <a:rPr lang="nl-NL" dirty="0" err="1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kPa</a:t>
                </a:r>
                <a:r>
                  <a:rPr lang="nl-NL" dirty="0">
                    <a:solidFill>
                      <a:srgbClr val="FFFF00"/>
                    </a:solidFill>
                  </a:rPr>
                  <a:t/>
                </a:r>
                <a:br>
                  <a:rPr lang="nl-NL" dirty="0">
                    <a:solidFill>
                      <a:srgbClr val="FFFF00"/>
                    </a:solidFill>
                  </a:rPr>
                </a:br>
                <a:r>
                  <a:rPr lang="nl-NL" dirty="0">
                    <a:solidFill>
                      <a:srgbClr val="FFFF00"/>
                    </a:solidFill>
                  </a:rPr>
                  <a:t/>
                </a:r>
                <a:br>
                  <a:rPr lang="nl-NL" dirty="0">
                    <a:solidFill>
                      <a:srgbClr val="FFFF00"/>
                    </a:solidFill>
                  </a:rPr>
                </a:br>
                <a:r>
                  <a:rPr lang="nl-NL" dirty="0">
                    <a:solidFill>
                      <a:srgbClr val="FFC000"/>
                    </a:solidFill>
                    <a:latin typeface="helvetica" panose="020B0604020202020204" pitchFamily="34" charset="0"/>
                  </a:rPr>
                  <a:t>Denkwijze 2</a:t>
                </a:r>
                <a:r>
                  <a:rPr lang="nl-NL" dirty="0" smtClean="0">
                    <a:solidFill>
                      <a:srgbClr val="FFC000"/>
                    </a:solidFill>
                    <a:latin typeface="helvetica" panose="020B0604020202020204" pitchFamily="34" charset="0"/>
                  </a:rPr>
                  <a:t>:</a:t>
                </a:r>
                <a:r>
                  <a:rPr lang="nl-NL" dirty="0" smtClean="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   Ik </a:t>
                </a:r>
                <a:r>
                  <a:rPr lang="nl-NL" dirty="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bereken eerst de totale kracht. Aangezien de druk op 1 pootje gevraagd is wordt de kracht ook verdeeld over 4 pootjes. --&gt; kracht 1 pootje is </a:t>
                </a:r>
                <a:r>
                  <a:rPr lang="nl-NL" dirty="0" smtClean="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135N.  De </a:t>
                </a:r>
                <a:r>
                  <a:rPr lang="nl-NL" dirty="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kracht deel ik door de oppervlakte van 1 pootje</a:t>
                </a:r>
                <a:r>
                  <a:rPr lang="nl-NL" dirty="0" smtClean="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.</a:t>
                </a:r>
              </a:p>
              <a:p>
                <a:pPr/>
                <a:r>
                  <a:rPr lang="nl-NL" dirty="0">
                    <a:solidFill>
                      <a:srgbClr val="FFFF00"/>
                    </a:solidFill>
                  </a:rPr>
                  <a:t/>
                </a:r>
                <a:br>
                  <a:rPr lang="nl-NL" dirty="0">
                    <a:solidFill>
                      <a:srgbClr val="FFFF00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dirty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i="1" dirty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𝑡𝑜𝑡</m:t>
                          </m:r>
                        </m:e>
                      </m:d>
                      <m:r>
                        <a:rPr lang="nl-NL" i="1" dirty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13,75</m:t>
                          </m:r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 × 9.81</m:t>
                          </m:r>
                          <m:r>
                            <a:rPr lang="nl-NL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nl-NL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nl-NL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nl-NL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nl-NL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nl-NL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nl-NL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nl-NL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nl-NL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135</m:t>
                          </m:r>
                          <m:r>
                            <a:rPr lang="nl-NL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4.</m:t>
                          </m:r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nl-NL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nl-NL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  <m:r>
                            <a:rPr lang="nl-NL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nl-NL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nl-NL" i="1" dirty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nl-NL" i="1" dirty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 337 </m:t>
                      </m:r>
                      <m:r>
                        <a:rPr lang="nl-NL" i="1" dirty="0" err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𝑘𝑃𝑎</m:t>
                      </m:r>
                    </m:oMath>
                  </m:oMathPara>
                </a14:m>
                <a:r>
                  <a:rPr lang="nl-NL" dirty="0">
                    <a:solidFill>
                      <a:srgbClr val="FFFF00"/>
                    </a:solidFill>
                  </a:rPr>
                  <a:t/>
                </a:r>
                <a:br>
                  <a:rPr lang="nl-NL" dirty="0">
                    <a:solidFill>
                      <a:srgbClr val="FFFF00"/>
                    </a:solidFill>
                  </a:rPr>
                </a:br>
                <a:endParaRPr lang="nl-NL" dirty="0" smtClean="0">
                  <a:solidFill>
                    <a:srgbClr val="FFFF00"/>
                  </a:solidFill>
                </a:endParaRPr>
              </a:p>
              <a:p>
                <a:endParaRPr lang="nl-NL" dirty="0" smtClean="0">
                  <a:solidFill>
                    <a:srgbClr val="FFFF00"/>
                  </a:solidFill>
                  <a:latin typeface="helvetica" panose="020B0604020202020204" pitchFamily="34" charset="0"/>
                </a:endParaRPr>
              </a:p>
              <a:p>
                <a:r>
                  <a:rPr lang="nl-NL" dirty="0" smtClean="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En </a:t>
                </a:r>
                <a:r>
                  <a:rPr lang="nl-NL" dirty="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dit is de druk die ik eerst uitkwam bij de totale druk</a:t>
                </a:r>
                <a:r>
                  <a:rPr lang="nl-NL" dirty="0" smtClean="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.</a:t>
                </a:r>
                <a:endParaRPr lang="nl-NL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" name="Rechtho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464" y="985866"/>
                <a:ext cx="8064896" cy="5027787"/>
              </a:xfrm>
              <a:prstGeom prst="rect">
                <a:avLst/>
              </a:prstGeom>
              <a:blipFill rotWithShape="0">
                <a:blip r:embed="rId4"/>
                <a:stretch>
                  <a:fillRect l="-605" r="-76" b="-10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897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ctrTitle" idx="4294967295"/>
          </p:nvPr>
        </p:nvSpPr>
        <p:spPr>
          <a:xfrm>
            <a:off x="0" y="6858000"/>
            <a:ext cx="7772400" cy="1470025"/>
          </a:xfrm>
        </p:spPr>
        <p:txBody>
          <a:bodyPr/>
          <a:lstStyle/>
          <a:p>
            <a:r>
              <a:rPr lang="nl-NL" dirty="0" smtClean="0"/>
              <a:t>Index</a:t>
            </a:r>
            <a:endParaRPr lang="nl-NL" dirty="0"/>
          </a:p>
        </p:txBody>
      </p:sp>
      <p:grpSp>
        <p:nvGrpSpPr>
          <p:cNvPr id="22" name="Groep 21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23" name="Rechthoek 22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Rechthoek 23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Druk</a:t>
              </a:r>
              <a:endParaRPr lang="nl-NL" sz="4800" dirty="0"/>
            </a:p>
          </p:txBody>
        </p:sp>
        <p:pic>
          <p:nvPicPr>
            <p:cNvPr id="28" name="Afbeelding 2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319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ctrTitle" idx="4294967295"/>
          </p:nvPr>
        </p:nvSpPr>
        <p:spPr>
          <a:xfrm>
            <a:off x="0" y="6858000"/>
            <a:ext cx="7772400" cy="1470025"/>
          </a:xfrm>
        </p:spPr>
        <p:txBody>
          <a:bodyPr/>
          <a:lstStyle/>
          <a:p>
            <a:r>
              <a:rPr lang="nl-NL" dirty="0" smtClean="0"/>
              <a:t>Index</a:t>
            </a:r>
            <a:endParaRPr lang="nl-NL" dirty="0"/>
          </a:p>
        </p:txBody>
      </p:sp>
      <p:grpSp>
        <p:nvGrpSpPr>
          <p:cNvPr id="22" name="Groep 21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23" name="Rechthoek 22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Rechthoek 23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Druk</a:t>
              </a:r>
              <a:endParaRPr lang="nl-NL" sz="4800" dirty="0"/>
            </a:p>
          </p:txBody>
        </p:sp>
        <p:pic>
          <p:nvPicPr>
            <p:cNvPr id="28" name="Afbeelding 2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858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9888</TotalTime>
  <Words>33</Words>
  <Application>Microsoft Office PowerPoint</Application>
  <PresentationFormat>Diavoorstelling (4:3)</PresentationFormat>
  <Paragraphs>17</Paragraphs>
  <Slides>4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Cambria Math</vt:lpstr>
      <vt:lpstr>helvetica</vt:lpstr>
      <vt:lpstr>Wingdings</vt:lpstr>
      <vt:lpstr>Digitale puntjes</vt:lpstr>
      <vt:lpstr>PowerPoint-presentatie</vt:lpstr>
      <vt:lpstr>PowerPoint-presentatie</vt:lpstr>
      <vt:lpstr>Index</vt:lpstr>
      <vt:lpstr>Index</vt:lpstr>
    </vt:vector>
  </TitlesOfParts>
  <Company>Tomcom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Snelheid</dc:title>
  <dc:creator>Wim Tomassen</dc:creator>
  <cp:lastModifiedBy>w.tomassen</cp:lastModifiedBy>
  <cp:revision>106</cp:revision>
  <dcterms:created xsi:type="dcterms:W3CDTF">2005-11-15T21:15:39Z</dcterms:created>
  <dcterms:modified xsi:type="dcterms:W3CDTF">2015-03-24T19:49:30Z</dcterms:modified>
</cp:coreProperties>
</file>